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93" r:id="rId2"/>
    <p:sldId id="1123" r:id="rId3"/>
    <p:sldId id="1128" r:id="rId4"/>
    <p:sldId id="1031" r:id="rId5"/>
    <p:sldId id="1032" r:id="rId6"/>
    <p:sldId id="1033" r:id="rId7"/>
    <p:sldId id="1034" r:id="rId8"/>
    <p:sldId id="1036" r:id="rId9"/>
    <p:sldId id="1037" r:id="rId10"/>
    <p:sldId id="1124" r:id="rId11"/>
    <p:sldId id="1055" r:id="rId12"/>
    <p:sldId id="1056" r:id="rId13"/>
    <p:sldId id="1054" r:id="rId14"/>
    <p:sldId id="1126" r:id="rId15"/>
    <p:sldId id="1127" r:id="rId16"/>
    <p:sldId id="1057" r:id="rId17"/>
    <p:sldId id="1074" r:id="rId18"/>
    <p:sldId id="1070" r:id="rId19"/>
    <p:sldId id="1180" r:id="rId20"/>
    <p:sldId id="1088" r:id="rId21"/>
    <p:sldId id="1041" r:id="rId22"/>
    <p:sldId id="1089" r:id="rId23"/>
    <p:sldId id="1090" r:id="rId24"/>
    <p:sldId id="1043" r:id="rId25"/>
    <p:sldId id="1047" r:id="rId26"/>
    <p:sldId id="1231" r:id="rId27"/>
    <p:sldId id="1071" r:id="rId28"/>
    <p:sldId id="1042" r:id="rId29"/>
    <p:sldId id="372" r:id="rId30"/>
    <p:sldId id="373" r:id="rId31"/>
    <p:sldId id="1058" r:id="rId32"/>
    <p:sldId id="375" r:id="rId33"/>
    <p:sldId id="376" r:id="rId34"/>
    <p:sldId id="1059" r:id="rId35"/>
    <p:sldId id="1060" r:id="rId36"/>
    <p:sldId id="1091" r:id="rId37"/>
    <p:sldId id="379" r:id="rId38"/>
    <p:sldId id="381" r:id="rId39"/>
    <p:sldId id="1083" r:id="rId40"/>
    <p:sldId id="1082" r:id="rId41"/>
    <p:sldId id="383" r:id="rId42"/>
    <p:sldId id="384" r:id="rId43"/>
    <p:sldId id="1062" r:id="rId44"/>
    <p:sldId id="1063" r:id="rId45"/>
    <p:sldId id="1064" r:id="rId46"/>
    <p:sldId id="1066" r:id="rId47"/>
    <p:sldId id="391" r:id="rId48"/>
    <p:sldId id="396" r:id="rId49"/>
    <p:sldId id="1094" r:id="rId50"/>
    <p:sldId id="1181" r:id="rId51"/>
    <p:sldId id="1095" r:id="rId52"/>
    <p:sldId id="1096" r:id="rId53"/>
    <p:sldId id="1185" r:id="rId54"/>
    <p:sldId id="407" r:id="rId55"/>
    <p:sldId id="401" r:id="rId56"/>
    <p:sldId id="1182" r:id="rId57"/>
    <p:sldId id="1073" r:id="rId58"/>
    <p:sldId id="1183" r:id="rId59"/>
    <p:sldId id="1103" r:id="rId60"/>
    <p:sldId id="412" r:id="rId61"/>
    <p:sldId id="1075" r:id="rId62"/>
    <p:sldId id="1098" r:id="rId63"/>
    <p:sldId id="1099" r:id="rId64"/>
    <p:sldId id="1100" r:id="rId65"/>
    <p:sldId id="415" r:id="rId66"/>
    <p:sldId id="416" r:id="rId67"/>
    <p:sldId id="1184" r:id="rId68"/>
    <p:sldId id="1186" r:id="rId69"/>
    <p:sldId id="1210" r:id="rId70"/>
    <p:sldId id="1189" r:id="rId71"/>
    <p:sldId id="1191" r:id="rId72"/>
    <p:sldId id="1192" r:id="rId73"/>
    <p:sldId id="1193" r:id="rId74"/>
    <p:sldId id="1194" r:id="rId75"/>
    <p:sldId id="1195" r:id="rId76"/>
    <p:sldId id="1196" r:id="rId77"/>
    <p:sldId id="1198" r:id="rId78"/>
    <p:sldId id="1197" r:id="rId79"/>
    <p:sldId id="1199" r:id="rId80"/>
    <p:sldId id="1202" r:id="rId81"/>
    <p:sldId id="1200" r:id="rId82"/>
    <p:sldId id="1201" r:id="rId83"/>
    <p:sldId id="1203" r:id="rId84"/>
    <p:sldId id="1204" r:id="rId85"/>
    <p:sldId id="1111" r:id="rId86"/>
    <p:sldId id="1112" r:id="rId87"/>
    <p:sldId id="1113" r:id="rId88"/>
    <p:sldId id="1114" r:id="rId89"/>
    <p:sldId id="1115" r:id="rId90"/>
    <p:sldId id="1205" r:id="rId91"/>
    <p:sldId id="1206" r:id="rId92"/>
    <p:sldId id="1207" r:id="rId93"/>
    <p:sldId id="1208" r:id="rId94"/>
    <p:sldId id="1209" r:id="rId95"/>
    <p:sldId id="1211" r:id="rId96"/>
    <p:sldId id="1212" r:id="rId97"/>
    <p:sldId id="1213" r:id="rId98"/>
    <p:sldId id="1214" r:id="rId99"/>
    <p:sldId id="1215" r:id="rId100"/>
    <p:sldId id="1216" r:id="rId101"/>
    <p:sldId id="1218" r:id="rId102"/>
    <p:sldId id="1220" r:id="rId103"/>
    <p:sldId id="1221" r:id="rId104"/>
    <p:sldId id="1222" r:id="rId105"/>
    <p:sldId id="1223" r:id="rId106"/>
    <p:sldId id="1224" r:id="rId107"/>
    <p:sldId id="1225" r:id="rId108"/>
    <p:sldId id="1177" r:id="rId109"/>
    <p:sldId id="1107" r:id="rId110"/>
    <p:sldId id="1109" r:id="rId111"/>
    <p:sldId id="1116" r:id="rId112"/>
    <p:sldId id="1087" r:id="rId113"/>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0000FF"/>
    <a:srgbClr val="0000CC"/>
    <a:srgbClr val="FF6600"/>
    <a:srgbClr val="9900FF"/>
    <a:srgbClr val="000099"/>
    <a:srgbClr val="993300"/>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6" autoAdjust="0"/>
    <p:restoredTop sz="92568" autoAdjust="0"/>
  </p:normalViewPr>
  <p:slideViewPr>
    <p:cSldViewPr>
      <p:cViewPr varScale="1">
        <p:scale>
          <a:sx n="78" d="100"/>
          <a:sy n="78" d="100"/>
        </p:scale>
        <p:origin x="1041"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23556;&#39057;&#19982;&#24494;&#27874;&#30005;&#36335;\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23556;&#39057;&#19982;&#24494;&#27874;&#30005;&#36335;\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23556;&#39057;&#19982;&#24494;&#27874;&#30005;&#36335;\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Sheet1!$A$1:$A$801</c:f>
              <c:numCache>
                <c:formatCode>General</c:formatCode>
                <c:ptCount val="8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2.99</c:v>
                </c:pt>
                <c:pt idx="300">
                  <c:v>3.0086206896551699</c:v>
                </c:pt>
                <c:pt idx="301">
                  <c:v>3.01855172413793</c:v>
                </c:pt>
                <c:pt idx="302">
                  <c:v>3.0284827586206902</c:v>
                </c:pt>
                <c:pt idx="303">
                  <c:v>3.0384137931034498</c:v>
                </c:pt>
                <c:pt idx="304">
                  <c:v>3.0483448275862099</c:v>
                </c:pt>
                <c:pt idx="305">
                  <c:v>3.0582758620689598</c:v>
                </c:pt>
                <c:pt idx="306">
                  <c:v>3.06820689655172</c:v>
                </c:pt>
                <c:pt idx="307">
                  <c:v>3.0781379310344801</c:v>
                </c:pt>
                <c:pt idx="308">
                  <c:v>3.0880689655172402</c:v>
                </c:pt>
                <c:pt idx="309">
                  <c:v>3.0979999999999999</c:v>
                </c:pt>
                <c:pt idx="310">
                  <c:v>3.10793103448276</c:v>
                </c:pt>
                <c:pt idx="311">
                  <c:v>3.1178620689655201</c:v>
                </c:pt>
                <c:pt idx="312">
                  <c:v>3.1277931034482802</c:v>
                </c:pt>
                <c:pt idx="313">
                  <c:v>3.1377241379310301</c:v>
                </c:pt>
                <c:pt idx="314">
                  <c:v>3.1476551724137898</c:v>
                </c:pt>
                <c:pt idx="315">
                  <c:v>3.1575862068965499</c:v>
                </c:pt>
                <c:pt idx="316">
                  <c:v>3.16751724137931</c:v>
                </c:pt>
                <c:pt idx="317">
                  <c:v>3.1774482758620701</c:v>
                </c:pt>
                <c:pt idx="318">
                  <c:v>3.1873793103448298</c:v>
                </c:pt>
                <c:pt idx="319">
                  <c:v>3.1973103448275899</c:v>
                </c:pt>
                <c:pt idx="320">
                  <c:v>3.2072413793103398</c:v>
                </c:pt>
                <c:pt idx="321">
                  <c:v>3.2171724137930999</c:v>
                </c:pt>
                <c:pt idx="322">
                  <c:v>3.22710344827586</c:v>
                </c:pt>
                <c:pt idx="323">
                  <c:v>3.2370344827586202</c:v>
                </c:pt>
                <c:pt idx="324">
                  <c:v>3.2469655172413798</c:v>
                </c:pt>
                <c:pt idx="325">
                  <c:v>3.2568965517241399</c:v>
                </c:pt>
                <c:pt idx="326">
                  <c:v>3.2668275862069001</c:v>
                </c:pt>
                <c:pt idx="327">
                  <c:v>3.27675862068965</c:v>
                </c:pt>
                <c:pt idx="328">
                  <c:v>3.2866896551724101</c:v>
                </c:pt>
                <c:pt idx="329">
                  <c:v>3.2966206896551702</c:v>
                </c:pt>
                <c:pt idx="330">
                  <c:v>3.3065517241379299</c:v>
                </c:pt>
                <c:pt idx="331">
                  <c:v>3.31648275862069</c:v>
                </c:pt>
                <c:pt idx="332">
                  <c:v>3.3264137931034501</c:v>
                </c:pt>
                <c:pt idx="333">
                  <c:v>3.3363448275862102</c:v>
                </c:pt>
                <c:pt idx="334">
                  <c:v>3.3462758620689699</c:v>
                </c:pt>
                <c:pt idx="335">
                  <c:v>3.3562068965517202</c:v>
                </c:pt>
                <c:pt idx="336">
                  <c:v>3.3661379310344799</c:v>
                </c:pt>
                <c:pt idx="337">
                  <c:v>3.37606896551724</c:v>
                </c:pt>
                <c:pt idx="338">
                  <c:v>3.3860000000000001</c:v>
                </c:pt>
                <c:pt idx="339">
                  <c:v>3.3959310344827598</c:v>
                </c:pt>
                <c:pt idx="340">
                  <c:v>3.4058620689655199</c:v>
                </c:pt>
                <c:pt idx="341">
                  <c:v>3.41579310344828</c:v>
                </c:pt>
                <c:pt idx="342">
                  <c:v>3.4257241379310299</c:v>
                </c:pt>
                <c:pt idx="343">
                  <c:v>3.43565517241379</c:v>
                </c:pt>
                <c:pt idx="344">
                  <c:v>3.4455862068965502</c:v>
                </c:pt>
                <c:pt idx="345">
                  <c:v>3.4555172413793098</c:v>
                </c:pt>
                <c:pt idx="346">
                  <c:v>3.4654482758620699</c:v>
                </c:pt>
                <c:pt idx="347">
                  <c:v>3.4753793103448301</c:v>
                </c:pt>
                <c:pt idx="348">
                  <c:v>3.4853103448275902</c:v>
                </c:pt>
                <c:pt idx="349">
                  <c:v>3.4952413793103401</c:v>
                </c:pt>
                <c:pt idx="350">
                  <c:v>3.5051724137931002</c:v>
                </c:pt>
                <c:pt idx="351">
                  <c:v>3.5151034482758599</c:v>
                </c:pt>
                <c:pt idx="352">
                  <c:v>3.52503448275862</c:v>
                </c:pt>
                <c:pt idx="353">
                  <c:v>3.5349655172413801</c:v>
                </c:pt>
                <c:pt idx="354">
                  <c:v>3.5448965517241402</c:v>
                </c:pt>
                <c:pt idx="355">
                  <c:v>3.5548275862068999</c:v>
                </c:pt>
                <c:pt idx="356">
                  <c:v>3.5647586206896502</c:v>
                </c:pt>
                <c:pt idx="357">
                  <c:v>3.5746896551724099</c:v>
                </c:pt>
                <c:pt idx="358">
                  <c:v>3.58462068965517</c:v>
                </c:pt>
                <c:pt idx="359">
                  <c:v>3.5945517241379301</c:v>
                </c:pt>
                <c:pt idx="360">
                  <c:v>3.6044827586206898</c:v>
                </c:pt>
                <c:pt idx="361">
                  <c:v>3.6144137931034499</c:v>
                </c:pt>
                <c:pt idx="362">
                  <c:v>3.62434482758621</c:v>
                </c:pt>
                <c:pt idx="363">
                  <c:v>3.6342758620689701</c:v>
                </c:pt>
                <c:pt idx="364">
                  <c:v>3.64420689655172</c:v>
                </c:pt>
                <c:pt idx="365">
                  <c:v>3.6541379310344801</c:v>
                </c:pt>
                <c:pt idx="366">
                  <c:v>3.6640689655172398</c:v>
                </c:pt>
                <c:pt idx="367">
                  <c:v>3.6739999999999999</c:v>
                </c:pt>
                <c:pt idx="368">
                  <c:v>3.68393103448276</c:v>
                </c:pt>
                <c:pt idx="369">
                  <c:v>3.6938620689655202</c:v>
                </c:pt>
                <c:pt idx="370">
                  <c:v>3.7037931034482798</c:v>
                </c:pt>
                <c:pt idx="371">
                  <c:v>3.7137241379310399</c:v>
                </c:pt>
                <c:pt idx="372">
                  <c:v>3.7236551724137898</c:v>
                </c:pt>
                <c:pt idx="373">
                  <c:v>3.73358620689655</c:v>
                </c:pt>
                <c:pt idx="374">
                  <c:v>3.7435172413793101</c:v>
                </c:pt>
                <c:pt idx="375">
                  <c:v>3.7534482758620702</c:v>
                </c:pt>
                <c:pt idx="376">
                  <c:v>3.7633793103448299</c:v>
                </c:pt>
                <c:pt idx="377">
                  <c:v>3.7733103448275802</c:v>
                </c:pt>
                <c:pt idx="378">
                  <c:v>3.7832413793103399</c:v>
                </c:pt>
                <c:pt idx="379">
                  <c:v>3.7931724137931</c:v>
                </c:pt>
                <c:pt idx="380">
                  <c:v>3.8031034482758601</c:v>
                </c:pt>
                <c:pt idx="381">
                  <c:v>3.8130344827586198</c:v>
                </c:pt>
                <c:pt idx="382">
                  <c:v>3.8229655172413799</c:v>
                </c:pt>
                <c:pt idx="383">
                  <c:v>3.83289655172414</c:v>
                </c:pt>
                <c:pt idx="384">
                  <c:v>3.8428275862068899</c:v>
                </c:pt>
                <c:pt idx="385">
                  <c:v>3.85275862068965</c:v>
                </c:pt>
                <c:pt idx="386">
                  <c:v>3.8626896551724101</c:v>
                </c:pt>
                <c:pt idx="387">
                  <c:v>3.8726206896551698</c:v>
                </c:pt>
                <c:pt idx="388">
                  <c:v>3.8825517241379299</c:v>
                </c:pt>
                <c:pt idx="389">
                  <c:v>3.89248275862069</c:v>
                </c:pt>
                <c:pt idx="390">
                  <c:v>3.9024137931034502</c:v>
                </c:pt>
                <c:pt idx="391">
                  <c:v>3.9123448275862098</c:v>
                </c:pt>
                <c:pt idx="392">
                  <c:v>3.9222758620689602</c:v>
                </c:pt>
                <c:pt idx="393">
                  <c:v>3.9322068965517198</c:v>
                </c:pt>
                <c:pt idx="394">
                  <c:v>3.94213793103448</c:v>
                </c:pt>
                <c:pt idx="395">
                  <c:v>3.9520689655172401</c:v>
                </c:pt>
                <c:pt idx="396">
                  <c:v>3.9620000000000002</c:v>
                </c:pt>
                <c:pt idx="397">
                  <c:v>3.9719310344827599</c:v>
                </c:pt>
                <c:pt idx="398">
                  <c:v>3.98186206896552</c:v>
                </c:pt>
                <c:pt idx="399">
                  <c:v>3.9917931034482699</c:v>
                </c:pt>
                <c:pt idx="400">
                  <c:v>4.0017241379310304</c:v>
                </c:pt>
                <c:pt idx="401">
                  <c:v>4.0116551724137901</c:v>
                </c:pt>
                <c:pt idx="402">
                  <c:v>4.0215862068965498</c:v>
                </c:pt>
                <c:pt idx="403">
                  <c:v>4.0315172413793103</c:v>
                </c:pt>
                <c:pt idx="404">
                  <c:v>4.04144827586207</c:v>
                </c:pt>
                <c:pt idx="405">
                  <c:v>4.0513793103448297</c:v>
                </c:pt>
                <c:pt idx="406">
                  <c:v>4.0613103448275796</c:v>
                </c:pt>
                <c:pt idx="407">
                  <c:v>4.0712413793103401</c:v>
                </c:pt>
                <c:pt idx="408">
                  <c:v>4.0811724137930998</c:v>
                </c:pt>
                <c:pt idx="409">
                  <c:v>4.0911034482758604</c:v>
                </c:pt>
                <c:pt idx="410">
                  <c:v>4.10103448275862</c:v>
                </c:pt>
                <c:pt idx="411">
                  <c:v>4.1109655172413797</c:v>
                </c:pt>
                <c:pt idx="412">
                  <c:v>4.1208965517241403</c:v>
                </c:pt>
                <c:pt idx="413">
                  <c:v>4.1308275862068999</c:v>
                </c:pt>
                <c:pt idx="414">
                  <c:v>4.1407586206896498</c:v>
                </c:pt>
                <c:pt idx="415">
                  <c:v>4.1506896551724104</c:v>
                </c:pt>
                <c:pt idx="416">
                  <c:v>4.1606206896551701</c:v>
                </c:pt>
                <c:pt idx="417">
                  <c:v>4.1705517241379297</c:v>
                </c:pt>
                <c:pt idx="418">
                  <c:v>4.1804827586206903</c:v>
                </c:pt>
                <c:pt idx="419">
                  <c:v>4.19041379310345</c:v>
                </c:pt>
                <c:pt idx="420">
                  <c:v>4.2003448275862096</c:v>
                </c:pt>
                <c:pt idx="421">
                  <c:v>4.2102758620689604</c:v>
                </c:pt>
                <c:pt idx="422">
                  <c:v>4.2202068965517201</c:v>
                </c:pt>
                <c:pt idx="423">
                  <c:v>4.2301379310344798</c:v>
                </c:pt>
                <c:pt idx="424">
                  <c:v>4.2400689655172403</c:v>
                </c:pt>
                <c:pt idx="425">
                  <c:v>4.25</c:v>
                </c:pt>
                <c:pt idx="426">
                  <c:v>4.2599310344827597</c:v>
                </c:pt>
                <c:pt idx="427">
                  <c:v>4.2698620689655202</c:v>
                </c:pt>
                <c:pt idx="428">
                  <c:v>4.2797931034482701</c:v>
                </c:pt>
                <c:pt idx="429">
                  <c:v>4.2897241379310298</c:v>
                </c:pt>
                <c:pt idx="430">
                  <c:v>4.2996551724137904</c:v>
                </c:pt>
                <c:pt idx="431">
                  <c:v>4.30958620689655</c:v>
                </c:pt>
                <c:pt idx="432">
                  <c:v>4.3195172413793097</c:v>
                </c:pt>
                <c:pt idx="433">
                  <c:v>4.3294482758620703</c:v>
                </c:pt>
                <c:pt idx="434">
                  <c:v>4.3393793103448299</c:v>
                </c:pt>
                <c:pt idx="435">
                  <c:v>4.3493103448275896</c:v>
                </c:pt>
                <c:pt idx="436">
                  <c:v>4.3592413793103404</c:v>
                </c:pt>
                <c:pt idx="437">
                  <c:v>4.3691724137931001</c:v>
                </c:pt>
                <c:pt idx="438">
                  <c:v>4.3791034482758597</c:v>
                </c:pt>
                <c:pt idx="439">
                  <c:v>4.3890344827586203</c:v>
                </c:pt>
                <c:pt idx="440">
                  <c:v>4.39896551724138</c:v>
                </c:pt>
                <c:pt idx="441">
                  <c:v>4.4088965517241396</c:v>
                </c:pt>
                <c:pt idx="442">
                  <c:v>4.4188275862069002</c:v>
                </c:pt>
                <c:pt idx="443">
                  <c:v>4.4287586206896501</c:v>
                </c:pt>
                <c:pt idx="444">
                  <c:v>4.4386896551724098</c:v>
                </c:pt>
                <c:pt idx="445">
                  <c:v>4.4486206896551703</c:v>
                </c:pt>
                <c:pt idx="446">
                  <c:v>4.45855172413793</c:v>
                </c:pt>
                <c:pt idx="447">
                  <c:v>4.4684827586206897</c:v>
                </c:pt>
                <c:pt idx="448">
                  <c:v>4.4784137931034502</c:v>
                </c:pt>
                <c:pt idx="449">
                  <c:v>4.4883448275862099</c:v>
                </c:pt>
                <c:pt idx="450">
                  <c:v>4.4982758620689598</c:v>
                </c:pt>
                <c:pt idx="451">
                  <c:v>4.5082068965517204</c:v>
                </c:pt>
                <c:pt idx="452">
                  <c:v>4.51813793103448</c:v>
                </c:pt>
                <c:pt idx="453">
                  <c:v>4.5280689655172397</c:v>
                </c:pt>
                <c:pt idx="454">
                  <c:v>4.5380000000000003</c:v>
                </c:pt>
                <c:pt idx="455">
                  <c:v>4.5479310344827599</c:v>
                </c:pt>
                <c:pt idx="456">
                  <c:v>4.5578620689655196</c:v>
                </c:pt>
                <c:pt idx="457">
                  <c:v>4.5677931034482704</c:v>
                </c:pt>
                <c:pt idx="458">
                  <c:v>4.5777241379310301</c:v>
                </c:pt>
                <c:pt idx="459">
                  <c:v>4.5876551724137897</c:v>
                </c:pt>
                <c:pt idx="460">
                  <c:v>4.5975862068965503</c:v>
                </c:pt>
                <c:pt idx="461">
                  <c:v>4.60751724137931</c:v>
                </c:pt>
                <c:pt idx="462">
                  <c:v>4.6174482758620696</c:v>
                </c:pt>
                <c:pt idx="463">
                  <c:v>4.6273793103448302</c:v>
                </c:pt>
                <c:pt idx="464">
                  <c:v>4.6373103448275899</c:v>
                </c:pt>
                <c:pt idx="465">
                  <c:v>4.6472413793103398</c:v>
                </c:pt>
                <c:pt idx="466">
                  <c:v>4.6571724137931003</c:v>
                </c:pt>
                <c:pt idx="467">
                  <c:v>4.66710344827586</c:v>
                </c:pt>
                <c:pt idx="468">
                  <c:v>4.6770344827586197</c:v>
                </c:pt>
                <c:pt idx="469">
                  <c:v>4.6869655172413802</c:v>
                </c:pt>
                <c:pt idx="470">
                  <c:v>4.6968965517241399</c:v>
                </c:pt>
                <c:pt idx="471">
                  <c:v>4.7068275862068996</c:v>
                </c:pt>
                <c:pt idx="472">
                  <c:v>4.7167586206896503</c:v>
                </c:pt>
                <c:pt idx="473">
                  <c:v>4.72668965517241</c:v>
                </c:pt>
                <c:pt idx="474">
                  <c:v>4.7366206896551697</c:v>
                </c:pt>
                <c:pt idx="475">
                  <c:v>4.7465517241379303</c:v>
                </c:pt>
                <c:pt idx="476">
                  <c:v>4.7564827586206899</c:v>
                </c:pt>
                <c:pt idx="477">
                  <c:v>4.7664137931034496</c:v>
                </c:pt>
                <c:pt idx="478">
                  <c:v>4.7763448275862102</c:v>
                </c:pt>
                <c:pt idx="479">
                  <c:v>4.7862758620689601</c:v>
                </c:pt>
                <c:pt idx="480">
                  <c:v>4.7962068965517197</c:v>
                </c:pt>
                <c:pt idx="481">
                  <c:v>4.8061379310344803</c:v>
                </c:pt>
                <c:pt idx="482">
                  <c:v>4.81606896551724</c:v>
                </c:pt>
                <c:pt idx="483">
                  <c:v>4.8259999999999996</c:v>
                </c:pt>
                <c:pt idx="484">
                  <c:v>4.8359310344827602</c:v>
                </c:pt>
                <c:pt idx="485">
                  <c:v>4.8458620689655199</c:v>
                </c:pt>
                <c:pt idx="486">
                  <c:v>4.8557931034482698</c:v>
                </c:pt>
                <c:pt idx="487">
                  <c:v>4.8657241379310303</c:v>
                </c:pt>
                <c:pt idx="488">
                  <c:v>4.87565517241379</c:v>
                </c:pt>
                <c:pt idx="489">
                  <c:v>4.8855862068965497</c:v>
                </c:pt>
                <c:pt idx="490">
                  <c:v>4.8955172413793102</c:v>
                </c:pt>
                <c:pt idx="491">
                  <c:v>4.9054482758620699</c:v>
                </c:pt>
                <c:pt idx="492">
                  <c:v>4.9153793103448304</c:v>
                </c:pt>
                <c:pt idx="493">
                  <c:v>4.9253103448275901</c:v>
                </c:pt>
                <c:pt idx="494">
                  <c:v>4.93524137931034</c:v>
                </c:pt>
                <c:pt idx="495">
                  <c:v>4.9451724137930997</c:v>
                </c:pt>
                <c:pt idx="496">
                  <c:v>4.9551034482758602</c:v>
                </c:pt>
                <c:pt idx="497">
                  <c:v>4.9650344827586199</c:v>
                </c:pt>
                <c:pt idx="498">
                  <c:v>4.9749655172413796</c:v>
                </c:pt>
                <c:pt idx="499">
                  <c:v>4.9848965517241401</c:v>
                </c:pt>
                <c:pt idx="500">
                  <c:v>4.9948275862068998</c:v>
                </c:pt>
                <c:pt idx="501">
                  <c:v>5.0047586206896497</c:v>
                </c:pt>
                <c:pt idx="502">
                  <c:v>5.0146896551724103</c:v>
                </c:pt>
                <c:pt idx="503">
                  <c:v>5.0246206896551699</c:v>
                </c:pt>
                <c:pt idx="504">
                  <c:v>5.0345517241379296</c:v>
                </c:pt>
                <c:pt idx="505">
                  <c:v>5.0444827586206902</c:v>
                </c:pt>
                <c:pt idx="506">
                  <c:v>5.0544137931034498</c:v>
                </c:pt>
                <c:pt idx="507">
                  <c:v>5.0643448275862104</c:v>
                </c:pt>
                <c:pt idx="508">
                  <c:v>5.0742758620689701</c:v>
                </c:pt>
                <c:pt idx="509">
                  <c:v>5.08420689655172</c:v>
                </c:pt>
                <c:pt idx="510">
                  <c:v>5.0941379310344796</c:v>
                </c:pt>
                <c:pt idx="511">
                  <c:v>5.1040689655172402</c:v>
                </c:pt>
                <c:pt idx="512">
                  <c:v>5.1139999999999999</c:v>
                </c:pt>
                <c:pt idx="513">
                  <c:v>5.1239310344827604</c:v>
                </c:pt>
                <c:pt idx="514">
                  <c:v>5.1338620689655201</c:v>
                </c:pt>
                <c:pt idx="515">
                  <c:v>5.1437931034482798</c:v>
                </c:pt>
                <c:pt idx="516">
                  <c:v>5.1537241379310297</c:v>
                </c:pt>
                <c:pt idx="517">
                  <c:v>5.1636551724137902</c:v>
                </c:pt>
                <c:pt idx="518">
                  <c:v>5.1735862068965499</c:v>
                </c:pt>
                <c:pt idx="519">
                  <c:v>5.1835172413793096</c:v>
                </c:pt>
                <c:pt idx="520">
                  <c:v>5.1934482758620701</c:v>
                </c:pt>
                <c:pt idx="521">
                  <c:v>5.2033793103448298</c:v>
                </c:pt>
                <c:pt idx="522">
                  <c:v>5.2133103448275904</c:v>
                </c:pt>
                <c:pt idx="523">
                  <c:v>5.2232413793103403</c:v>
                </c:pt>
                <c:pt idx="524">
                  <c:v>5.2331724137930999</c:v>
                </c:pt>
                <c:pt idx="525">
                  <c:v>5.2431034482758596</c:v>
                </c:pt>
                <c:pt idx="526">
                  <c:v>5.2530344827586202</c:v>
                </c:pt>
                <c:pt idx="527">
                  <c:v>5.2629655172413798</c:v>
                </c:pt>
                <c:pt idx="528">
                  <c:v>5.2728965517241404</c:v>
                </c:pt>
                <c:pt idx="529">
                  <c:v>5.2828275862069001</c:v>
                </c:pt>
                <c:pt idx="530">
                  <c:v>5.29275862068965</c:v>
                </c:pt>
                <c:pt idx="531">
                  <c:v>5.3026896551724096</c:v>
                </c:pt>
                <c:pt idx="532">
                  <c:v>5.3126206896551702</c:v>
                </c:pt>
                <c:pt idx="533">
                  <c:v>5.3225517241379299</c:v>
                </c:pt>
                <c:pt idx="534">
                  <c:v>5.3324827586206904</c:v>
                </c:pt>
                <c:pt idx="535">
                  <c:v>5.3424137931034501</c:v>
                </c:pt>
                <c:pt idx="536">
                  <c:v>5.3523448275862098</c:v>
                </c:pt>
                <c:pt idx="537">
                  <c:v>5.3622758620689703</c:v>
                </c:pt>
                <c:pt idx="538">
                  <c:v>5.3722068965517202</c:v>
                </c:pt>
                <c:pt idx="539">
                  <c:v>5.3821379310344799</c:v>
                </c:pt>
                <c:pt idx="540">
                  <c:v>5.3920689655172396</c:v>
                </c:pt>
                <c:pt idx="541">
                  <c:v>5.4020000000000001</c:v>
                </c:pt>
                <c:pt idx="542">
                  <c:v>5.4119310344827598</c:v>
                </c:pt>
                <c:pt idx="543">
                  <c:v>5.4218620689655204</c:v>
                </c:pt>
                <c:pt idx="544">
                  <c:v>5.43179310344828</c:v>
                </c:pt>
                <c:pt idx="545">
                  <c:v>5.4417241379310299</c:v>
                </c:pt>
                <c:pt idx="546">
                  <c:v>5.4516551724137896</c:v>
                </c:pt>
                <c:pt idx="547">
                  <c:v>5.4615862068965502</c:v>
                </c:pt>
                <c:pt idx="548">
                  <c:v>5.4715172413793098</c:v>
                </c:pt>
                <c:pt idx="549">
                  <c:v>5.4814482758620704</c:v>
                </c:pt>
                <c:pt idx="550">
                  <c:v>5.4913793103448301</c:v>
                </c:pt>
                <c:pt idx="551">
                  <c:v>5.5013103448275897</c:v>
                </c:pt>
                <c:pt idx="552">
                  <c:v>5.5112413793103396</c:v>
                </c:pt>
                <c:pt idx="553">
                  <c:v>5.5211724137931002</c:v>
                </c:pt>
                <c:pt idx="554">
                  <c:v>5.5311034482758599</c:v>
                </c:pt>
                <c:pt idx="555">
                  <c:v>5.5410344827586204</c:v>
                </c:pt>
                <c:pt idx="556">
                  <c:v>5.5509655172413801</c:v>
                </c:pt>
                <c:pt idx="557">
                  <c:v>5.5608965517241398</c:v>
                </c:pt>
                <c:pt idx="558">
                  <c:v>5.5708275862069003</c:v>
                </c:pt>
                <c:pt idx="559">
                  <c:v>5.5807586206896502</c:v>
                </c:pt>
                <c:pt idx="560">
                  <c:v>5.5906896551724099</c:v>
                </c:pt>
                <c:pt idx="561">
                  <c:v>5.6006206896551696</c:v>
                </c:pt>
                <c:pt idx="562">
                  <c:v>5.6105517241379301</c:v>
                </c:pt>
                <c:pt idx="563">
                  <c:v>5.6204827586206898</c:v>
                </c:pt>
                <c:pt idx="564">
                  <c:v>5.6304137931034504</c:v>
                </c:pt>
                <c:pt idx="565">
                  <c:v>5.64034482758621</c:v>
                </c:pt>
                <c:pt idx="566">
                  <c:v>5.6502758620689697</c:v>
                </c:pt>
                <c:pt idx="567">
                  <c:v>5.6602068965517196</c:v>
                </c:pt>
                <c:pt idx="568">
                  <c:v>5.6701379310344802</c:v>
                </c:pt>
                <c:pt idx="569">
                  <c:v>5.6800689655172398</c:v>
                </c:pt>
                <c:pt idx="570">
                  <c:v>5.69</c:v>
                </c:pt>
                <c:pt idx="571">
                  <c:v>5.6999310344827601</c:v>
                </c:pt>
                <c:pt idx="572">
                  <c:v>5.7098620689655197</c:v>
                </c:pt>
                <c:pt idx="573">
                  <c:v>5.7197931034482803</c:v>
                </c:pt>
                <c:pt idx="574">
                  <c:v>5.7297241379310302</c:v>
                </c:pt>
                <c:pt idx="575">
                  <c:v>5.7396551724137899</c:v>
                </c:pt>
                <c:pt idx="576">
                  <c:v>5.7495862068965504</c:v>
                </c:pt>
                <c:pt idx="577">
                  <c:v>5.7595172413793101</c:v>
                </c:pt>
                <c:pt idx="578">
                  <c:v>5.7694482758620698</c:v>
                </c:pt>
                <c:pt idx="579">
                  <c:v>5.7793793103448303</c:v>
                </c:pt>
                <c:pt idx="580">
                  <c:v>5.78931034482759</c:v>
                </c:pt>
                <c:pt idx="581">
                  <c:v>5.7992413793103399</c:v>
                </c:pt>
                <c:pt idx="582">
                  <c:v>5.8091724137930996</c:v>
                </c:pt>
                <c:pt idx="583">
                  <c:v>5.8191034482758601</c:v>
                </c:pt>
                <c:pt idx="584">
                  <c:v>5.8290344827586198</c:v>
                </c:pt>
                <c:pt idx="585">
                  <c:v>5.8389655172413804</c:v>
                </c:pt>
                <c:pt idx="586">
                  <c:v>5.84889655172414</c:v>
                </c:pt>
                <c:pt idx="587">
                  <c:v>5.8588275862068997</c:v>
                </c:pt>
                <c:pt idx="588">
                  <c:v>5.8687586206896603</c:v>
                </c:pt>
                <c:pt idx="589">
                  <c:v>5.8786896551724102</c:v>
                </c:pt>
                <c:pt idx="590">
                  <c:v>5.8886206896551698</c:v>
                </c:pt>
                <c:pt idx="591">
                  <c:v>5.8985517241379304</c:v>
                </c:pt>
                <c:pt idx="592">
                  <c:v>5.9084827586206901</c:v>
                </c:pt>
                <c:pt idx="593">
                  <c:v>5.9184137931034497</c:v>
                </c:pt>
                <c:pt idx="594">
                  <c:v>5.9283448275862103</c:v>
                </c:pt>
                <c:pt idx="595">
                  <c:v>5.93827586206897</c:v>
                </c:pt>
                <c:pt idx="596">
                  <c:v>5.9482068965517199</c:v>
                </c:pt>
                <c:pt idx="597">
                  <c:v>5.9581379310344804</c:v>
                </c:pt>
                <c:pt idx="598">
                  <c:v>5.9680689655172401</c:v>
                </c:pt>
                <c:pt idx="599">
                  <c:v>5.9779999999999998</c:v>
                </c:pt>
                <c:pt idx="600">
                  <c:v>5.9879310344827603</c:v>
                </c:pt>
                <c:pt idx="601">
                  <c:v>5.99786206896552</c:v>
                </c:pt>
                <c:pt idx="602">
                  <c:v>6.0077931034482797</c:v>
                </c:pt>
                <c:pt idx="603">
                  <c:v>6.0177241379310296</c:v>
                </c:pt>
                <c:pt idx="604">
                  <c:v>6.0276551724137901</c:v>
                </c:pt>
                <c:pt idx="605">
                  <c:v>6.0375862068965498</c:v>
                </c:pt>
                <c:pt idx="606">
                  <c:v>6.0475172413793103</c:v>
                </c:pt>
                <c:pt idx="607">
                  <c:v>6.05744827586207</c:v>
                </c:pt>
                <c:pt idx="608">
                  <c:v>6.0673793103448297</c:v>
                </c:pt>
                <c:pt idx="609">
                  <c:v>6.0773103448275902</c:v>
                </c:pt>
                <c:pt idx="610">
                  <c:v>6.0872413793103402</c:v>
                </c:pt>
                <c:pt idx="611">
                  <c:v>6.0971724137930998</c:v>
                </c:pt>
                <c:pt idx="612">
                  <c:v>6.1071034482758604</c:v>
                </c:pt>
                <c:pt idx="613">
                  <c:v>6.1170344827586201</c:v>
                </c:pt>
                <c:pt idx="614">
                  <c:v>6.1269655172413797</c:v>
                </c:pt>
                <c:pt idx="615">
                  <c:v>6.1368965517241403</c:v>
                </c:pt>
                <c:pt idx="616">
                  <c:v>6.1468275862069</c:v>
                </c:pt>
                <c:pt idx="617">
                  <c:v>6.1567586206896596</c:v>
                </c:pt>
                <c:pt idx="618">
                  <c:v>6.1666896551724104</c:v>
                </c:pt>
                <c:pt idx="619">
                  <c:v>6.1766206896551701</c:v>
                </c:pt>
                <c:pt idx="620">
                  <c:v>6.1865517241379298</c:v>
                </c:pt>
                <c:pt idx="621">
                  <c:v>6.1964827586206903</c:v>
                </c:pt>
                <c:pt idx="622">
                  <c:v>6.20641379310345</c:v>
                </c:pt>
                <c:pt idx="623">
                  <c:v>6.2163448275862097</c:v>
                </c:pt>
                <c:pt idx="624">
                  <c:v>6.2262758620689702</c:v>
                </c:pt>
                <c:pt idx="625">
                  <c:v>6.2362068965517201</c:v>
                </c:pt>
                <c:pt idx="626">
                  <c:v>6.2461379310344798</c:v>
                </c:pt>
                <c:pt idx="627">
                  <c:v>6.2560689655172403</c:v>
                </c:pt>
                <c:pt idx="628">
                  <c:v>6.266</c:v>
                </c:pt>
                <c:pt idx="629">
                  <c:v>6.2759310344827597</c:v>
                </c:pt>
                <c:pt idx="630">
                  <c:v>6.2858620689655202</c:v>
                </c:pt>
                <c:pt idx="631">
                  <c:v>6.2957931034482799</c:v>
                </c:pt>
                <c:pt idx="632">
                  <c:v>6.3057241379310298</c:v>
                </c:pt>
                <c:pt idx="633">
                  <c:v>6.3156551724137904</c:v>
                </c:pt>
                <c:pt idx="634">
                  <c:v>6.32558620689655</c:v>
                </c:pt>
                <c:pt idx="635">
                  <c:v>6.3355172413793097</c:v>
                </c:pt>
                <c:pt idx="636">
                  <c:v>6.3454482758620703</c:v>
                </c:pt>
                <c:pt idx="637">
                  <c:v>6.3553793103448299</c:v>
                </c:pt>
                <c:pt idx="638">
                  <c:v>6.3653103448275896</c:v>
                </c:pt>
                <c:pt idx="639">
                  <c:v>6.3752413793103502</c:v>
                </c:pt>
                <c:pt idx="640">
                  <c:v>6.3851724137931001</c:v>
                </c:pt>
                <c:pt idx="641">
                  <c:v>6.3951034482758597</c:v>
                </c:pt>
                <c:pt idx="642">
                  <c:v>6.4050344827586203</c:v>
                </c:pt>
                <c:pt idx="643">
                  <c:v>6.41496551724138</c:v>
                </c:pt>
                <c:pt idx="644">
                  <c:v>6.4248965517241396</c:v>
                </c:pt>
                <c:pt idx="645">
                  <c:v>6.4348275862069002</c:v>
                </c:pt>
                <c:pt idx="646">
                  <c:v>6.4447586206896599</c:v>
                </c:pt>
                <c:pt idx="647">
                  <c:v>6.4546896551724098</c:v>
                </c:pt>
                <c:pt idx="648">
                  <c:v>6.4646206896551703</c:v>
                </c:pt>
                <c:pt idx="649">
                  <c:v>6.47455172413793</c:v>
                </c:pt>
                <c:pt idx="650">
                  <c:v>6.4844827586206897</c:v>
                </c:pt>
                <c:pt idx="651">
                  <c:v>6.4944137931034502</c:v>
                </c:pt>
                <c:pt idx="652">
                  <c:v>6.5043448275862099</c:v>
                </c:pt>
                <c:pt idx="653">
                  <c:v>6.5142758620689696</c:v>
                </c:pt>
                <c:pt idx="654">
                  <c:v>6.5242068965517204</c:v>
                </c:pt>
                <c:pt idx="655">
                  <c:v>6.53413793103448</c:v>
                </c:pt>
                <c:pt idx="656">
                  <c:v>6.5440689655172397</c:v>
                </c:pt>
                <c:pt idx="657">
                  <c:v>6.5540000000000003</c:v>
                </c:pt>
                <c:pt idx="658">
                  <c:v>6.5639310344827599</c:v>
                </c:pt>
                <c:pt idx="659">
                  <c:v>6.5738620689655196</c:v>
                </c:pt>
                <c:pt idx="660">
                  <c:v>6.5837931034482802</c:v>
                </c:pt>
                <c:pt idx="661">
                  <c:v>6.5937241379310301</c:v>
                </c:pt>
                <c:pt idx="662">
                  <c:v>6.6036551724137897</c:v>
                </c:pt>
                <c:pt idx="663">
                  <c:v>6.6135862068965503</c:v>
                </c:pt>
                <c:pt idx="664">
                  <c:v>6.62351724137931</c:v>
                </c:pt>
                <c:pt idx="665">
                  <c:v>6.6334482758620696</c:v>
                </c:pt>
                <c:pt idx="666">
                  <c:v>6.6433793103448302</c:v>
                </c:pt>
                <c:pt idx="667">
                  <c:v>6.6533103448275899</c:v>
                </c:pt>
                <c:pt idx="668">
                  <c:v>6.6632413793103504</c:v>
                </c:pt>
                <c:pt idx="669">
                  <c:v>6.6731724137931003</c:v>
                </c:pt>
                <c:pt idx="670">
                  <c:v>6.68310344827586</c:v>
                </c:pt>
                <c:pt idx="671">
                  <c:v>6.6930344827586197</c:v>
                </c:pt>
                <c:pt idx="672">
                  <c:v>6.7029655172413802</c:v>
                </c:pt>
                <c:pt idx="673">
                  <c:v>6.7128965517241399</c:v>
                </c:pt>
                <c:pt idx="674">
                  <c:v>6.7228275862068996</c:v>
                </c:pt>
                <c:pt idx="675">
                  <c:v>6.7327586206896601</c:v>
                </c:pt>
                <c:pt idx="676">
                  <c:v>6.74268965517241</c:v>
                </c:pt>
                <c:pt idx="677">
                  <c:v>6.7526206896551697</c:v>
                </c:pt>
                <c:pt idx="678">
                  <c:v>6.7625517241379303</c:v>
                </c:pt>
                <c:pt idx="679">
                  <c:v>6.7724827586206899</c:v>
                </c:pt>
                <c:pt idx="680">
                  <c:v>6.7824137931034496</c:v>
                </c:pt>
                <c:pt idx="681">
                  <c:v>6.7923448275862102</c:v>
                </c:pt>
                <c:pt idx="682">
                  <c:v>6.8022758620689698</c:v>
                </c:pt>
                <c:pt idx="683">
                  <c:v>6.8122068965517197</c:v>
                </c:pt>
                <c:pt idx="684">
                  <c:v>6.8221379310344803</c:v>
                </c:pt>
                <c:pt idx="685">
                  <c:v>6.83206896551724</c:v>
                </c:pt>
                <c:pt idx="686">
                  <c:v>6.8419999999999996</c:v>
                </c:pt>
                <c:pt idx="687">
                  <c:v>6.8519310344827602</c:v>
                </c:pt>
                <c:pt idx="688">
                  <c:v>6.8618620689655199</c:v>
                </c:pt>
                <c:pt idx="689">
                  <c:v>6.8717931034482804</c:v>
                </c:pt>
                <c:pt idx="690">
                  <c:v>6.8817241379310401</c:v>
                </c:pt>
                <c:pt idx="691">
                  <c:v>6.89165517241379</c:v>
                </c:pt>
                <c:pt idx="692">
                  <c:v>6.9015862068965497</c:v>
                </c:pt>
                <c:pt idx="693">
                  <c:v>6.9115172413793102</c:v>
                </c:pt>
                <c:pt idx="694">
                  <c:v>6.9214482758620699</c:v>
                </c:pt>
                <c:pt idx="695">
                  <c:v>6.9313793103448296</c:v>
                </c:pt>
                <c:pt idx="696">
                  <c:v>6.9413103448275901</c:v>
                </c:pt>
                <c:pt idx="697">
                  <c:v>6.9512413793103498</c:v>
                </c:pt>
                <c:pt idx="698">
                  <c:v>6.9611724137930997</c:v>
                </c:pt>
                <c:pt idx="699">
                  <c:v>6.9711034482758603</c:v>
                </c:pt>
                <c:pt idx="700">
                  <c:v>6.9810344827586199</c:v>
                </c:pt>
                <c:pt idx="701">
                  <c:v>6.9909655172413796</c:v>
                </c:pt>
                <c:pt idx="702">
                  <c:v>7.0008965517241402</c:v>
                </c:pt>
                <c:pt idx="703">
                  <c:v>7.0108275862068998</c:v>
                </c:pt>
                <c:pt idx="704">
                  <c:v>7.0207586206896604</c:v>
                </c:pt>
                <c:pt idx="705">
                  <c:v>7.0306896551724201</c:v>
                </c:pt>
                <c:pt idx="706">
                  <c:v>7.04062068965517</c:v>
                </c:pt>
                <c:pt idx="707">
                  <c:v>7.0505517241379296</c:v>
                </c:pt>
                <c:pt idx="708">
                  <c:v>7.0604827586206902</c:v>
                </c:pt>
                <c:pt idx="709">
                  <c:v>7.0704137931034499</c:v>
                </c:pt>
                <c:pt idx="710">
                  <c:v>7.0803448275862104</c:v>
                </c:pt>
                <c:pt idx="711">
                  <c:v>7.0902758620689701</c:v>
                </c:pt>
                <c:pt idx="712">
                  <c:v>7.10020689655172</c:v>
                </c:pt>
                <c:pt idx="713">
                  <c:v>7.1101379310344797</c:v>
                </c:pt>
                <c:pt idx="714">
                  <c:v>7.1200689655172402</c:v>
                </c:pt>
                <c:pt idx="715">
                  <c:v>7.13</c:v>
                </c:pt>
                <c:pt idx="716">
                  <c:v>7.1399310344827596</c:v>
                </c:pt>
                <c:pt idx="717">
                  <c:v>7.1498620689655201</c:v>
                </c:pt>
                <c:pt idx="718">
                  <c:v>7.1597931034482798</c:v>
                </c:pt>
                <c:pt idx="719">
                  <c:v>7.1697241379310404</c:v>
                </c:pt>
                <c:pt idx="720">
                  <c:v>7.1796551724137903</c:v>
                </c:pt>
                <c:pt idx="721">
                  <c:v>7.1895862068965499</c:v>
                </c:pt>
                <c:pt idx="722">
                  <c:v>7.1995172413793096</c:v>
                </c:pt>
                <c:pt idx="723">
                  <c:v>7.2094482758620702</c:v>
                </c:pt>
                <c:pt idx="724">
                  <c:v>7.2193793103448298</c:v>
                </c:pt>
                <c:pt idx="725">
                  <c:v>7.2293103448275904</c:v>
                </c:pt>
                <c:pt idx="726">
                  <c:v>7.2392413793103501</c:v>
                </c:pt>
                <c:pt idx="727">
                  <c:v>7.2491724137931</c:v>
                </c:pt>
                <c:pt idx="728">
                  <c:v>7.2591034482758596</c:v>
                </c:pt>
                <c:pt idx="729">
                  <c:v>7.2690344827586202</c:v>
                </c:pt>
                <c:pt idx="730">
                  <c:v>7.2789655172413799</c:v>
                </c:pt>
                <c:pt idx="731">
                  <c:v>7.2888965517241404</c:v>
                </c:pt>
                <c:pt idx="732">
                  <c:v>7.2988275862069001</c:v>
                </c:pt>
                <c:pt idx="733">
                  <c:v>7.3087586206896598</c:v>
                </c:pt>
                <c:pt idx="734">
                  <c:v>7.3186896551724203</c:v>
                </c:pt>
                <c:pt idx="735">
                  <c:v>7.3286206896551702</c:v>
                </c:pt>
                <c:pt idx="736">
                  <c:v>7.3385517241379299</c:v>
                </c:pt>
                <c:pt idx="737">
                  <c:v>7.3484827586206896</c:v>
                </c:pt>
                <c:pt idx="738">
                  <c:v>7.3584137931034501</c:v>
                </c:pt>
                <c:pt idx="739">
                  <c:v>7.3683448275862098</c:v>
                </c:pt>
                <c:pt idx="740">
                  <c:v>7.3782758620689703</c:v>
                </c:pt>
                <c:pt idx="741">
                  <c:v>7.38820689655173</c:v>
                </c:pt>
                <c:pt idx="742">
                  <c:v>7.3981379310344799</c:v>
                </c:pt>
                <c:pt idx="743">
                  <c:v>7.4080689655172396</c:v>
                </c:pt>
                <c:pt idx="744">
                  <c:v>7.4180000000000001</c:v>
                </c:pt>
                <c:pt idx="745">
                  <c:v>7.4279310344827598</c:v>
                </c:pt>
                <c:pt idx="746">
                  <c:v>7.4378620689655204</c:v>
                </c:pt>
                <c:pt idx="747">
                  <c:v>7.44779310344828</c:v>
                </c:pt>
                <c:pt idx="748">
                  <c:v>7.4577241379310397</c:v>
                </c:pt>
                <c:pt idx="749">
                  <c:v>7.4676551724137896</c:v>
                </c:pt>
                <c:pt idx="750">
                  <c:v>7.4775862068965502</c:v>
                </c:pt>
                <c:pt idx="751">
                  <c:v>7.4875172413793099</c:v>
                </c:pt>
                <c:pt idx="752">
                  <c:v>7.4974482758620704</c:v>
                </c:pt>
                <c:pt idx="753">
                  <c:v>7.5073793103448301</c:v>
                </c:pt>
                <c:pt idx="754">
                  <c:v>7.5173103448275898</c:v>
                </c:pt>
                <c:pt idx="755">
                  <c:v>7.5272413793103503</c:v>
                </c:pt>
                <c:pt idx="756">
                  <c:v>7.5371724137931002</c:v>
                </c:pt>
                <c:pt idx="757">
                  <c:v>7.5471034482758599</c:v>
                </c:pt>
                <c:pt idx="758">
                  <c:v>7.5570344827586204</c:v>
                </c:pt>
                <c:pt idx="759">
                  <c:v>7.5669655172413801</c:v>
                </c:pt>
                <c:pt idx="760">
                  <c:v>7.5768965517241398</c:v>
                </c:pt>
                <c:pt idx="761">
                  <c:v>7.5868275862069003</c:v>
                </c:pt>
                <c:pt idx="762">
                  <c:v>7.59675862068966</c:v>
                </c:pt>
                <c:pt idx="763">
                  <c:v>7.6066896551724099</c:v>
                </c:pt>
                <c:pt idx="764">
                  <c:v>7.6166206896551696</c:v>
                </c:pt>
                <c:pt idx="765">
                  <c:v>7.6265517241379301</c:v>
                </c:pt>
                <c:pt idx="766">
                  <c:v>7.6364827586206898</c:v>
                </c:pt>
                <c:pt idx="767">
                  <c:v>7.6464137931034504</c:v>
                </c:pt>
                <c:pt idx="768">
                  <c:v>7.65634482758621</c:v>
                </c:pt>
                <c:pt idx="769">
                  <c:v>7.6662758620689697</c:v>
                </c:pt>
                <c:pt idx="770">
                  <c:v>7.6762068965517303</c:v>
                </c:pt>
                <c:pt idx="771">
                  <c:v>7.6861379310344802</c:v>
                </c:pt>
                <c:pt idx="772">
                  <c:v>7.6960689655172398</c:v>
                </c:pt>
                <c:pt idx="773">
                  <c:v>7.7060000000000004</c:v>
                </c:pt>
                <c:pt idx="774">
                  <c:v>7.7159310344827601</c:v>
                </c:pt>
                <c:pt idx="775">
                  <c:v>7.7258620689655197</c:v>
                </c:pt>
                <c:pt idx="776">
                  <c:v>7.7357931034482803</c:v>
                </c:pt>
                <c:pt idx="777">
                  <c:v>7.74572413793104</c:v>
                </c:pt>
                <c:pt idx="778">
                  <c:v>7.7556551724137899</c:v>
                </c:pt>
                <c:pt idx="779">
                  <c:v>7.7655862068965504</c:v>
                </c:pt>
                <c:pt idx="780">
                  <c:v>7.7755172413793101</c:v>
                </c:pt>
                <c:pt idx="781">
                  <c:v>7.7854482758620698</c:v>
                </c:pt>
                <c:pt idx="782">
                  <c:v>7.7953793103448303</c:v>
                </c:pt>
                <c:pt idx="783">
                  <c:v>7.80531034482759</c:v>
                </c:pt>
                <c:pt idx="784">
                  <c:v>7.8152413793103497</c:v>
                </c:pt>
                <c:pt idx="785">
                  <c:v>7.8251724137931102</c:v>
                </c:pt>
                <c:pt idx="786">
                  <c:v>7.8351034482758601</c:v>
                </c:pt>
                <c:pt idx="787">
                  <c:v>7.8450344827586198</c:v>
                </c:pt>
                <c:pt idx="788">
                  <c:v>7.8549655172413804</c:v>
                </c:pt>
                <c:pt idx="789">
                  <c:v>7.86489655172414</c:v>
                </c:pt>
                <c:pt idx="790">
                  <c:v>7.8748275862068997</c:v>
                </c:pt>
                <c:pt idx="791">
                  <c:v>7.8847586206896603</c:v>
                </c:pt>
                <c:pt idx="792">
                  <c:v>7.8946896551724102</c:v>
                </c:pt>
                <c:pt idx="793">
                  <c:v>7.9046206896551698</c:v>
                </c:pt>
                <c:pt idx="794">
                  <c:v>7.9145517241379304</c:v>
                </c:pt>
                <c:pt idx="795">
                  <c:v>7.9244827586206901</c:v>
                </c:pt>
                <c:pt idx="796">
                  <c:v>7.9344137931034497</c:v>
                </c:pt>
                <c:pt idx="797">
                  <c:v>7.9443448275862103</c:v>
                </c:pt>
                <c:pt idx="798">
                  <c:v>7.95427586206897</c:v>
                </c:pt>
                <c:pt idx="799">
                  <c:v>7.9642068965517296</c:v>
                </c:pt>
                <c:pt idx="800">
                  <c:v>7.9741379310344804</c:v>
                </c:pt>
              </c:numCache>
            </c:numRef>
          </c:xVal>
          <c:yVal>
            <c:numRef>
              <c:f>Sheet1!$C$1:$C$801</c:f>
              <c:numCache>
                <c:formatCode>General</c:formatCode>
                <c:ptCount val="801"/>
                <c:pt idx="0">
                  <c:v>0.9995065603657316</c:v>
                </c:pt>
                <c:pt idx="1">
                  <c:v>0.99802672842827156</c:v>
                </c:pt>
                <c:pt idx="2">
                  <c:v>0.99556196460308</c:v>
                </c:pt>
                <c:pt idx="3">
                  <c:v>0.99211470131447788</c:v>
                </c:pt>
                <c:pt idx="4">
                  <c:v>0.98768834059513777</c:v>
                </c:pt>
                <c:pt idx="5">
                  <c:v>0.98228725072868872</c:v>
                </c:pt>
                <c:pt idx="6">
                  <c:v>0.97591676193874743</c:v>
                </c:pt>
                <c:pt idx="7">
                  <c:v>0.96858316112863108</c:v>
                </c:pt>
                <c:pt idx="8">
                  <c:v>0.96029368567694307</c:v>
                </c:pt>
                <c:pt idx="9">
                  <c:v>0.95105651629515353</c:v>
                </c:pt>
                <c:pt idx="10">
                  <c:v>0.94088076895422545</c:v>
                </c:pt>
                <c:pt idx="11">
                  <c:v>0.92977648588825146</c:v>
                </c:pt>
                <c:pt idx="12">
                  <c:v>0.91775462568398114</c:v>
                </c:pt>
                <c:pt idx="13">
                  <c:v>0.90482705246601947</c:v>
                </c:pt>
                <c:pt idx="14">
                  <c:v>0.8910065241883679</c:v>
                </c:pt>
                <c:pt idx="15">
                  <c:v>0.87630668004386358</c:v>
                </c:pt>
                <c:pt idx="16">
                  <c:v>0.86074202700394364</c:v>
                </c:pt>
                <c:pt idx="17">
                  <c:v>0.84432792550201508</c:v>
                </c:pt>
                <c:pt idx="18">
                  <c:v>0.82708057427456183</c:v>
                </c:pt>
                <c:pt idx="19">
                  <c:v>0.80901699437494745</c:v>
                </c:pt>
                <c:pt idx="20">
                  <c:v>0.79015501237569041</c:v>
                </c:pt>
                <c:pt idx="21">
                  <c:v>0.77051324277578925</c:v>
                </c:pt>
                <c:pt idx="22">
                  <c:v>0.75011106963045959</c:v>
                </c:pt>
                <c:pt idx="23">
                  <c:v>0.72896862742141155</c:v>
                </c:pt>
                <c:pt idx="24">
                  <c:v>0.70710678118654757</c:v>
                </c:pt>
                <c:pt idx="25">
                  <c:v>0.68454710592868862</c:v>
                </c:pt>
                <c:pt idx="26">
                  <c:v>0.66131186532365183</c:v>
                </c:pt>
                <c:pt idx="27">
                  <c:v>0.63742398974868963</c:v>
                </c:pt>
                <c:pt idx="28">
                  <c:v>0.6129070536529766</c:v>
                </c:pt>
                <c:pt idx="29">
                  <c:v>0.58778525229247314</c:v>
                </c:pt>
                <c:pt idx="30">
                  <c:v>0.56208337785213058</c:v>
                </c:pt>
                <c:pt idx="31">
                  <c:v>0.53582679497899655</c:v>
                </c:pt>
                <c:pt idx="32">
                  <c:v>0.50904141575037121</c:v>
                </c:pt>
                <c:pt idx="33">
                  <c:v>0.48175367410171516</c:v>
                </c:pt>
                <c:pt idx="34">
                  <c:v>0.4539904997395468</c:v>
                </c:pt>
                <c:pt idx="35">
                  <c:v>0.42577929156507266</c:v>
                </c:pt>
                <c:pt idx="36">
                  <c:v>0.39714789063478056</c:v>
                </c:pt>
                <c:pt idx="37">
                  <c:v>0.36812455268467809</c:v>
                </c:pt>
                <c:pt idx="38">
                  <c:v>0.33873792024529148</c:v>
                </c:pt>
                <c:pt idx="39">
                  <c:v>0.30901699437494745</c:v>
                </c:pt>
                <c:pt idx="40">
                  <c:v>0.2789911060392295</c:v>
                </c:pt>
                <c:pt idx="41">
                  <c:v>0.24868988716485496</c:v>
                </c:pt>
                <c:pt idx="42">
                  <c:v>0.2181432413965427</c:v>
                </c:pt>
                <c:pt idx="43">
                  <c:v>0.18738131458572474</c:v>
                </c:pt>
                <c:pt idx="44">
                  <c:v>0.15643446504023092</c:v>
                </c:pt>
                <c:pt idx="45">
                  <c:v>0.12533323356430426</c:v>
                </c:pt>
                <c:pt idx="46">
                  <c:v>9.4108313318514505E-2</c:v>
                </c:pt>
                <c:pt idx="47">
                  <c:v>6.2790519529313527E-2</c:v>
                </c:pt>
                <c:pt idx="48">
                  <c:v>3.1410759078128396E-2</c:v>
                </c:pt>
                <c:pt idx="49">
                  <c:v>6.1257422745431001E-17</c:v>
                </c:pt>
                <c:pt idx="50">
                  <c:v>-3.1410759078128278E-2</c:v>
                </c:pt>
                <c:pt idx="51">
                  <c:v>-6.2790519529313402E-2</c:v>
                </c:pt>
                <c:pt idx="52">
                  <c:v>-9.4108313318514381E-2</c:v>
                </c:pt>
                <c:pt idx="53">
                  <c:v>-0.12533323356430437</c:v>
                </c:pt>
                <c:pt idx="54">
                  <c:v>-0.15643446504023104</c:v>
                </c:pt>
                <c:pt idx="55">
                  <c:v>-0.18738131458572482</c:v>
                </c:pt>
                <c:pt idx="56">
                  <c:v>-0.21814324139654234</c:v>
                </c:pt>
                <c:pt idx="57">
                  <c:v>-0.24868988716485463</c:v>
                </c:pt>
                <c:pt idx="58">
                  <c:v>-0.27899110603922916</c:v>
                </c:pt>
                <c:pt idx="59">
                  <c:v>-0.30901699437494734</c:v>
                </c:pt>
                <c:pt idx="60">
                  <c:v>-0.33873792024529137</c:v>
                </c:pt>
                <c:pt idx="61">
                  <c:v>-0.36812455268467797</c:v>
                </c:pt>
                <c:pt idx="62">
                  <c:v>-0.39714789063478045</c:v>
                </c:pt>
                <c:pt idx="63">
                  <c:v>-0.42577929156507272</c:v>
                </c:pt>
                <c:pt idx="64">
                  <c:v>-0.45399049973954669</c:v>
                </c:pt>
                <c:pt idx="65">
                  <c:v>-0.48175367410171543</c:v>
                </c:pt>
                <c:pt idx="66">
                  <c:v>-0.50904141575037132</c:v>
                </c:pt>
                <c:pt idx="67">
                  <c:v>-0.53582679497899688</c:v>
                </c:pt>
                <c:pt idx="68">
                  <c:v>-0.56208337785213036</c:v>
                </c:pt>
                <c:pt idx="69">
                  <c:v>-0.58778525229247303</c:v>
                </c:pt>
                <c:pt idx="70">
                  <c:v>-0.61290705365297626</c:v>
                </c:pt>
                <c:pt idx="71">
                  <c:v>-0.63742398974868975</c:v>
                </c:pt>
                <c:pt idx="72">
                  <c:v>-0.66131186532365172</c:v>
                </c:pt>
                <c:pt idx="73">
                  <c:v>-0.68454710592868873</c:v>
                </c:pt>
                <c:pt idx="74">
                  <c:v>-0.70710678118654746</c:v>
                </c:pt>
                <c:pt idx="75">
                  <c:v>-0.72896862742141133</c:v>
                </c:pt>
                <c:pt idx="76">
                  <c:v>-0.75011106963045959</c:v>
                </c:pt>
                <c:pt idx="77">
                  <c:v>-0.77051324277578914</c:v>
                </c:pt>
                <c:pt idx="78">
                  <c:v>-0.79015501237569041</c:v>
                </c:pt>
                <c:pt idx="79">
                  <c:v>-0.80901699437494734</c:v>
                </c:pt>
                <c:pt idx="80">
                  <c:v>-0.82708057427456194</c:v>
                </c:pt>
                <c:pt idx="81">
                  <c:v>-0.84432792550201485</c:v>
                </c:pt>
                <c:pt idx="82">
                  <c:v>-0.86074202700394353</c:v>
                </c:pt>
                <c:pt idx="83">
                  <c:v>-0.87630668004386336</c:v>
                </c:pt>
                <c:pt idx="84">
                  <c:v>-0.89100652418836779</c:v>
                </c:pt>
                <c:pt idx="85">
                  <c:v>-0.90482705246601935</c:v>
                </c:pt>
                <c:pt idx="86">
                  <c:v>-0.91775462568398114</c:v>
                </c:pt>
                <c:pt idx="87">
                  <c:v>-0.92977648588825135</c:v>
                </c:pt>
                <c:pt idx="88">
                  <c:v>-0.94088076895422545</c:v>
                </c:pt>
                <c:pt idx="89">
                  <c:v>-0.95105651629515353</c:v>
                </c:pt>
                <c:pt idx="90">
                  <c:v>-0.96029368567694307</c:v>
                </c:pt>
                <c:pt idx="91">
                  <c:v>-0.96858316112863108</c:v>
                </c:pt>
                <c:pt idx="92">
                  <c:v>-0.97591676193874743</c:v>
                </c:pt>
                <c:pt idx="93">
                  <c:v>-0.98228725072868861</c:v>
                </c:pt>
                <c:pt idx="94">
                  <c:v>-0.98768834059513766</c:v>
                </c:pt>
                <c:pt idx="95">
                  <c:v>-0.99211470131447776</c:v>
                </c:pt>
                <c:pt idx="96">
                  <c:v>-0.99556196460308</c:v>
                </c:pt>
                <c:pt idx="97">
                  <c:v>-0.99802672842827156</c:v>
                </c:pt>
                <c:pt idx="98">
                  <c:v>-0.9995065603657316</c:v>
                </c:pt>
                <c:pt idx="99">
                  <c:v>-1</c:v>
                </c:pt>
                <c:pt idx="100">
                  <c:v>-0.9995065603657316</c:v>
                </c:pt>
                <c:pt idx="101">
                  <c:v>-0.99802672842827156</c:v>
                </c:pt>
                <c:pt idx="102">
                  <c:v>-0.99556196460308</c:v>
                </c:pt>
                <c:pt idx="103">
                  <c:v>-0.99211470131447788</c:v>
                </c:pt>
                <c:pt idx="104">
                  <c:v>-0.98768834059513777</c:v>
                </c:pt>
                <c:pt idx="105">
                  <c:v>-0.98228725072868861</c:v>
                </c:pt>
                <c:pt idx="106">
                  <c:v>-0.97591676193874743</c:v>
                </c:pt>
                <c:pt idx="107">
                  <c:v>-0.96858316112863108</c:v>
                </c:pt>
                <c:pt idx="108">
                  <c:v>-0.96029368567694307</c:v>
                </c:pt>
                <c:pt idx="109">
                  <c:v>-0.95105651629515353</c:v>
                </c:pt>
                <c:pt idx="110">
                  <c:v>-0.94088076895422545</c:v>
                </c:pt>
                <c:pt idx="111">
                  <c:v>-0.92977648588825124</c:v>
                </c:pt>
                <c:pt idx="112">
                  <c:v>-0.91775462568398136</c:v>
                </c:pt>
                <c:pt idx="113">
                  <c:v>-0.90482705246601969</c:v>
                </c:pt>
                <c:pt idx="114">
                  <c:v>-0.89100652418836812</c:v>
                </c:pt>
                <c:pt idx="115">
                  <c:v>-0.87630668004386369</c:v>
                </c:pt>
                <c:pt idx="116">
                  <c:v>-0.86074202700394387</c:v>
                </c:pt>
                <c:pt idx="117">
                  <c:v>-0.84432792550201519</c:v>
                </c:pt>
                <c:pt idx="118">
                  <c:v>-0.82708057427456205</c:v>
                </c:pt>
                <c:pt idx="119">
                  <c:v>-0.80901699437494756</c:v>
                </c:pt>
                <c:pt idx="120">
                  <c:v>-0.79015501237569052</c:v>
                </c:pt>
                <c:pt idx="121">
                  <c:v>-0.77051324277578925</c:v>
                </c:pt>
                <c:pt idx="122">
                  <c:v>-0.7501110696304597</c:v>
                </c:pt>
                <c:pt idx="123">
                  <c:v>-0.72896862742141155</c:v>
                </c:pt>
                <c:pt idx="124">
                  <c:v>-0.70710678118654768</c:v>
                </c:pt>
                <c:pt idx="125">
                  <c:v>-0.68454710592868895</c:v>
                </c:pt>
                <c:pt idx="126">
                  <c:v>-0.66131186532365194</c:v>
                </c:pt>
                <c:pt idx="127">
                  <c:v>-0.63742398974868952</c:v>
                </c:pt>
                <c:pt idx="128">
                  <c:v>-0.61290705365297649</c:v>
                </c:pt>
                <c:pt idx="129">
                  <c:v>-0.58778525229247325</c:v>
                </c:pt>
                <c:pt idx="130">
                  <c:v>-0.56208337785213092</c:v>
                </c:pt>
                <c:pt idx="131">
                  <c:v>-0.53582679497899632</c:v>
                </c:pt>
                <c:pt idx="132">
                  <c:v>-0.5090414157503711</c:v>
                </c:pt>
                <c:pt idx="133">
                  <c:v>-0.48175367410171527</c:v>
                </c:pt>
                <c:pt idx="134">
                  <c:v>-0.45399049973954692</c:v>
                </c:pt>
                <c:pt idx="135">
                  <c:v>-0.42577929156507216</c:v>
                </c:pt>
                <c:pt idx="136">
                  <c:v>-0.39714789063478029</c:v>
                </c:pt>
                <c:pt idx="137">
                  <c:v>-0.36812455268467859</c:v>
                </c:pt>
                <c:pt idx="138">
                  <c:v>-0.3387379202452922</c:v>
                </c:pt>
                <c:pt idx="139">
                  <c:v>-0.30901699437494756</c:v>
                </c:pt>
                <c:pt idx="140">
                  <c:v>-0.27899110603922961</c:v>
                </c:pt>
                <c:pt idx="141">
                  <c:v>-0.24868988716485529</c:v>
                </c:pt>
                <c:pt idx="142">
                  <c:v>-0.21814324139654323</c:v>
                </c:pt>
                <c:pt idx="143">
                  <c:v>-0.18738131458572463</c:v>
                </c:pt>
                <c:pt idx="144">
                  <c:v>-0.15643446504023104</c:v>
                </c:pt>
                <c:pt idx="145">
                  <c:v>-0.12533323356430459</c:v>
                </c:pt>
                <c:pt idx="146">
                  <c:v>-9.4108313318514852E-2</c:v>
                </c:pt>
                <c:pt idx="147">
                  <c:v>-6.2790519529313207E-2</c:v>
                </c:pt>
                <c:pt idx="148">
                  <c:v>-3.1410759078128299E-2</c:v>
                </c:pt>
                <c:pt idx="149">
                  <c:v>-1.83772268236293E-16</c:v>
                </c:pt>
                <c:pt idx="150">
                  <c:v>3.1410759078127931E-2</c:v>
                </c:pt>
                <c:pt idx="151">
                  <c:v>6.2790519529312833E-2</c:v>
                </c:pt>
                <c:pt idx="152">
                  <c:v>9.4108313318514492E-2</c:v>
                </c:pt>
                <c:pt idx="153">
                  <c:v>0.12533323356430423</c:v>
                </c:pt>
                <c:pt idx="154">
                  <c:v>0.15643446504023067</c:v>
                </c:pt>
                <c:pt idx="155">
                  <c:v>0.18738131458572427</c:v>
                </c:pt>
                <c:pt idx="156">
                  <c:v>0.2181432413965429</c:v>
                </c:pt>
                <c:pt idx="157">
                  <c:v>0.24868988716485493</c:v>
                </c:pt>
                <c:pt idx="158">
                  <c:v>0.27899110603922922</c:v>
                </c:pt>
                <c:pt idx="159">
                  <c:v>0.30901699437494723</c:v>
                </c:pt>
                <c:pt idx="160">
                  <c:v>0.33873792024529187</c:v>
                </c:pt>
                <c:pt idx="161">
                  <c:v>0.36812455268467825</c:v>
                </c:pt>
                <c:pt idx="162">
                  <c:v>0.39714789063477995</c:v>
                </c:pt>
                <c:pt idx="163">
                  <c:v>0.42577929156507183</c:v>
                </c:pt>
                <c:pt idx="164">
                  <c:v>0.45399049973954664</c:v>
                </c:pt>
                <c:pt idx="165">
                  <c:v>0.48175367410171493</c:v>
                </c:pt>
                <c:pt idx="166">
                  <c:v>0.50904141575037087</c:v>
                </c:pt>
                <c:pt idx="167">
                  <c:v>0.53582679497899599</c:v>
                </c:pt>
                <c:pt idx="168">
                  <c:v>0.56208337785213058</c:v>
                </c:pt>
                <c:pt idx="169">
                  <c:v>0.58778525229247292</c:v>
                </c:pt>
                <c:pt idx="170">
                  <c:v>0.61290705365297615</c:v>
                </c:pt>
                <c:pt idx="171">
                  <c:v>0.6374239897486893</c:v>
                </c:pt>
                <c:pt idx="172">
                  <c:v>0.66131186532365194</c:v>
                </c:pt>
                <c:pt idx="173">
                  <c:v>0.68454710592868862</c:v>
                </c:pt>
                <c:pt idx="174">
                  <c:v>0.70710678118654735</c:v>
                </c:pt>
                <c:pt idx="175">
                  <c:v>0.72896862742141122</c:v>
                </c:pt>
                <c:pt idx="176">
                  <c:v>0.75011106963045915</c:v>
                </c:pt>
                <c:pt idx="177">
                  <c:v>0.77051324277578936</c:v>
                </c:pt>
                <c:pt idx="178">
                  <c:v>0.7901550123756903</c:v>
                </c:pt>
                <c:pt idx="179">
                  <c:v>0.80901699437494734</c:v>
                </c:pt>
                <c:pt idx="180">
                  <c:v>0.82708057427456161</c:v>
                </c:pt>
                <c:pt idx="181">
                  <c:v>0.8443279255020153</c:v>
                </c:pt>
                <c:pt idx="182">
                  <c:v>0.86074202700394375</c:v>
                </c:pt>
                <c:pt idx="183">
                  <c:v>0.87630668004386358</c:v>
                </c:pt>
                <c:pt idx="184">
                  <c:v>0.89100652418836779</c:v>
                </c:pt>
                <c:pt idx="185">
                  <c:v>0.90482705246601969</c:v>
                </c:pt>
                <c:pt idx="186">
                  <c:v>0.91775462568398125</c:v>
                </c:pt>
                <c:pt idx="187">
                  <c:v>0.92977648588825113</c:v>
                </c:pt>
                <c:pt idx="188">
                  <c:v>0.94088076895422512</c:v>
                </c:pt>
                <c:pt idx="189">
                  <c:v>0.95105651629515353</c:v>
                </c:pt>
                <c:pt idx="190">
                  <c:v>0.96029368567694295</c:v>
                </c:pt>
                <c:pt idx="191">
                  <c:v>0.96858316112863097</c:v>
                </c:pt>
                <c:pt idx="192">
                  <c:v>0.97591676193874721</c:v>
                </c:pt>
                <c:pt idx="193">
                  <c:v>0.98228725072868872</c:v>
                </c:pt>
                <c:pt idx="194">
                  <c:v>0.98768834059513766</c:v>
                </c:pt>
                <c:pt idx="195">
                  <c:v>0.99211470131447776</c:v>
                </c:pt>
                <c:pt idx="196">
                  <c:v>0.99556196460308</c:v>
                </c:pt>
                <c:pt idx="197">
                  <c:v>0.99802672842827156</c:v>
                </c:pt>
                <c:pt idx="198">
                  <c:v>0.9995065603657316</c:v>
                </c:pt>
                <c:pt idx="199">
                  <c:v>1</c:v>
                </c:pt>
                <c:pt idx="200">
                  <c:v>0.9995065603657316</c:v>
                </c:pt>
                <c:pt idx="201">
                  <c:v>0.99802672842827156</c:v>
                </c:pt>
                <c:pt idx="202">
                  <c:v>0.99556196460308011</c:v>
                </c:pt>
                <c:pt idx="203">
                  <c:v>0.99211470131447788</c:v>
                </c:pt>
                <c:pt idx="204">
                  <c:v>0.98768834059513788</c:v>
                </c:pt>
                <c:pt idx="205">
                  <c:v>0.98228725072868872</c:v>
                </c:pt>
                <c:pt idx="206">
                  <c:v>0.97591676193874755</c:v>
                </c:pt>
                <c:pt idx="207">
                  <c:v>0.96858316112863108</c:v>
                </c:pt>
                <c:pt idx="208">
                  <c:v>0.96029368567694329</c:v>
                </c:pt>
                <c:pt idx="209">
                  <c:v>0.95105651629515364</c:v>
                </c:pt>
                <c:pt idx="210">
                  <c:v>0.94088076895422557</c:v>
                </c:pt>
                <c:pt idx="211">
                  <c:v>0.92977648588825135</c:v>
                </c:pt>
                <c:pt idx="212">
                  <c:v>0.91775462568398147</c:v>
                </c:pt>
                <c:pt idx="213">
                  <c:v>0.90482705246601958</c:v>
                </c:pt>
                <c:pt idx="214">
                  <c:v>0.89100652418836801</c:v>
                </c:pt>
                <c:pt idx="215">
                  <c:v>0.87630668004386336</c:v>
                </c:pt>
                <c:pt idx="216">
                  <c:v>0.86074202700394398</c:v>
                </c:pt>
                <c:pt idx="217">
                  <c:v>0.84432792550201508</c:v>
                </c:pt>
                <c:pt idx="218">
                  <c:v>0.82708057427456183</c:v>
                </c:pt>
                <c:pt idx="219">
                  <c:v>0.80901699437494701</c:v>
                </c:pt>
                <c:pt idx="220">
                  <c:v>0.79015501237569064</c:v>
                </c:pt>
                <c:pt idx="221">
                  <c:v>0.77051324277578903</c:v>
                </c:pt>
                <c:pt idx="222">
                  <c:v>0.75011106963045948</c:v>
                </c:pt>
                <c:pt idx="223">
                  <c:v>0.728968627421411</c:v>
                </c:pt>
                <c:pt idx="224">
                  <c:v>0.70710678118654768</c:v>
                </c:pt>
                <c:pt idx="225">
                  <c:v>0.68454710592868961</c:v>
                </c:pt>
                <c:pt idx="226">
                  <c:v>0.66131186532365238</c:v>
                </c:pt>
                <c:pt idx="227">
                  <c:v>0.6374239897486903</c:v>
                </c:pt>
                <c:pt idx="228">
                  <c:v>0.6129070536529766</c:v>
                </c:pt>
                <c:pt idx="229">
                  <c:v>0.58778525229247403</c:v>
                </c:pt>
                <c:pt idx="230">
                  <c:v>0.56208337785213103</c:v>
                </c:pt>
                <c:pt idx="231">
                  <c:v>0.53582679497899721</c:v>
                </c:pt>
                <c:pt idx="232">
                  <c:v>0.50904141575037121</c:v>
                </c:pt>
                <c:pt idx="233">
                  <c:v>0.48175367410171616</c:v>
                </c:pt>
                <c:pt idx="234">
                  <c:v>0.45399049973954703</c:v>
                </c:pt>
                <c:pt idx="235">
                  <c:v>0.42577929156507305</c:v>
                </c:pt>
                <c:pt idx="236">
                  <c:v>0.3971478906347804</c:v>
                </c:pt>
                <c:pt idx="237">
                  <c:v>0.36812455268467875</c:v>
                </c:pt>
                <c:pt idx="238">
                  <c:v>0.33873792024529148</c:v>
                </c:pt>
                <c:pt idx="239">
                  <c:v>0.30901699437494773</c:v>
                </c:pt>
                <c:pt idx="240">
                  <c:v>0.27899110603922883</c:v>
                </c:pt>
                <c:pt idx="241">
                  <c:v>0.24868988716485543</c:v>
                </c:pt>
                <c:pt idx="242">
                  <c:v>0.21814324139654251</c:v>
                </c:pt>
                <c:pt idx="243">
                  <c:v>0.18738131458572474</c:v>
                </c:pt>
                <c:pt idx="244">
                  <c:v>0.15643446504023029</c:v>
                </c:pt>
                <c:pt idx="245">
                  <c:v>0.12533323356430473</c:v>
                </c:pt>
                <c:pt idx="246">
                  <c:v>9.4108313318514089E-2</c:v>
                </c:pt>
                <c:pt idx="247">
                  <c:v>6.2790519529313318E-2</c:v>
                </c:pt>
                <c:pt idx="248">
                  <c:v>3.1410759078127536E-2</c:v>
                </c:pt>
                <c:pt idx="249">
                  <c:v>3.06287113727155E-16</c:v>
                </c:pt>
                <c:pt idx="250">
                  <c:v>-3.1410759078126918E-2</c:v>
                </c:pt>
                <c:pt idx="251">
                  <c:v>-6.2790519529312708E-2</c:v>
                </c:pt>
                <c:pt idx="252">
                  <c:v>-9.4108313318513478E-2</c:v>
                </c:pt>
                <c:pt idx="253">
                  <c:v>-0.12533323356430412</c:v>
                </c:pt>
                <c:pt idx="254">
                  <c:v>-0.15643446504022968</c:v>
                </c:pt>
                <c:pt idx="255">
                  <c:v>-0.18738131458572502</c:v>
                </c:pt>
                <c:pt idx="256">
                  <c:v>-0.21814324139654104</c:v>
                </c:pt>
                <c:pt idx="257">
                  <c:v>-0.24868988716485482</c:v>
                </c:pt>
                <c:pt idx="258">
                  <c:v>-0.27899110603922911</c:v>
                </c:pt>
                <c:pt idx="259">
                  <c:v>-0.30901699437494712</c:v>
                </c:pt>
                <c:pt idx="260">
                  <c:v>-0.33873792024529092</c:v>
                </c:pt>
                <c:pt idx="261">
                  <c:v>-0.36812455268467731</c:v>
                </c:pt>
                <c:pt idx="262">
                  <c:v>-0.39714789063477984</c:v>
                </c:pt>
                <c:pt idx="263">
                  <c:v>-0.42577929156507333</c:v>
                </c:pt>
                <c:pt idx="264">
                  <c:v>-0.45399049973954569</c:v>
                </c:pt>
                <c:pt idx="265">
                  <c:v>-0.4817536741017156</c:v>
                </c:pt>
                <c:pt idx="266">
                  <c:v>-0.50904141575037143</c:v>
                </c:pt>
                <c:pt idx="267">
                  <c:v>-0.53582679497899666</c:v>
                </c:pt>
                <c:pt idx="268">
                  <c:v>-0.56208337785213047</c:v>
                </c:pt>
                <c:pt idx="269">
                  <c:v>-0.58778525229247292</c:v>
                </c:pt>
                <c:pt idx="270">
                  <c:v>-0.61290705365297604</c:v>
                </c:pt>
                <c:pt idx="271">
                  <c:v>-0.63742398974869052</c:v>
                </c:pt>
                <c:pt idx="272">
                  <c:v>-0.66131186532365127</c:v>
                </c:pt>
                <c:pt idx="273">
                  <c:v>-0.68454710592868917</c:v>
                </c:pt>
                <c:pt idx="274">
                  <c:v>-0.70710678118654668</c:v>
                </c:pt>
                <c:pt idx="275">
                  <c:v>-0.72896862742141055</c:v>
                </c:pt>
                <c:pt idx="276">
                  <c:v>-0.7501110696304597</c:v>
                </c:pt>
                <c:pt idx="277">
                  <c:v>-0.77051324277578814</c:v>
                </c:pt>
                <c:pt idx="278">
                  <c:v>-0.7901550123756903</c:v>
                </c:pt>
                <c:pt idx="279">
                  <c:v>-0.80901699437494723</c:v>
                </c:pt>
                <c:pt idx="280">
                  <c:v>-0.8270805742745615</c:v>
                </c:pt>
                <c:pt idx="281">
                  <c:v>-0.84432792550201474</c:v>
                </c:pt>
                <c:pt idx="282">
                  <c:v>-0.8607420270039432</c:v>
                </c:pt>
                <c:pt idx="283">
                  <c:v>-0.87630668004386303</c:v>
                </c:pt>
                <c:pt idx="284">
                  <c:v>-0.89100652418836812</c:v>
                </c:pt>
                <c:pt idx="285">
                  <c:v>-0.90482705246601891</c:v>
                </c:pt>
                <c:pt idx="286">
                  <c:v>-0.91775462568398125</c:v>
                </c:pt>
                <c:pt idx="287">
                  <c:v>-0.92977648588825146</c:v>
                </c:pt>
                <c:pt idx="288">
                  <c:v>-0.94088076895422545</c:v>
                </c:pt>
                <c:pt idx="289">
                  <c:v>-0.95105651629515342</c:v>
                </c:pt>
                <c:pt idx="290">
                  <c:v>-0.96029368567694295</c:v>
                </c:pt>
                <c:pt idx="291">
                  <c:v>-0.96858316112863097</c:v>
                </c:pt>
                <c:pt idx="292">
                  <c:v>-0.97591676193874755</c:v>
                </c:pt>
                <c:pt idx="293">
                  <c:v>-0.9822872507286885</c:v>
                </c:pt>
                <c:pt idx="294">
                  <c:v>-0.98768834059513777</c:v>
                </c:pt>
                <c:pt idx="295">
                  <c:v>-0.99211470131447788</c:v>
                </c:pt>
                <c:pt idx="296">
                  <c:v>-0.99556196460308</c:v>
                </c:pt>
                <c:pt idx="297">
                  <c:v>-0.99802672842827156</c:v>
                </c:pt>
                <c:pt idx="298">
                  <c:v>-0.9995065603657316</c:v>
                </c:pt>
                <c:pt idx="299">
                  <c:v>-0.9995065603657316</c:v>
                </c:pt>
                <c:pt idx="300">
                  <c:v>-0.99963328622328418</c:v>
                </c:pt>
                <c:pt idx="301">
                  <c:v>-0.99830208725622782</c:v>
                </c:pt>
                <c:pt idx="302">
                  <c:v>-0.99599922571397637</c:v>
                </c:pt>
                <c:pt idx="303">
                  <c:v>-0.99272694300662501</c:v>
                </c:pt>
                <c:pt idx="304">
                  <c:v>-0.9884884240966042</c:v>
                </c:pt>
                <c:pt idx="305">
                  <c:v>-0.98328779439871339</c:v>
                </c:pt>
                <c:pt idx="306">
                  <c:v>-0.97713011576476883</c:v>
                </c:pt>
                <c:pt idx="307">
                  <c:v>-0.97002138155686091</c:v>
                </c:pt>
                <c:pt idx="308">
                  <c:v>-0.96196851081389989</c:v>
                </c:pt>
                <c:pt idx="309">
                  <c:v>-0.95297934151721886</c:v>
                </c:pt>
                <c:pt idx="310">
                  <c:v>-0.94306262296174437</c:v>
                </c:pt>
                <c:pt idx="311">
                  <c:v>-0.93222800724017685</c:v>
                </c:pt>
                <c:pt idx="312">
                  <c:v>-0.92048603984846089</c:v>
                </c:pt>
                <c:pt idx="313">
                  <c:v>-0.90784814942170988</c:v>
                </c:pt>
                <c:pt idx="314">
                  <c:v>-0.89432663661048584</c:v>
                </c:pt>
                <c:pt idx="315">
                  <c:v>-0.8799346621084696</c:v>
                </c:pt>
                <c:pt idx="316">
                  <c:v>-0.86468623384290499</c:v>
                </c:pt>
                <c:pt idx="317">
                  <c:v>-0.84859619334048741</c:v>
                </c:pt>
                <c:pt idx="318">
                  <c:v>-0.83168020128187481</c:v>
                </c:pt>
                <c:pt idx="319">
                  <c:v>-0.81395472225891319</c:v>
                </c:pt>
                <c:pt idx="320">
                  <c:v>-0.7954370087494167</c:v>
                </c:pt>
                <c:pt idx="321">
                  <c:v>-0.77614508432499696</c:v>
                </c:pt>
                <c:pt idx="322">
                  <c:v>-0.75609772610855319</c:v>
                </c:pt>
                <c:pt idx="323">
                  <c:v>-0.73531444649814748</c:v>
                </c:pt>
                <c:pt idx="324">
                  <c:v>-0.713815474175302</c:v>
                </c:pt>
                <c:pt idx="325">
                  <c:v>-0.69162173441612129</c:v>
                </c:pt>
                <c:pt idx="326">
                  <c:v>-0.66875482872439984</c:v>
                </c:pt>
                <c:pt idx="327">
                  <c:v>-0.64523701380658161</c:v>
                </c:pt>
                <c:pt idx="328">
                  <c:v>-0.62109117990886242</c:v>
                </c:pt>
                <c:pt idx="329">
                  <c:v>-0.5963408285379217</c:v>
                </c:pt>
                <c:pt idx="330">
                  <c:v>-0.57101004958644397</c:v>
                </c:pt>
                <c:pt idx="331">
                  <c:v>-0.54512349788608983</c:v>
                </c:pt>
                <c:pt idx="332">
                  <c:v>-0.51870636921057112</c:v>
                </c:pt>
                <c:pt idx="333">
                  <c:v>-0.49178437575222794</c:v>
                </c:pt>
                <c:pt idx="334">
                  <c:v>-0.46438372109595272</c:v>
                </c:pt>
                <c:pt idx="335">
                  <c:v>-0.43653107471487623</c:v>
                </c:pt>
                <c:pt idx="336">
                  <c:v>-0.40825354601245484</c:v>
                </c:pt>
                <c:pt idx="337">
                  <c:v>-0.37957865793663847</c:v>
                </c:pt>
                <c:pt idx="338">
                  <c:v>-0.35053432019125852</c:v>
                </c:pt>
                <c:pt idx="339">
                  <c:v>-0.32114880207112428</c:v>
                </c:pt>
                <c:pt idx="340">
                  <c:v>-0.29145070494707132</c:v>
                </c:pt>
                <c:pt idx="341">
                  <c:v>-0.26146893442783592</c:v>
                </c:pt>
                <c:pt idx="342">
                  <c:v>-0.23123267222579877</c:v>
                </c:pt>
                <c:pt idx="343">
                  <c:v>-0.20077134775387215</c:v>
                </c:pt>
                <c:pt idx="344">
                  <c:v>-0.17011460948157792</c:v>
                </c:pt>
                <c:pt idx="345">
                  <c:v>-0.13929229607763391</c:v>
                </c:pt>
                <c:pt idx="346">
                  <c:v>-0.10833440736753466</c:v>
                </c:pt>
                <c:pt idx="347">
                  <c:v>-7.7271075134290532E-2</c:v>
                </c:pt>
                <c:pt idx="348">
                  <c:v>-4.6132533790684598E-2</c:v>
                </c:pt>
                <c:pt idx="349">
                  <c:v>-1.4949090951707813E-2</c:v>
                </c:pt>
                <c:pt idx="350">
                  <c:v>1.6248902064443068E-2</c:v>
                </c:pt>
                <c:pt idx="351">
                  <c:v>4.743107977756536E-2</c:v>
                </c:pt>
                <c:pt idx="352">
                  <c:v>7.8567092100764596E-2</c:v>
                </c:pt>
                <c:pt idx="353">
                  <c:v>0.10962663388061575</c:v>
                </c:pt>
                <c:pt idx="354">
                  <c:v>0.14057947439364155</c:v>
                </c:pt>
                <c:pt idx="355">
                  <c:v>0.17139548677031849</c:v>
                </c:pt>
                <c:pt idx="356">
                  <c:v>0.20204467731800624</c:v>
                </c:pt>
                <c:pt idx="357">
                  <c:v>0.23249721471436463</c:v>
                </c:pt>
                <c:pt idx="358">
                  <c:v>0.26272345904246525</c:v>
                </c:pt>
                <c:pt idx="359">
                  <c:v>0.29269399063988261</c:v>
                </c:pt>
                <c:pt idx="360">
                  <c:v>0.32237963873327874</c:v>
                </c:pt>
                <c:pt idx="361">
                  <c:v>0.35175150983075265</c:v>
                </c:pt>
                <c:pt idx="362">
                  <c:v>0.38078101584431834</c:v>
                </c:pt>
                <c:pt idx="363">
                  <c:v>0.40943990191511775</c:v>
                </c:pt>
                <c:pt idx="364">
                  <c:v>0.43770027391428512</c:v>
                </c:pt>
                <c:pt idx="365">
                  <c:v>0.46553462559283654</c:v>
                </c:pt>
                <c:pt idx="366">
                  <c:v>0.49291586535374105</c:v>
                </c:pt>
                <c:pt idx="367">
                  <c:v>0.51981734262070889</c:v>
                </c:pt>
                <c:pt idx="368">
                  <c:v>0.54621287377756678</c:v>
                </c:pt>
                <c:pt idx="369">
                  <c:v>0.57207676765317184</c:v>
                </c:pt>
                <c:pt idx="370">
                  <c:v>0.59738385052701237</c:v>
                </c:pt>
                <c:pt idx="371">
                  <c:v>0.62210949063118148</c:v>
                </c:pt>
                <c:pt idx="372">
                  <c:v>0.64622962212481982</c:v>
                </c:pt>
                <c:pt idx="373">
                  <c:v>0.66972076851786544</c:v>
                </c:pt>
                <c:pt idx="374">
                  <c:v>0.69256006552092364</c:v>
                </c:pt>
                <c:pt idx="375">
                  <c:v>0.71472528329953622</c:v>
                </c:pt>
                <c:pt idx="376">
                  <c:v>0.73619484811078106</c:v>
                </c:pt>
                <c:pt idx="377">
                  <c:v>0.75694786330131292</c:v>
                </c:pt>
                <c:pt idx="378">
                  <c:v>0.77696412964646677</c:v>
                </c:pt>
                <c:pt idx="379">
                  <c:v>0.79622416501035598</c:v>
                </c:pt>
                <c:pt idx="380">
                  <c:v>0.81470922330820095</c:v>
                </c:pt>
                <c:pt idx="381">
                  <c:v>0.83240131275216855</c:v>
                </c:pt>
                <c:pt idx="382">
                  <c:v>0.84928321336304702</c:v>
                </c:pt>
                <c:pt idx="383">
                  <c:v>0.86533849373071481</c:v>
                </c:pt>
                <c:pt idx="384">
                  <c:v>0.88055152700706296</c:v>
                </c:pt>
                <c:pt idx="385">
                  <c:v>0.89490750611591097</c:v>
                </c:pt>
                <c:pt idx="386">
                  <c:v>0.90839245816485903</c:v>
                </c:pt>
                <c:pt idx="387">
                  <c:v>0.92099325804538457</c:v>
                </c:pt>
                <c:pt idx="388">
                  <c:v>0.93269764120769072</c:v>
                </c:pt>
                <c:pt idx="389">
                  <c:v>0.9434942155979803</c:v>
                </c:pt>
                <c:pt idx="390">
                  <c:v>0.95337247274651193</c:v>
                </c:pt>
                <c:pt idx="391">
                  <c:v>0.96232279799565712</c:v>
                </c:pt>
                <c:pt idx="392">
                  <c:v>0.97033647985798277</c:v>
                </c:pt>
                <c:pt idx="393">
                  <c:v>0.97740571849530455</c:v>
                </c:pt>
                <c:pt idx="394">
                  <c:v>0.98352363331034143</c:v>
                </c:pt>
                <c:pt idx="395">
                  <c:v>0.98868426964373757</c:v>
                </c:pt>
                <c:pt idx="396">
                  <c:v>0.9928826045698137</c:v>
                </c:pt>
                <c:pt idx="397">
                  <c:v>0.99611455178545794</c:v>
                </c:pt>
                <c:pt idx="398">
                  <c:v>0.99837696558738642</c:v>
                </c:pt>
                <c:pt idx="399">
                  <c:v>0.99966764393390262</c:v>
                </c:pt>
                <c:pt idx="400">
                  <c:v>0.99998533058818251</c:v>
                </c:pt>
                <c:pt idx="401">
                  <c:v>0.99932971634098167</c:v>
                </c:pt>
                <c:pt idx="402">
                  <c:v>0.99770143931159871</c:v>
                </c:pt>
                <c:pt idx="403">
                  <c:v>0.99510208432678215</c:v>
                </c:pt>
                <c:pt idx="404">
                  <c:v>0.99153418137819649</c:v>
                </c:pt>
                <c:pt idx="405">
                  <c:v>0.98700120315993956</c:v>
                </c:pt>
                <c:pt idx="406">
                  <c:v>0.9815075616885256</c:v>
                </c:pt>
                <c:pt idx="407">
                  <c:v>0.97505860400857725</c:v>
                </c:pt>
                <c:pt idx="408">
                  <c:v>0.96766060698850287</c:v>
                </c:pt>
                <c:pt idx="409">
                  <c:v>0.9593207712110976</c:v>
                </c:pt>
                <c:pt idx="410">
                  <c:v>0.95004721396511893</c:v>
                </c:pt>
                <c:pt idx="411">
                  <c:v>0.9398489613446015</c:v>
                </c:pt>
                <c:pt idx="412">
                  <c:v>0.92873593946362387</c:v>
                </c:pt>
                <c:pt idx="413">
                  <c:v>0.91671896479507342</c:v>
                </c:pt>
                <c:pt idx="414">
                  <c:v>0.90380973364281936</c:v>
                </c:pt>
                <c:pt idx="415">
                  <c:v>0.89002081075746964</c:v>
                </c:pt>
                <c:pt idx="416">
                  <c:v>0.87536561710699123</c:v>
                </c:pt>
                <c:pt idx="417">
                  <c:v>0.8598584168138208</c:v>
                </c:pt>
                <c:pt idx="418">
                  <c:v>0.84351430327139365</c:v>
                </c:pt>
                <c:pt idx="419">
                  <c:v>0.82634918445351679</c:v>
                </c:pt>
                <c:pt idx="420">
                  <c:v>0.8083797674308929</c:v>
                </c:pt>
                <c:pt idx="421">
                  <c:v>0.78962354210989116</c:v>
                </c:pt>
                <c:pt idx="422">
                  <c:v>0.77009876420929235</c:v>
                </c:pt>
                <c:pt idx="423">
                  <c:v>0.74982443749181904</c:v>
                </c:pt>
                <c:pt idx="424">
                  <c:v>0.72882029526741721</c:v>
                </c:pt>
                <c:pt idx="425">
                  <c:v>0.70710678118654724</c:v>
                </c:pt>
                <c:pt idx="426">
                  <c:v>0.68470502934206345</c:v>
                </c:pt>
                <c:pt idx="427">
                  <c:v>0.66163684369907805</c:v>
                </c:pt>
                <c:pt idx="428">
                  <c:v>0.6379246768728668</c:v>
                </c:pt>
                <c:pt idx="429">
                  <c:v>0.61359160827529324</c:v>
                </c:pt>
                <c:pt idx="430">
                  <c:v>0.58866132165140295</c:v>
                </c:pt>
                <c:pt idx="431">
                  <c:v>0.56315808202760309</c:v>
                </c:pt>
                <c:pt idx="432">
                  <c:v>0.53710671209413896</c:v>
                </c:pt>
                <c:pt idx="433">
                  <c:v>0.51053256804481184</c:v>
                </c:pt>
                <c:pt idx="434">
                  <c:v>0.48346151489740874</c:v>
                </c:pt>
                <c:pt idx="435">
                  <c:v>0.45591990131887988</c:v>
                </c:pt>
                <c:pt idx="436">
                  <c:v>0.4279345339798134</c:v>
                </c:pt>
                <c:pt idx="437">
                  <c:v>0.39953265146299322</c:v>
                </c:pt>
                <c:pt idx="438">
                  <c:v>0.37074189775181976</c:v>
                </c:pt>
                <c:pt idx="439">
                  <c:v>0.34159029532390767</c:v>
                </c:pt>
                <c:pt idx="440">
                  <c:v>0.31210621787640835</c:v>
                </c:pt>
                <c:pt idx="441">
                  <c:v>0.28231836270945171</c:v>
                </c:pt>
                <c:pt idx="442">
                  <c:v>0.25225572279463304</c:v>
                </c:pt>
                <c:pt idx="443">
                  <c:v>0.22194755855575007</c:v>
                </c:pt>
                <c:pt idx="444">
                  <c:v>0.19142336938905377</c:v>
                </c:pt>
                <c:pt idx="445">
                  <c:v>0.16071286495122941</c:v>
                </c:pt>
                <c:pt idx="446">
                  <c:v>0.12984593624241814</c:v>
                </c:pt>
                <c:pt idx="447">
                  <c:v>9.8852626512875033E-2</c:v>
                </c:pt>
                <c:pt idx="448">
                  <c:v>6.7763102021413918E-2</c:v>
                </c:pt>
                <c:pt idx="449">
                  <c:v>3.6607622674154607E-2</c:v>
                </c:pt>
                <c:pt idx="450">
                  <c:v>5.4165125720916736E-3</c:v>
                </c:pt>
                <c:pt idx="451">
                  <c:v>-2.5779869503909269E-2</c:v>
                </c:pt>
                <c:pt idx="452">
                  <c:v>-5.6951159641596243E-2</c:v>
                </c:pt>
                <c:pt idx="453">
                  <c:v>-8.8067018351115453E-2</c:v>
                </c:pt>
                <c:pt idx="454">
                  <c:v>-0.11909716009487063</c:v>
                </c:pt>
                <c:pt idx="455">
                  <c:v>-0.15001138276487175</c:v>
                </c:pt>
                <c:pt idx="456">
                  <c:v>-0.18077959707894048</c:v>
                </c:pt>
                <c:pt idx="457">
                  <c:v>-0.21137185586701107</c:v>
                </c:pt>
                <c:pt idx="458">
                  <c:v>-0.24175838321928744</c:v>
                </c:pt>
                <c:pt idx="459">
                  <c:v>-0.27190960346741738</c:v>
                </c:pt>
                <c:pt idx="460">
                  <c:v>-0.30179616997106157</c:v>
                </c:pt>
                <c:pt idx="461">
                  <c:v>-0.33138899368137031</c:v>
                </c:pt>
                <c:pt idx="462">
                  <c:v>-0.3606592714538307</c:v>
                </c:pt>
                <c:pt idx="463">
                  <c:v>-0.38957851408278021</c:v>
                </c:pt>
                <c:pt idx="464">
                  <c:v>-0.41811857403038677</c:v>
                </c:pt>
                <c:pt idx="465">
                  <c:v>-0.44625167282305434</c:v>
                </c:pt>
                <c:pt idx="466">
                  <c:v>-0.47395042808874244</c:v>
                </c:pt>
                <c:pt idx="467">
                  <c:v>-0.50118788020846705</c:v>
                </c:pt>
                <c:pt idx="468">
                  <c:v>-0.52793751855663251</c:v>
                </c:pt>
                <c:pt idx="469">
                  <c:v>-0.55417330730419123</c:v>
                </c:pt>
                <c:pt idx="470">
                  <c:v>-0.57986971075970772</c:v>
                </c:pt>
                <c:pt idx="471">
                  <c:v>-0.60500171822364168</c:v>
                </c:pt>
                <c:pt idx="472">
                  <c:v>-0.62954486833161949</c:v>
                </c:pt>
                <c:pt idx="473">
                  <c:v>-0.65347527286313278</c:v>
                </c:pt>
                <c:pt idx="474">
                  <c:v>-0.67676963999217854</c:v>
                </c:pt>
                <c:pt idx="475">
                  <c:v>-0.69940529695763554</c:v>
                </c:pt>
                <c:pt idx="476">
                  <c:v>-0.72136021213098034</c:v>
                </c:pt>
                <c:pt idx="477">
                  <c:v>-0.74261301646001121</c:v>
                </c:pt>
                <c:pt idx="478">
                  <c:v>-0.76314302426767389</c:v>
                </c:pt>
                <c:pt idx="479">
                  <c:v>-0.78293025338570932</c:v>
                </c:pt>
                <c:pt idx="480">
                  <c:v>-0.80195544460370061</c:v>
                </c:pt>
                <c:pt idx="481">
                  <c:v>-0.82020008041422399</c:v>
                </c:pt>
                <c:pt idx="482">
                  <c:v>-0.83764640303629967</c:v>
                </c:pt>
                <c:pt idx="483">
                  <c:v>-0.85427743169929404</c:v>
                </c:pt>
                <c:pt idx="484">
                  <c:v>-0.8700769791705627</c:v>
                </c:pt>
                <c:pt idx="485">
                  <c:v>-0.88502966751072054</c:v>
                </c:pt>
                <c:pt idx="486">
                  <c:v>-0.89912094304122059</c:v>
                </c:pt>
                <c:pt idx="487">
                  <c:v>-0.91233709050971912</c:v>
                </c:pt>
                <c:pt idx="488">
                  <c:v>-0.92466524643925507</c:v>
                </c:pt>
                <c:pt idx="489">
                  <c:v>-0.93609341164852988</c:v>
                </c:pt>
                <c:pt idx="490">
                  <c:v>-0.94661046293087214</c:v>
                </c:pt>
                <c:pt idx="491">
                  <c:v>-0.95620616388062452</c:v>
                </c:pt>
                <c:pt idx="492">
                  <c:v>-0.96487117485639629</c:v>
                </c:pt>
                <c:pt idx="493">
                  <c:v>-0.97259706207147378</c:v>
                </c:pt>
                <c:pt idx="494">
                  <c:v>-0.97937630580254986</c:v>
                </c:pt>
                <c:pt idx="495">
                  <c:v>-0.9852023077088099</c:v>
                </c:pt>
                <c:pt idx="496">
                  <c:v>-0.99006939725415599</c:v>
                </c:pt>
                <c:pt idx="497">
                  <c:v>-0.99397283722645313</c:v>
                </c:pt>
                <c:pt idx="498">
                  <c:v>-0.99690882834832484</c:v>
                </c:pt>
                <c:pt idx="499">
                  <c:v>-0.99887451297504537</c:v>
                </c:pt>
                <c:pt idx="500">
                  <c:v>-0.9998679778759294</c:v>
                </c:pt>
                <c:pt idx="501">
                  <c:v>-0.99988825609650933</c:v>
                </c:pt>
                <c:pt idx="502">
                  <c:v>-0.99893532789968509</c:v>
                </c:pt>
                <c:pt idx="503">
                  <c:v>-0.99701012078493512</c:v>
                </c:pt>
                <c:pt idx="504">
                  <c:v>-0.99411450858556794</c:v>
                </c:pt>
                <c:pt idx="505">
                  <c:v>-0.99025130964489061</c:v>
                </c:pt>
                <c:pt idx="506">
                  <c:v>-0.98542428407307403</c:v>
                </c:pt>
                <c:pt idx="507">
                  <c:v>-0.97963813008737743</c:v>
                </c:pt>
                <c:pt idx="508">
                  <c:v>-0.97289847943930763</c:v>
                </c:pt>
                <c:pt idx="509">
                  <c:v>-0.96521189193315093</c:v>
                </c:pt>
                <c:pt idx="510">
                  <c:v>-0.95658584904119071</c:v>
                </c:pt>
                <c:pt idx="511">
                  <c:v>-0.94702874662191883</c:v>
                </c:pt>
                <c:pt idx="512">
                  <c:v>-0.93654988674819295</c:v>
                </c:pt>
                <c:pt idx="513">
                  <c:v>-0.92515946865338905</c:v>
                </c:pt>
                <c:pt idx="514">
                  <c:v>-0.91286857880434025</c:v>
                </c:pt>
                <c:pt idx="515">
                  <c:v>-0.89968918011070687</c:v>
                </c:pt>
                <c:pt idx="516">
                  <c:v>-0.8856341002813054</c:v>
                </c:pt>
                <c:pt idx="517">
                  <c:v>-0.87071701933865453</c:v>
                </c:pt>
                <c:pt idx="518">
                  <c:v>-0.85495245630408456</c:v>
                </c:pt>
                <c:pt idx="519">
                  <c:v>-0.83835575506609272</c:v>
                </c:pt>
                <c:pt idx="520">
                  <c:v>-0.82094306944591844</c:v>
                </c:pt>
                <c:pt idx="521">
                  <c:v>-0.8027313474747988</c:v>
                </c:pt>
                <c:pt idx="522">
                  <c:v>-0.7837383148981657</c:v>
                </c:pt>
                <c:pt idx="523">
                  <c:v>-0.76398245792295261</c:v>
                </c:pt>
                <c:pt idx="524">
                  <c:v>-0.74348300522459798</c:v>
                </c:pt>
                <c:pt idx="525">
                  <c:v>-0.72225990923160122</c:v>
                </c:pt>
                <c:pt idx="526">
                  <c:v>-0.70033382670544186</c:v>
                </c:pt>
                <c:pt idx="527">
                  <c:v>-0.67772609863507849</c:v>
                </c:pt>
                <c:pt idx="528">
                  <c:v>-0.65445872946540684</c:v>
                </c:pt>
                <c:pt idx="529">
                  <c:v>-0.63055436568003098</c:v>
                </c:pt>
                <c:pt idx="530">
                  <c:v>-0.60603627375909785</c:v>
                </c:pt>
                <c:pt idx="531">
                  <c:v>-0.58092831753360052</c:v>
                </c:pt>
                <c:pt idx="532">
                  <c:v>-0.55525493495847722</c:v>
                </c:pt>
                <c:pt idx="533">
                  <c:v>-0.52904111432669865</c:v>
                </c:pt>
                <c:pt idx="534">
                  <c:v>-0.50231236994779693</c:v>
                </c:pt>
                <c:pt idx="535">
                  <c:v>-0.4750947173144065</c:v>
                </c:pt>
                <c:pt idx="536">
                  <c:v>-0.44741464778097817</c:v>
                </c:pt>
                <c:pt idx="537">
                  <c:v>-0.41929910277935989</c:v>
                </c:pt>
                <c:pt idx="538">
                  <c:v>-0.39077544759631266</c:v>
                </c:pt>
                <c:pt idx="539">
                  <c:v>-0.36187144473833438</c:v>
                </c:pt>
                <c:pt idx="540">
                  <c:v>-0.33261522691018897</c:v>
                </c:pt>
                <c:pt idx="541">
                  <c:v>-0.303035269632775</c:v>
                </c:pt>
                <c:pt idx="542">
                  <c:v>-0.27316036352752104</c:v>
                </c:pt>
                <c:pt idx="543">
                  <c:v>-0.24301958629402387</c:v>
                </c:pt>
                <c:pt idx="544">
                  <c:v>-0.21264227440828845</c:v>
                </c:pt>
                <c:pt idx="545">
                  <c:v>-0.18205799456910832</c:v>
                </c:pt>
                <c:pt idx="546">
                  <c:v>-0.15129651492024757</c:v>
                </c:pt>
                <c:pt idx="547">
                  <c:v>-0.12038777607681472</c:v>
                </c:pt>
                <c:pt idx="548">
                  <c:v>-8.9361861983507054E-2</c:v>
                </c:pt>
                <c:pt idx="549">
                  <c:v>-5.8248970633467616E-2</c:v>
                </c:pt>
                <c:pt idx="550">
                  <c:v>-2.7079384676127298E-2</c:v>
                </c:pt>
                <c:pt idx="551">
                  <c:v>4.1165580573682406E-3</c:v>
                </c:pt>
                <c:pt idx="552">
                  <c:v>3.5308494082391083E-2</c:v>
                </c:pt>
                <c:pt idx="553">
                  <c:v>6.6466063814192275E-2</c:v>
                </c:pt>
                <c:pt idx="554">
                  <c:v>9.755894111716179E-2</c:v>
                </c:pt>
                <c:pt idx="555">
                  <c:v>0.12855686282185874</c:v>
                </c:pt>
                <c:pt idx="556">
                  <c:v>0.15942965818054269</c:v>
                </c:pt>
                <c:pt idx="557">
                  <c:v>0.19014727823286628</c:v>
                </c:pt>
                <c:pt idx="558">
                  <c:v>0.22067982505295972</c:v>
                </c:pt>
                <c:pt idx="559">
                  <c:v>0.25099758084950152</c:v>
                </c:pt>
                <c:pt idx="560">
                  <c:v>0.28107103689062701</c:v>
                </c:pt>
                <c:pt idx="561">
                  <c:v>0.31087092222504875</c:v>
                </c:pt>
                <c:pt idx="562">
                  <c:v>0.34036823217202167</c:v>
                </c:pt>
                <c:pt idx="563">
                  <c:v>0.36953425655201838</c:v>
                </c:pt>
                <c:pt idx="564">
                  <c:v>0.39834060763079254</c:v>
                </c:pt>
                <c:pt idx="565">
                  <c:v>0.42675924774957136</c:v>
                </c:pt>
                <c:pt idx="566">
                  <c:v>0.45476251661454509</c:v>
                </c:pt>
                <c:pt idx="567">
                  <c:v>0.48232315821903177</c:v>
                </c:pt>
                <c:pt idx="568">
                  <c:v>0.50941434737225588</c:v>
                </c:pt>
                <c:pt idx="569">
                  <c:v>0.53600971580855394</c:v>
                </c:pt>
                <c:pt idx="570">
                  <c:v>0.56208337785213014</c:v>
                </c:pt>
                <c:pt idx="571">
                  <c:v>0.58760995561193075</c:v>
                </c:pt>
                <c:pt idx="572">
                  <c:v>0.61256460368234023</c:v>
                </c:pt>
                <c:pt idx="573">
                  <c:v>0.63692303332559941</c:v>
                </c:pt>
                <c:pt idx="574">
                  <c:v>0.66066153611236256</c:v>
                </c:pt>
                <c:pt idx="575">
                  <c:v>0.68375700699757602</c:v>
                </c:pt>
                <c:pt idx="576">
                  <c:v>0.70618696680883153</c:v>
                </c:pt>
                <c:pt idx="577">
                  <c:v>0.7279295841257678</c:v>
                </c:pt>
                <c:pt idx="578">
                  <c:v>0.74896369652890704</c:v>
                </c:pt>
                <c:pt idx="579">
                  <c:v>0.76926883119736611</c:v>
                </c:pt>
                <c:pt idx="580">
                  <c:v>0.78882522483534678</c:v>
                </c:pt>
                <c:pt idx="581">
                  <c:v>0.80761384290805183</c:v>
                </c:pt>
                <c:pt idx="582">
                  <c:v>0.82561639816834453</c:v>
                </c:pt>
                <c:pt idx="583">
                  <c:v>0.84281536845590765</c:v>
                </c:pt>
                <c:pt idx="584">
                  <c:v>0.85919401375188165</c:v>
                </c:pt>
                <c:pt idx="585">
                  <c:v>0.87473639247218704</c:v>
                </c:pt>
                <c:pt idx="586">
                  <c:v>0.88942737698368723</c:v>
                </c:pt>
                <c:pt idx="587">
                  <c:v>0.90325266832815942</c:v>
                </c:pt>
                <c:pt idx="588">
                  <c:v>0.9161988101396763</c:v>
                </c:pt>
                <c:pt idx="589">
                  <c:v>0.92825320174188408</c:v>
                </c:pt>
                <c:pt idx="590">
                  <c:v>0.93940411041248506</c:v>
                </c:pt>
                <c:pt idx="591">
                  <c:v>0.94964068280279113</c:v>
                </c:pt>
                <c:pt idx="592">
                  <c:v>0.9589529555015085</c:v>
                </c:pt>
                <c:pt idx="593">
                  <c:v>0.96733186473226651</c:v>
                </c:pt>
                <c:pt idx="594">
                  <c:v>0.97476925517552249</c:v>
                </c:pt>
                <c:pt idx="595">
                  <c:v>0.98125788790626189</c:v>
                </c:pt>
                <c:pt idx="596">
                  <c:v>0.98679144743975045</c:v>
                </c:pt>
                <c:pt idx="597">
                  <c:v>0.99136454787850836</c:v>
                </c:pt>
                <c:pt idx="598">
                  <c:v>0.99497273815445497</c:v>
                </c:pt>
                <c:pt idx="599">
                  <c:v>0.99761250636122523</c:v>
                </c:pt>
                <c:pt idx="600">
                  <c:v>0.99928128317235276</c:v>
                </c:pt>
                <c:pt idx="601">
                  <c:v>0.99997744434203617</c:v>
                </c:pt>
                <c:pt idx="602">
                  <c:v>0.99970031228604206</c:v>
                </c:pt>
                <c:pt idx="603">
                  <c:v>0.99845015674120863</c:v>
                </c:pt>
                <c:pt idx="604">
                  <c:v>0.99622819450290179</c:v>
                </c:pt>
                <c:pt idx="605">
                  <c:v>0.99303658824069707</c:v>
                </c:pt>
                <c:pt idx="606">
                  <c:v>0.98887844439341621</c:v>
                </c:pt>
                <c:pt idx="607">
                  <c:v>0.98375781014558472</c:v>
                </c:pt>
                <c:pt idx="608">
                  <c:v>0.97767966948824403</c:v>
                </c:pt>
                <c:pt idx="609">
                  <c:v>0.97064993836795788</c:v>
                </c:pt>
                <c:pt idx="610">
                  <c:v>0.96267545892874218</c:v>
                </c:pt>
                <c:pt idx="611">
                  <c:v>0.95376399285246816</c:v>
                </c:pt>
                <c:pt idx="612">
                  <c:v>0.94392421380434333</c:v>
                </c:pt>
                <c:pt idx="613">
                  <c:v>0.93316569899068214</c:v>
                </c:pt>
                <c:pt idx="614">
                  <c:v>0.92149891983725862</c:v>
                </c:pt>
                <c:pt idx="615">
                  <c:v>0.90893523179731683</c:v>
                </c:pt>
                <c:pt idx="616">
                  <c:v>0.89548686329913696</c:v>
                </c:pt>
                <c:pt idx="617">
                  <c:v>0.8811669038439186</c:v>
                </c:pt>
                <c:pt idx="618">
                  <c:v>0.86598929126557966</c:v>
                </c:pt>
                <c:pt idx="619">
                  <c:v>0.84996879816480597</c:v>
                </c:pt>
                <c:pt idx="620">
                  <c:v>0.83312101753072643</c:v>
                </c:pt>
                <c:pt idx="621">
                  <c:v>0.81546234756397018</c:v>
                </c:pt>
                <c:pt idx="622">
                  <c:v>0.79700997571606624</c:v>
                </c:pt>
                <c:pt idx="623">
                  <c:v>0.77778186196063337</c:v>
                </c:pt>
                <c:pt idx="624">
                  <c:v>0.7577967213126573</c:v>
                </c:pt>
                <c:pt idx="625">
                  <c:v>0.7370740056129178</c:v>
                </c:pt>
                <c:pt idx="626">
                  <c:v>0.71563388459512456</c:v>
                </c:pt>
                <c:pt idx="627">
                  <c:v>0.69349722625452936</c:v>
                </c:pt>
                <c:pt idx="628">
                  <c:v>0.67068557653671967</c:v>
                </c:pt>
                <c:pt idx="629">
                  <c:v>0.64722113836663653</c:v>
                </c:pt>
                <c:pt idx="630">
                  <c:v>0.62312675003812268</c:v>
                </c:pt>
                <c:pt idx="631">
                  <c:v>0.59842586298508316</c:v>
                </c:pt>
                <c:pt idx="632">
                  <c:v>0.57314251895585289</c:v>
                </c:pt>
                <c:pt idx="633">
                  <c:v>0.54730132661291353</c:v>
                </c:pt>
                <c:pt idx="634">
                  <c:v>0.52092743758105309</c:v>
                </c:pt>
                <c:pt idx="635">
                  <c:v>0.49404652196681015</c:v>
                </c:pt>
                <c:pt idx="636">
                  <c:v>0.46668474337338328</c:v>
                </c:pt>
                <c:pt idx="637">
                  <c:v>0.43886873343522026</c:v>
                </c:pt>
                <c:pt idx="638">
                  <c:v>0.41062556589701904</c:v>
                </c:pt>
                <c:pt idx="639">
                  <c:v>0.38198273026246321</c:v>
                </c:pt>
                <c:pt idx="640">
                  <c:v>0.35296810503828813</c:v>
                </c:pt>
                <c:pt idx="641">
                  <c:v>0.32360993059959414</c:v>
                </c:pt>
                <c:pt idx="642">
                  <c:v>0.29393678170322601</c:v>
                </c:pt>
                <c:pt idx="643">
                  <c:v>0.26397753967543319</c:v>
                </c:pt>
                <c:pt idx="644">
                  <c:v>0.23376136430123912</c:v>
                </c:pt>
                <c:pt idx="645">
                  <c:v>0.20331766544280352</c:v>
                </c:pt>
                <c:pt idx="646">
                  <c:v>0.17267607441434724</c:v>
                </c:pt>
                <c:pt idx="647">
                  <c:v>0.14186641514156512</c:v>
                </c:pt>
                <c:pt idx="648">
                  <c:v>0.1109186751334412</c:v>
                </c:pt>
                <c:pt idx="649">
                  <c:v>7.9862976295129839E-2</c:v>
                </c:pt>
                <c:pt idx="650">
                  <c:v>4.8729545609711454E-2</c:v>
                </c:pt>
                <c:pt idx="651">
                  <c:v>1.7548685717863829E-2</c:v>
                </c:pt>
                <c:pt idx="652">
                  <c:v>-1.3649254576168704E-2</c:v>
                </c:pt>
                <c:pt idx="653">
                  <c:v>-4.4833909843534185E-2</c:v>
                </c:pt>
                <c:pt idx="654">
                  <c:v>-7.5974927585870419E-2</c:v>
                </c:pt>
                <c:pt idx="655">
                  <c:v>-0.10704199777795519</c:v>
                </c:pt>
                <c:pt idx="656">
                  <c:v>-0.13800488236876837</c:v>
                </c:pt>
                <c:pt idx="657">
                  <c:v>-0.16883344471273493</c:v>
                </c:pt>
                <c:pt idx="658">
                  <c:v>-0.19949767890216161</c:v>
                </c:pt>
                <c:pt idx="659">
                  <c:v>-0.22996773897244935</c:v>
                </c:pt>
                <c:pt idx="660">
                  <c:v>-0.26021396795162016</c:v>
                </c:pt>
                <c:pt idx="661">
                  <c:v>-0.29020692672584331</c:v>
                </c:pt>
                <c:pt idx="662">
                  <c:v>-0.31991742269313928</c:v>
                </c:pt>
                <c:pt idx="663">
                  <c:v>-0.34931653817675995</c:v>
                </c:pt>
                <c:pt idx="664">
                  <c:v>-0.37837565857133976</c:v>
                </c:pt>
                <c:pt idx="665">
                  <c:v>-0.40706650019390073</c:v>
                </c:pt>
                <c:pt idx="666">
                  <c:v>-0.4353611378127839</c:v>
                </c:pt>
                <c:pt idx="667">
                  <c:v>-0.46323203182769468</c:v>
                </c:pt>
                <c:pt idx="668">
                  <c:v>-0.49065205507442372</c:v>
                </c:pt>
                <c:pt idx="669">
                  <c:v>-0.51759451922809707</c:v>
                </c:pt>
                <c:pt idx="670">
                  <c:v>-0.5440332007794344</c:v>
                </c:pt>
                <c:pt idx="671">
                  <c:v>-0.56994236655833286</c:v>
                </c:pt>
                <c:pt idx="672">
                  <c:v>-0.59529679878045583</c:v>
                </c:pt>
                <c:pt idx="673">
                  <c:v>-0.62007181959205249</c:v>
                </c:pt>
                <c:pt idx="674">
                  <c:v>-0.64424331508929311</c:v>
                </c:pt>
                <c:pt idx="675">
                  <c:v>-0.66778775878870611</c:v>
                </c:pt>
                <c:pt idx="676">
                  <c:v>-0.69068223452582123</c:v>
                </c:pt>
                <c:pt idx="677">
                  <c:v>-0.71290445875992259</c:v>
                </c:pt>
                <c:pt idx="678">
                  <c:v>-0.73443280226282359</c:v>
                </c:pt>
                <c:pt idx="679">
                  <c:v>-0.75524631117100194</c:v>
                </c:pt>
                <c:pt idx="680">
                  <c:v>-0.77532472738029756</c:v>
                </c:pt>
                <c:pt idx="681">
                  <c:v>-0.79464850826343958</c:v>
                </c:pt>
                <c:pt idx="682">
                  <c:v>-0.81319884569116552</c:v>
                </c:pt>
                <c:pt idx="683">
                  <c:v>-0.83095768433845985</c:v>
                </c:pt>
                <c:pt idx="684">
                  <c:v>-0.84790773925813212</c:v>
                </c:pt>
                <c:pt idx="685">
                  <c:v>-0.86403251270441794</c:v>
                </c:pt>
                <c:pt idx="686">
                  <c:v>-0.87931631019055534</c:v>
                </c:pt>
                <c:pt idx="687">
                  <c:v>-0.89374425576445493</c:v>
                </c:pt>
                <c:pt idx="688">
                  <c:v>-0.9073023064876784</c:v>
                </c:pt>
                <c:pt idx="689">
                  <c:v>-0.91997726610365749</c:v>
                </c:pt>
                <c:pt idx="690">
                  <c:v>-0.93175679788179333</c:v>
                </c:pt>
                <c:pt idx="691">
                  <c:v>-0.94262943662499321</c:v>
                </c:pt>
                <c:pt idx="692">
                  <c:v>-0.9525845998289475</c:v>
                </c:pt>
                <c:pt idx="693">
                  <c:v>-0.96161259798218668</c:v>
                </c:pt>
                <c:pt idx="694">
                  <c:v>-0.96970464399706613</c:v>
                </c:pt>
                <c:pt idx="695">
                  <c:v>-0.97685286176236863</c:v>
                </c:pt>
                <c:pt idx="696">
                  <c:v>-0.98305029380923636</c:v>
                </c:pt>
                <c:pt idx="697">
                  <c:v>-0.98829090808298403</c:v>
                </c:pt>
                <c:pt idx="698">
                  <c:v>-0.99256960381418657</c:v>
                </c:pt>
                <c:pt idx="699">
                  <c:v>-0.99588221648334874</c:v>
                </c:pt>
                <c:pt idx="700">
                  <c:v>-0.99822552187427094</c:v>
                </c:pt>
                <c:pt idx="701">
                  <c:v>-0.99959723921224675</c:v>
                </c:pt>
                <c:pt idx="702">
                  <c:v>-0.99999603338396881</c:v>
                </c:pt>
                <c:pt idx="703">
                  <c:v>-0.99942151623701647</c:v>
                </c:pt>
                <c:pt idx="704">
                  <c:v>-0.99787424695764959</c:v>
                </c:pt>
                <c:pt idx="705">
                  <c:v>-0.99535573152654433</c:v>
                </c:pt>
                <c:pt idx="706">
                  <c:v>-0.99186842125300412</c:v>
                </c:pt>
                <c:pt idx="707">
                  <c:v>-0.98741571038904563</c:v>
                </c:pt>
                <c:pt idx="708">
                  <c:v>-0.98200193282574588</c:v>
                </c:pt>
                <c:pt idx="709">
                  <c:v>-0.97563235787498603</c:v>
                </c:pt>
                <c:pt idx="710">
                  <c:v>-0.96831318514075082</c:v>
                </c:pt>
                <c:pt idx="711">
                  <c:v>-0.96005153848496427</c:v>
                </c:pt>
                <c:pt idx="712">
                  <c:v>-0.95085545909373448</c:v>
                </c:pt>
                <c:pt idx="713">
                  <c:v>-0.94073389765070337</c:v>
                </c:pt>
                <c:pt idx="714">
                  <c:v>-0.92969670562527307</c:v>
                </c:pt>
                <c:pt idx="715">
                  <c:v>-0.9177546256839817</c:v>
                </c:pt>
                <c:pt idx="716">
                  <c:v>-0.90491928123450915</c:v>
                </c:pt>
                <c:pt idx="717">
                  <c:v>-0.89120316511243813</c:v>
                </c:pt>
                <c:pt idx="718">
                  <c:v>-0.87661962742179944</c:v>
                </c:pt>
                <c:pt idx="719">
                  <c:v>-0.8611828625411927</c:v>
                </c:pt>
                <c:pt idx="720">
                  <c:v>-0.84490789530821631</c:v>
                </c:pt>
                <c:pt idx="721">
                  <c:v>-0.82781056639549155</c:v>
                </c:pt>
                <c:pt idx="722">
                  <c:v>-0.80990751689279172</c:v>
                </c:pt>
                <c:pt idx="723">
                  <c:v>-0.79121617210995387</c:v>
                </c:pt>
                <c:pt idx="724">
                  <c:v>-0.77175472461658123</c:v>
                </c:pt>
                <c:pt idx="725">
                  <c:v>-0.75154211653493308</c:v>
                </c:pt>
                <c:pt idx="726">
                  <c:v>-0.73059802110327388</c:v>
                </c:pt>
                <c:pt idx="727">
                  <c:v>-0.70894282352762472</c:v>
                </c:pt>
                <c:pt idx="728">
                  <c:v>-0.6865976011404602</c:v>
                </c:pt>
                <c:pt idx="729">
                  <c:v>-0.66358410288593461</c:v>
                </c:pt>
                <c:pt idx="730">
                  <c:v>-0.63992472815123369</c:v>
                </c:pt>
                <c:pt idx="731">
                  <c:v>-0.6156425049649229</c:v>
                </c:pt>
                <c:pt idx="732">
                  <c:v>-0.59076106758342262</c:v>
                </c:pt>
                <c:pt idx="733">
                  <c:v>-0.56530463348741733</c:v>
                </c:pt>
                <c:pt idx="734">
                  <c:v>-0.53929797981062966</c:v>
                </c:pt>
                <c:pt idx="735">
                  <c:v>-0.51276641922388033</c:v>
                </c:pt>
                <c:pt idx="736">
                  <c:v>-0.48573577529776235</c:v>
                </c:pt>
                <c:pt idx="737">
                  <c:v>-0.45823235736835205</c:v>
                </c:pt>
                <c:pt idx="738">
                  <c:v>-0.43028293492980052</c:v>
                </c:pt>
                <c:pt idx="739">
                  <c:v>-0.40191471157922687</c:v>
                </c:pt>
                <c:pt idx="740">
                  <c:v>-0.37315529853903207</c:v>
                </c:pt>
                <c:pt idx="741">
                  <c:v>-0.3440326877824833</c:v>
                </c:pt>
                <c:pt idx="742">
                  <c:v>-0.31457522478871858</c:v>
                </c:pt>
                <c:pt idx="743">
                  <c:v>-0.28481158095356401</c:v>
                </c:pt>
                <c:pt idx="744">
                  <c:v>-0.25477072568338299</c:v>
                </c:pt>
                <c:pt idx="745">
                  <c:v>-0.22448189819862038</c:v>
                </c:pt>
                <c:pt idx="746">
                  <c:v>-0.1939745790748241</c:v>
                </c:pt>
                <c:pt idx="747">
                  <c:v>-0.16327846154879538</c:v>
                </c:pt>
                <c:pt idx="748">
                  <c:v>-0.13242342261766529</c:v>
                </c:pt>
                <c:pt idx="749">
                  <c:v>-0.10143949395921603</c:v>
                </c:pt>
                <c:pt idx="750">
                  <c:v>-7.0356832701469668E-2</c:v>
                </c:pt>
                <c:pt idx="751">
                  <c:v>-3.9205692070481031E-2</c:v>
                </c:pt>
                <c:pt idx="752">
                  <c:v>-8.0163919442725658E-3</c:v>
                </c:pt>
                <c:pt idx="753">
                  <c:v>2.3180710657892515E-2</c:v>
                </c:pt>
                <c:pt idx="754">
                  <c:v>5.4355251122504014E-2</c:v>
                </c:pt>
                <c:pt idx="755">
                  <c:v>8.5476886796119145E-2</c:v>
                </c:pt>
                <c:pt idx="756">
                  <c:v>0.1165153265182924</c:v>
                </c:pt>
                <c:pt idx="757">
                  <c:v>0.14744036010455608</c:v>
                </c:pt>
                <c:pt idx="758">
                  <c:v>0.17822188775027112</c:v>
                </c:pt>
                <c:pt idx="759">
                  <c:v>0.20882994932732998</c:v>
                </c:pt>
                <c:pt idx="760">
                  <c:v>0.23923475354478299</c:v>
                </c:pt>
                <c:pt idx="761">
                  <c:v>0.26940670694516422</c:v>
                </c:pt>
                <c:pt idx="762">
                  <c:v>0.29931644270823221</c:v>
                </c:pt>
                <c:pt idx="763">
                  <c:v>0.32893484923412208</c:v>
                </c:pt>
                <c:pt idx="764">
                  <c:v>0.35823309847823875</c:v>
                </c:pt>
                <c:pt idx="765">
                  <c:v>0.38718267400982803</c:v>
                </c:pt>
                <c:pt idx="766">
                  <c:v>0.41575539876758327</c:v>
                </c:pt>
                <c:pt idx="767">
                  <c:v>0.44392346248478626</c:v>
                </c:pt>
                <c:pt idx="768">
                  <c:v>0.47165944875744231</c:v>
                </c:pt>
                <c:pt idx="769">
                  <c:v>0.49893636172909239</c:v>
                </c:pt>
                <c:pt idx="770">
                  <c:v>0.52572765236629904</c:v>
                </c:pt>
                <c:pt idx="771">
                  <c:v>0.55200724429917836</c:v>
                </c:pt>
                <c:pt idx="772">
                  <c:v>0.57774955920204363</c:v>
                </c:pt>
                <c:pt idx="773">
                  <c:v>0.60292954168902446</c:v>
                </c:pt>
                <c:pt idx="774">
                  <c:v>0.62752268370094522</c:v>
                </c:pt>
                <c:pt idx="775">
                  <c:v>0.65150504835937295</c:v>
                </c:pt>
                <c:pt idx="776">
                  <c:v>0.67485329326475219</c:v>
                </c:pt>
                <c:pt idx="777">
                  <c:v>0.69754469321589763</c:v>
                </c:pt>
                <c:pt idx="778">
                  <c:v>0.7195571623287772</c:v>
                </c:pt>
                <c:pt idx="779">
                  <c:v>0.74086927553310877</c:v>
                </c:pt>
                <c:pt idx="780">
                  <c:v>0.76146028942557931</c:v>
                </c:pt>
                <c:pt idx="781">
                  <c:v>0.781310162459812</c:v>
                </c:pt>
                <c:pt idx="782">
                  <c:v>0.80039957445307008</c:v>
                </c:pt>
                <c:pt idx="783">
                  <c:v>0.81870994539089204</c:v>
                </c:pt>
                <c:pt idx="784">
                  <c:v>0.83622345351130678</c:v>
                </c:pt>
                <c:pt idx="785">
                  <c:v>0.85292305265101354</c:v>
                </c:pt>
                <c:pt idx="786">
                  <c:v>0.86879248883666127</c:v>
                </c:pt>
                <c:pt idx="787">
                  <c:v>0.88381631610515754</c:v>
                </c:pt>
                <c:pt idx="788">
                  <c:v>0.89797991153735002</c:v>
                </c:pt>
                <c:pt idx="789">
                  <c:v>0.91126948949080766</c:v>
                </c:pt>
                <c:pt idx="790">
                  <c:v>0.92367211501758295</c:v>
                </c:pt>
                <c:pt idx="791">
                  <c:v>0.93517571645398423</c:v>
                </c:pt>
                <c:pt idx="792">
                  <c:v>0.9457690971701036</c:v>
                </c:pt>
                <c:pt idx="793">
                  <c:v>0.95544194646771252</c:v>
                </c:pt>
                <c:pt idx="794">
                  <c:v>0.9641848496157488</c:v>
                </c:pt>
                <c:pt idx="795">
                  <c:v>0.97198929701386505</c:v>
                </c:pt>
                <c:pt idx="796">
                  <c:v>0.9788476924749433</c:v>
                </c:pt>
                <c:pt idx="797">
                  <c:v>0.98475336061857388</c:v>
                </c:pt>
                <c:pt idx="798">
                  <c:v>0.9897005533683072</c:v>
                </c:pt>
                <c:pt idx="799">
                  <c:v>0.99368445554634499</c:v>
                </c:pt>
                <c:pt idx="800">
                  <c:v>0.99670118956022213</c:v>
                </c:pt>
              </c:numCache>
            </c:numRef>
          </c:yVal>
          <c:smooth val="1"/>
          <c:extLst>
            <c:ext xmlns:c16="http://schemas.microsoft.com/office/drawing/2014/chart" uri="{C3380CC4-5D6E-409C-BE32-E72D297353CC}">
              <c16:uniqueId val="{00000000-F47A-442C-A840-B8D8FA59B29B}"/>
            </c:ext>
          </c:extLst>
        </c:ser>
        <c:dLbls>
          <c:showLegendKey val="0"/>
          <c:showVal val="0"/>
          <c:showCatName val="0"/>
          <c:showSerName val="0"/>
          <c:showPercent val="0"/>
          <c:showBubbleSize val="0"/>
        </c:dLbls>
        <c:axId val="2096900111"/>
        <c:axId val="2096899279"/>
      </c:scatterChart>
      <c:valAx>
        <c:axId val="2096900111"/>
        <c:scaling>
          <c:orientation val="minMax"/>
          <c:max val="16"/>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ωt (</a:t>
                </a:r>
                <a:r>
                  <a:rPr lang="el-GR" altLang="zh-CN"/>
                  <a:t>π</a:t>
                </a:r>
                <a:r>
                  <a:rPr lang="en-US" altLang="zh-CN"/>
                  <a:t>)</a:t>
                </a:r>
                <a:endParaRPr lang="zh-CN" altLang="en-US"/>
              </a:p>
            </c:rich>
          </c:tx>
          <c:layout>
            <c:manualLayout>
              <c:xMode val="edge"/>
              <c:yMode val="edge"/>
              <c:x val="0.72437632781090622"/>
              <c:y val="0.547084660544991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96899279"/>
        <c:crosses val="autoZero"/>
        <c:crossBetween val="midCat"/>
      </c:valAx>
      <c:valAx>
        <c:axId val="2096899279"/>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v  (A)</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96900111"/>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23510090561618"/>
          <c:y val="5.8007554684680981E-2"/>
          <c:w val="0.8203765391916833"/>
          <c:h val="0.82356035450076204"/>
        </c:manualLayout>
      </c:layout>
      <c:scatterChart>
        <c:scatterStyle val="smoothMarker"/>
        <c:varyColors val="0"/>
        <c:ser>
          <c:idx val="1"/>
          <c:order val="0"/>
          <c:marker>
            <c:symbol val="none"/>
          </c:marker>
          <c:xVal>
            <c:numRef>
              <c:f>Sheet1!$A$1:$A$801</c:f>
              <c:numCache>
                <c:formatCode>General</c:formatCode>
                <c:ptCount val="8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2.99</c:v>
                </c:pt>
                <c:pt idx="300">
                  <c:v>3.0086206896551699</c:v>
                </c:pt>
                <c:pt idx="301">
                  <c:v>3.01855172413793</c:v>
                </c:pt>
                <c:pt idx="302">
                  <c:v>3.0284827586206902</c:v>
                </c:pt>
                <c:pt idx="303">
                  <c:v>3.0384137931034498</c:v>
                </c:pt>
                <c:pt idx="304">
                  <c:v>3.0483448275862099</c:v>
                </c:pt>
                <c:pt idx="305">
                  <c:v>3.0582758620689598</c:v>
                </c:pt>
                <c:pt idx="306">
                  <c:v>3.06820689655172</c:v>
                </c:pt>
                <c:pt idx="307">
                  <c:v>3.0781379310344801</c:v>
                </c:pt>
                <c:pt idx="308">
                  <c:v>3.0880689655172402</c:v>
                </c:pt>
                <c:pt idx="309">
                  <c:v>3.0979999999999999</c:v>
                </c:pt>
                <c:pt idx="310">
                  <c:v>3.10793103448276</c:v>
                </c:pt>
                <c:pt idx="311">
                  <c:v>3.1178620689655201</c:v>
                </c:pt>
                <c:pt idx="312">
                  <c:v>3.1277931034482802</c:v>
                </c:pt>
                <c:pt idx="313">
                  <c:v>3.1377241379310301</c:v>
                </c:pt>
                <c:pt idx="314">
                  <c:v>3.1476551724137898</c:v>
                </c:pt>
                <c:pt idx="315">
                  <c:v>3.1575862068965499</c:v>
                </c:pt>
                <c:pt idx="316">
                  <c:v>3.16751724137931</c:v>
                </c:pt>
                <c:pt idx="317">
                  <c:v>3.1774482758620701</c:v>
                </c:pt>
                <c:pt idx="318">
                  <c:v>3.1873793103448298</c:v>
                </c:pt>
                <c:pt idx="319">
                  <c:v>3.1973103448275899</c:v>
                </c:pt>
                <c:pt idx="320">
                  <c:v>3.2072413793103398</c:v>
                </c:pt>
                <c:pt idx="321">
                  <c:v>3.2171724137930999</c:v>
                </c:pt>
                <c:pt idx="322">
                  <c:v>3.22710344827586</c:v>
                </c:pt>
                <c:pt idx="323">
                  <c:v>3.2370344827586202</c:v>
                </c:pt>
                <c:pt idx="324">
                  <c:v>3.2469655172413798</c:v>
                </c:pt>
                <c:pt idx="325">
                  <c:v>3.2568965517241399</c:v>
                </c:pt>
                <c:pt idx="326">
                  <c:v>3.2668275862069001</c:v>
                </c:pt>
                <c:pt idx="327">
                  <c:v>3.27675862068965</c:v>
                </c:pt>
                <c:pt idx="328">
                  <c:v>3.2866896551724101</c:v>
                </c:pt>
                <c:pt idx="329">
                  <c:v>3.2966206896551702</c:v>
                </c:pt>
                <c:pt idx="330">
                  <c:v>3.3065517241379299</c:v>
                </c:pt>
                <c:pt idx="331">
                  <c:v>3.31648275862069</c:v>
                </c:pt>
                <c:pt idx="332">
                  <c:v>3.3264137931034501</c:v>
                </c:pt>
                <c:pt idx="333">
                  <c:v>3.3363448275862102</c:v>
                </c:pt>
                <c:pt idx="334">
                  <c:v>3.3462758620689699</c:v>
                </c:pt>
                <c:pt idx="335">
                  <c:v>3.3562068965517202</c:v>
                </c:pt>
                <c:pt idx="336">
                  <c:v>3.3661379310344799</c:v>
                </c:pt>
                <c:pt idx="337">
                  <c:v>3.37606896551724</c:v>
                </c:pt>
                <c:pt idx="338">
                  <c:v>3.3860000000000001</c:v>
                </c:pt>
                <c:pt idx="339">
                  <c:v>3.3959310344827598</c:v>
                </c:pt>
                <c:pt idx="340">
                  <c:v>3.4058620689655199</c:v>
                </c:pt>
                <c:pt idx="341">
                  <c:v>3.41579310344828</c:v>
                </c:pt>
                <c:pt idx="342">
                  <c:v>3.4257241379310299</c:v>
                </c:pt>
                <c:pt idx="343">
                  <c:v>3.43565517241379</c:v>
                </c:pt>
                <c:pt idx="344">
                  <c:v>3.4455862068965502</c:v>
                </c:pt>
                <c:pt idx="345">
                  <c:v>3.4555172413793098</c:v>
                </c:pt>
                <c:pt idx="346">
                  <c:v>3.4654482758620699</c:v>
                </c:pt>
                <c:pt idx="347">
                  <c:v>3.4753793103448301</c:v>
                </c:pt>
                <c:pt idx="348">
                  <c:v>3.4853103448275902</c:v>
                </c:pt>
                <c:pt idx="349">
                  <c:v>3.4952413793103401</c:v>
                </c:pt>
                <c:pt idx="350">
                  <c:v>3.5051724137931002</c:v>
                </c:pt>
                <c:pt idx="351">
                  <c:v>3.5151034482758599</c:v>
                </c:pt>
                <c:pt idx="352">
                  <c:v>3.52503448275862</c:v>
                </c:pt>
                <c:pt idx="353">
                  <c:v>3.5349655172413801</c:v>
                </c:pt>
                <c:pt idx="354">
                  <c:v>3.5448965517241402</c:v>
                </c:pt>
                <c:pt idx="355">
                  <c:v>3.5548275862068999</c:v>
                </c:pt>
                <c:pt idx="356">
                  <c:v>3.5647586206896502</c:v>
                </c:pt>
                <c:pt idx="357">
                  <c:v>3.5746896551724099</c:v>
                </c:pt>
                <c:pt idx="358">
                  <c:v>3.58462068965517</c:v>
                </c:pt>
                <c:pt idx="359">
                  <c:v>3.5945517241379301</c:v>
                </c:pt>
                <c:pt idx="360">
                  <c:v>3.6044827586206898</c:v>
                </c:pt>
                <c:pt idx="361">
                  <c:v>3.6144137931034499</c:v>
                </c:pt>
                <c:pt idx="362">
                  <c:v>3.62434482758621</c:v>
                </c:pt>
                <c:pt idx="363">
                  <c:v>3.6342758620689701</c:v>
                </c:pt>
                <c:pt idx="364">
                  <c:v>3.64420689655172</c:v>
                </c:pt>
                <c:pt idx="365">
                  <c:v>3.6541379310344801</c:v>
                </c:pt>
                <c:pt idx="366">
                  <c:v>3.6640689655172398</c:v>
                </c:pt>
                <c:pt idx="367">
                  <c:v>3.6739999999999999</c:v>
                </c:pt>
                <c:pt idx="368">
                  <c:v>3.68393103448276</c:v>
                </c:pt>
                <c:pt idx="369">
                  <c:v>3.6938620689655202</c:v>
                </c:pt>
                <c:pt idx="370">
                  <c:v>3.7037931034482798</c:v>
                </c:pt>
                <c:pt idx="371">
                  <c:v>3.7137241379310399</c:v>
                </c:pt>
                <c:pt idx="372">
                  <c:v>3.7236551724137898</c:v>
                </c:pt>
                <c:pt idx="373">
                  <c:v>3.73358620689655</c:v>
                </c:pt>
                <c:pt idx="374">
                  <c:v>3.7435172413793101</c:v>
                </c:pt>
                <c:pt idx="375">
                  <c:v>3.7534482758620702</c:v>
                </c:pt>
                <c:pt idx="376">
                  <c:v>3.7633793103448299</c:v>
                </c:pt>
                <c:pt idx="377">
                  <c:v>3.7733103448275802</c:v>
                </c:pt>
                <c:pt idx="378">
                  <c:v>3.7832413793103399</c:v>
                </c:pt>
                <c:pt idx="379">
                  <c:v>3.7931724137931</c:v>
                </c:pt>
                <c:pt idx="380">
                  <c:v>3.8031034482758601</c:v>
                </c:pt>
                <c:pt idx="381">
                  <c:v>3.8130344827586198</c:v>
                </c:pt>
                <c:pt idx="382">
                  <c:v>3.8229655172413799</c:v>
                </c:pt>
                <c:pt idx="383">
                  <c:v>3.83289655172414</c:v>
                </c:pt>
                <c:pt idx="384">
                  <c:v>3.8428275862068899</c:v>
                </c:pt>
                <c:pt idx="385">
                  <c:v>3.85275862068965</c:v>
                </c:pt>
                <c:pt idx="386">
                  <c:v>3.8626896551724101</c:v>
                </c:pt>
                <c:pt idx="387">
                  <c:v>3.8726206896551698</c:v>
                </c:pt>
                <c:pt idx="388">
                  <c:v>3.8825517241379299</c:v>
                </c:pt>
                <c:pt idx="389">
                  <c:v>3.89248275862069</c:v>
                </c:pt>
                <c:pt idx="390">
                  <c:v>3.9024137931034502</c:v>
                </c:pt>
                <c:pt idx="391">
                  <c:v>3.9123448275862098</c:v>
                </c:pt>
                <c:pt idx="392">
                  <c:v>3.9222758620689602</c:v>
                </c:pt>
                <c:pt idx="393">
                  <c:v>3.9322068965517198</c:v>
                </c:pt>
                <c:pt idx="394">
                  <c:v>3.94213793103448</c:v>
                </c:pt>
                <c:pt idx="395">
                  <c:v>3.9520689655172401</c:v>
                </c:pt>
                <c:pt idx="396">
                  <c:v>3.9620000000000002</c:v>
                </c:pt>
                <c:pt idx="397">
                  <c:v>3.9719310344827599</c:v>
                </c:pt>
                <c:pt idx="398">
                  <c:v>3.98186206896552</c:v>
                </c:pt>
                <c:pt idx="399">
                  <c:v>3.9917931034482699</c:v>
                </c:pt>
                <c:pt idx="400">
                  <c:v>4.0017241379310304</c:v>
                </c:pt>
                <c:pt idx="401">
                  <c:v>4.0116551724137901</c:v>
                </c:pt>
                <c:pt idx="402">
                  <c:v>4.0215862068965498</c:v>
                </c:pt>
                <c:pt idx="403">
                  <c:v>4.0315172413793103</c:v>
                </c:pt>
                <c:pt idx="404">
                  <c:v>4.04144827586207</c:v>
                </c:pt>
                <c:pt idx="405">
                  <c:v>4.0513793103448297</c:v>
                </c:pt>
                <c:pt idx="406">
                  <c:v>4.0613103448275796</c:v>
                </c:pt>
                <c:pt idx="407">
                  <c:v>4.0712413793103401</c:v>
                </c:pt>
                <c:pt idx="408">
                  <c:v>4.0811724137930998</c:v>
                </c:pt>
                <c:pt idx="409">
                  <c:v>4.0911034482758604</c:v>
                </c:pt>
                <c:pt idx="410">
                  <c:v>4.10103448275862</c:v>
                </c:pt>
                <c:pt idx="411">
                  <c:v>4.1109655172413797</c:v>
                </c:pt>
                <c:pt idx="412">
                  <c:v>4.1208965517241403</c:v>
                </c:pt>
                <c:pt idx="413">
                  <c:v>4.1308275862068999</c:v>
                </c:pt>
                <c:pt idx="414">
                  <c:v>4.1407586206896498</c:v>
                </c:pt>
                <c:pt idx="415">
                  <c:v>4.1506896551724104</c:v>
                </c:pt>
                <c:pt idx="416">
                  <c:v>4.1606206896551701</c:v>
                </c:pt>
                <c:pt idx="417">
                  <c:v>4.1705517241379297</c:v>
                </c:pt>
                <c:pt idx="418">
                  <c:v>4.1804827586206903</c:v>
                </c:pt>
                <c:pt idx="419">
                  <c:v>4.19041379310345</c:v>
                </c:pt>
                <c:pt idx="420">
                  <c:v>4.2003448275862096</c:v>
                </c:pt>
                <c:pt idx="421">
                  <c:v>4.2102758620689604</c:v>
                </c:pt>
                <c:pt idx="422">
                  <c:v>4.2202068965517201</c:v>
                </c:pt>
                <c:pt idx="423">
                  <c:v>4.2301379310344798</c:v>
                </c:pt>
                <c:pt idx="424">
                  <c:v>4.2400689655172403</c:v>
                </c:pt>
                <c:pt idx="425">
                  <c:v>4.25</c:v>
                </c:pt>
                <c:pt idx="426">
                  <c:v>4.2599310344827597</c:v>
                </c:pt>
                <c:pt idx="427">
                  <c:v>4.2698620689655202</c:v>
                </c:pt>
                <c:pt idx="428">
                  <c:v>4.2797931034482701</c:v>
                </c:pt>
                <c:pt idx="429">
                  <c:v>4.2897241379310298</c:v>
                </c:pt>
                <c:pt idx="430">
                  <c:v>4.2996551724137904</c:v>
                </c:pt>
                <c:pt idx="431">
                  <c:v>4.30958620689655</c:v>
                </c:pt>
                <c:pt idx="432">
                  <c:v>4.3195172413793097</c:v>
                </c:pt>
                <c:pt idx="433">
                  <c:v>4.3294482758620703</c:v>
                </c:pt>
                <c:pt idx="434">
                  <c:v>4.3393793103448299</c:v>
                </c:pt>
                <c:pt idx="435">
                  <c:v>4.3493103448275896</c:v>
                </c:pt>
                <c:pt idx="436">
                  <c:v>4.3592413793103404</c:v>
                </c:pt>
                <c:pt idx="437">
                  <c:v>4.3691724137931001</c:v>
                </c:pt>
                <c:pt idx="438">
                  <c:v>4.3791034482758597</c:v>
                </c:pt>
                <c:pt idx="439">
                  <c:v>4.3890344827586203</c:v>
                </c:pt>
                <c:pt idx="440">
                  <c:v>4.39896551724138</c:v>
                </c:pt>
                <c:pt idx="441">
                  <c:v>4.4088965517241396</c:v>
                </c:pt>
                <c:pt idx="442">
                  <c:v>4.4188275862069002</c:v>
                </c:pt>
                <c:pt idx="443">
                  <c:v>4.4287586206896501</c:v>
                </c:pt>
                <c:pt idx="444">
                  <c:v>4.4386896551724098</c:v>
                </c:pt>
                <c:pt idx="445">
                  <c:v>4.4486206896551703</c:v>
                </c:pt>
                <c:pt idx="446">
                  <c:v>4.45855172413793</c:v>
                </c:pt>
                <c:pt idx="447">
                  <c:v>4.4684827586206897</c:v>
                </c:pt>
                <c:pt idx="448">
                  <c:v>4.4784137931034502</c:v>
                </c:pt>
                <c:pt idx="449">
                  <c:v>4.4883448275862099</c:v>
                </c:pt>
                <c:pt idx="450">
                  <c:v>4.4982758620689598</c:v>
                </c:pt>
                <c:pt idx="451">
                  <c:v>4.5082068965517204</c:v>
                </c:pt>
                <c:pt idx="452">
                  <c:v>4.51813793103448</c:v>
                </c:pt>
                <c:pt idx="453">
                  <c:v>4.5280689655172397</c:v>
                </c:pt>
                <c:pt idx="454">
                  <c:v>4.5380000000000003</c:v>
                </c:pt>
                <c:pt idx="455">
                  <c:v>4.5479310344827599</c:v>
                </c:pt>
                <c:pt idx="456">
                  <c:v>4.5578620689655196</c:v>
                </c:pt>
                <c:pt idx="457">
                  <c:v>4.5677931034482704</c:v>
                </c:pt>
                <c:pt idx="458">
                  <c:v>4.5777241379310301</c:v>
                </c:pt>
                <c:pt idx="459">
                  <c:v>4.5876551724137897</c:v>
                </c:pt>
                <c:pt idx="460">
                  <c:v>4.5975862068965503</c:v>
                </c:pt>
                <c:pt idx="461">
                  <c:v>4.60751724137931</c:v>
                </c:pt>
                <c:pt idx="462">
                  <c:v>4.6174482758620696</c:v>
                </c:pt>
                <c:pt idx="463">
                  <c:v>4.6273793103448302</c:v>
                </c:pt>
                <c:pt idx="464">
                  <c:v>4.6373103448275899</c:v>
                </c:pt>
                <c:pt idx="465">
                  <c:v>4.6472413793103398</c:v>
                </c:pt>
                <c:pt idx="466">
                  <c:v>4.6571724137931003</c:v>
                </c:pt>
                <c:pt idx="467">
                  <c:v>4.66710344827586</c:v>
                </c:pt>
                <c:pt idx="468">
                  <c:v>4.6770344827586197</c:v>
                </c:pt>
                <c:pt idx="469">
                  <c:v>4.6869655172413802</c:v>
                </c:pt>
                <c:pt idx="470">
                  <c:v>4.6968965517241399</c:v>
                </c:pt>
                <c:pt idx="471">
                  <c:v>4.7068275862068996</c:v>
                </c:pt>
                <c:pt idx="472">
                  <c:v>4.7167586206896503</c:v>
                </c:pt>
                <c:pt idx="473">
                  <c:v>4.72668965517241</c:v>
                </c:pt>
                <c:pt idx="474">
                  <c:v>4.7366206896551697</c:v>
                </c:pt>
                <c:pt idx="475">
                  <c:v>4.7465517241379303</c:v>
                </c:pt>
                <c:pt idx="476">
                  <c:v>4.7564827586206899</c:v>
                </c:pt>
                <c:pt idx="477">
                  <c:v>4.7664137931034496</c:v>
                </c:pt>
                <c:pt idx="478">
                  <c:v>4.7763448275862102</c:v>
                </c:pt>
                <c:pt idx="479">
                  <c:v>4.7862758620689601</c:v>
                </c:pt>
                <c:pt idx="480">
                  <c:v>4.7962068965517197</c:v>
                </c:pt>
                <c:pt idx="481">
                  <c:v>4.8061379310344803</c:v>
                </c:pt>
                <c:pt idx="482">
                  <c:v>4.81606896551724</c:v>
                </c:pt>
                <c:pt idx="483">
                  <c:v>4.8259999999999996</c:v>
                </c:pt>
                <c:pt idx="484">
                  <c:v>4.8359310344827602</c:v>
                </c:pt>
                <c:pt idx="485">
                  <c:v>4.8458620689655199</c:v>
                </c:pt>
                <c:pt idx="486">
                  <c:v>4.8557931034482698</c:v>
                </c:pt>
                <c:pt idx="487">
                  <c:v>4.8657241379310303</c:v>
                </c:pt>
                <c:pt idx="488">
                  <c:v>4.87565517241379</c:v>
                </c:pt>
                <c:pt idx="489">
                  <c:v>4.8855862068965497</c:v>
                </c:pt>
                <c:pt idx="490">
                  <c:v>4.8955172413793102</c:v>
                </c:pt>
                <c:pt idx="491">
                  <c:v>4.9054482758620699</c:v>
                </c:pt>
                <c:pt idx="492">
                  <c:v>4.9153793103448304</c:v>
                </c:pt>
                <c:pt idx="493">
                  <c:v>4.9253103448275901</c:v>
                </c:pt>
                <c:pt idx="494">
                  <c:v>4.93524137931034</c:v>
                </c:pt>
                <c:pt idx="495">
                  <c:v>4.9451724137930997</c:v>
                </c:pt>
                <c:pt idx="496">
                  <c:v>4.9551034482758602</c:v>
                </c:pt>
                <c:pt idx="497">
                  <c:v>4.9650344827586199</c:v>
                </c:pt>
                <c:pt idx="498">
                  <c:v>4.9749655172413796</c:v>
                </c:pt>
                <c:pt idx="499">
                  <c:v>4.9848965517241401</c:v>
                </c:pt>
                <c:pt idx="500">
                  <c:v>4.9948275862068998</c:v>
                </c:pt>
                <c:pt idx="501">
                  <c:v>5.0047586206896497</c:v>
                </c:pt>
                <c:pt idx="502">
                  <c:v>5.0146896551724103</c:v>
                </c:pt>
                <c:pt idx="503">
                  <c:v>5.0246206896551699</c:v>
                </c:pt>
                <c:pt idx="504">
                  <c:v>5.0345517241379296</c:v>
                </c:pt>
                <c:pt idx="505">
                  <c:v>5.0444827586206902</c:v>
                </c:pt>
                <c:pt idx="506">
                  <c:v>5.0544137931034498</c:v>
                </c:pt>
                <c:pt idx="507">
                  <c:v>5.0643448275862104</c:v>
                </c:pt>
                <c:pt idx="508">
                  <c:v>5.0742758620689701</c:v>
                </c:pt>
                <c:pt idx="509">
                  <c:v>5.08420689655172</c:v>
                </c:pt>
                <c:pt idx="510">
                  <c:v>5.0941379310344796</c:v>
                </c:pt>
                <c:pt idx="511">
                  <c:v>5.1040689655172402</c:v>
                </c:pt>
                <c:pt idx="512">
                  <c:v>5.1139999999999999</c:v>
                </c:pt>
                <c:pt idx="513">
                  <c:v>5.1239310344827604</c:v>
                </c:pt>
                <c:pt idx="514">
                  <c:v>5.1338620689655201</c:v>
                </c:pt>
                <c:pt idx="515">
                  <c:v>5.1437931034482798</c:v>
                </c:pt>
                <c:pt idx="516">
                  <c:v>5.1537241379310297</c:v>
                </c:pt>
                <c:pt idx="517">
                  <c:v>5.1636551724137902</c:v>
                </c:pt>
                <c:pt idx="518">
                  <c:v>5.1735862068965499</c:v>
                </c:pt>
                <c:pt idx="519">
                  <c:v>5.1835172413793096</c:v>
                </c:pt>
                <c:pt idx="520">
                  <c:v>5.1934482758620701</c:v>
                </c:pt>
                <c:pt idx="521">
                  <c:v>5.2033793103448298</c:v>
                </c:pt>
                <c:pt idx="522">
                  <c:v>5.2133103448275904</c:v>
                </c:pt>
                <c:pt idx="523">
                  <c:v>5.2232413793103403</c:v>
                </c:pt>
                <c:pt idx="524">
                  <c:v>5.2331724137930999</c:v>
                </c:pt>
                <c:pt idx="525">
                  <c:v>5.2431034482758596</c:v>
                </c:pt>
                <c:pt idx="526">
                  <c:v>5.2530344827586202</c:v>
                </c:pt>
                <c:pt idx="527">
                  <c:v>5.2629655172413798</c:v>
                </c:pt>
                <c:pt idx="528">
                  <c:v>5.2728965517241404</c:v>
                </c:pt>
                <c:pt idx="529">
                  <c:v>5.2828275862069001</c:v>
                </c:pt>
                <c:pt idx="530">
                  <c:v>5.29275862068965</c:v>
                </c:pt>
                <c:pt idx="531">
                  <c:v>5.3026896551724096</c:v>
                </c:pt>
                <c:pt idx="532">
                  <c:v>5.3126206896551702</c:v>
                </c:pt>
                <c:pt idx="533">
                  <c:v>5.3225517241379299</c:v>
                </c:pt>
                <c:pt idx="534">
                  <c:v>5.3324827586206904</c:v>
                </c:pt>
                <c:pt idx="535">
                  <c:v>5.3424137931034501</c:v>
                </c:pt>
                <c:pt idx="536">
                  <c:v>5.3523448275862098</c:v>
                </c:pt>
                <c:pt idx="537">
                  <c:v>5.3622758620689703</c:v>
                </c:pt>
                <c:pt idx="538">
                  <c:v>5.3722068965517202</c:v>
                </c:pt>
                <c:pt idx="539">
                  <c:v>5.3821379310344799</c:v>
                </c:pt>
                <c:pt idx="540">
                  <c:v>5.3920689655172396</c:v>
                </c:pt>
                <c:pt idx="541">
                  <c:v>5.4020000000000001</c:v>
                </c:pt>
                <c:pt idx="542">
                  <c:v>5.4119310344827598</c:v>
                </c:pt>
                <c:pt idx="543">
                  <c:v>5.4218620689655204</c:v>
                </c:pt>
                <c:pt idx="544">
                  <c:v>5.43179310344828</c:v>
                </c:pt>
                <c:pt idx="545">
                  <c:v>5.4417241379310299</c:v>
                </c:pt>
                <c:pt idx="546">
                  <c:v>5.4516551724137896</c:v>
                </c:pt>
                <c:pt idx="547">
                  <c:v>5.4615862068965502</c:v>
                </c:pt>
                <c:pt idx="548">
                  <c:v>5.4715172413793098</c:v>
                </c:pt>
                <c:pt idx="549">
                  <c:v>5.4814482758620704</c:v>
                </c:pt>
                <c:pt idx="550">
                  <c:v>5.4913793103448301</c:v>
                </c:pt>
                <c:pt idx="551">
                  <c:v>5.5013103448275897</c:v>
                </c:pt>
                <c:pt idx="552">
                  <c:v>5.5112413793103396</c:v>
                </c:pt>
                <c:pt idx="553">
                  <c:v>5.5211724137931002</c:v>
                </c:pt>
                <c:pt idx="554">
                  <c:v>5.5311034482758599</c:v>
                </c:pt>
                <c:pt idx="555">
                  <c:v>5.5410344827586204</c:v>
                </c:pt>
                <c:pt idx="556">
                  <c:v>5.5509655172413801</c:v>
                </c:pt>
                <c:pt idx="557">
                  <c:v>5.5608965517241398</c:v>
                </c:pt>
                <c:pt idx="558">
                  <c:v>5.5708275862069003</c:v>
                </c:pt>
                <c:pt idx="559">
                  <c:v>5.5807586206896502</c:v>
                </c:pt>
                <c:pt idx="560">
                  <c:v>5.5906896551724099</c:v>
                </c:pt>
                <c:pt idx="561">
                  <c:v>5.6006206896551696</c:v>
                </c:pt>
                <c:pt idx="562">
                  <c:v>5.6105517241379301</c:v>
                </c:pt>
                <c:pt idx="563">
                  <c:v>5.6204827586206898</c:v>
                </c:pt>
                <c:pt idx="564">
                  <c:v>5.6304137931034504</c:v>
                </c:pt>
                <c:pt idx="565">
                  <c:v>5.64034482758621</c:v>
                </c:pt>
                <c:pt idx="566">
                  <c:v>5.6502758620689697</c:v>
                </c:pt>
                <c:pt idx="567">
                  <c:v>5.6602068965517196</c:v>
                </c:pt>
                <c:pt idx="568">
                  <c:v>5.6701379310344802</c:v>
                </c:pt>
                <c:pt idx="569">
                  <c:v>5.6800689655172398</c:v>
                </c:pt>
                <c:pt idx="570">
                  <c:v>5.69</c:v>
                </c:pt>
                <c:pt idx="571">
                  <c:v>5.6999310344827601</c:v>
                </c:pt>
                <c:pt idx="572">
                  <c:v>5.7098620689655197</c:v>
                </c:pt>
                <c:pt idx="573">
                  <c:v>5.7197931034482803</c:v>
                </c:pt>
                <c:pt idx="574">
                  <c:v>5.7297241379310302</c:v>
                </c:pt>
                <c:pt idx="575">
                  <c:v>5.7396551724137899</c:v>
                </c:pt>
                <c:pt idx="576">
                  <c:v>5.7495862068965504</c:v>
                </c:pt>
                <c:pt idx="577">
                  <c:v>5.7595172413793101</c:v>
                </c:pt>
                <c:pt idx="578">
                  <c:v>5.7694482758620698</c:v>
                </c:pt>
                <c:pt idx="579">
                  <c:v>5.7793793103448303</c:v>
                </c:pt>
                <c:pt idx="580">
                  <c:v>5.78931034482759</c:v>
                </c:pt>
                <c:pt idx="581">
                  <c:v>5.7992413793103399</c:v>
                </c:pt>
                <c:pt idx="582">
                  <c:v>5.8091724137930996</c:v>
                </c:pt>
                <c:pt idx="583">
                  <c:v>5.8191034482758601</c:v>
                </c:pt>
                <c:pt idx="584">
                  <c:v>5.8290344827586198</c:v>
                </c:pt>
                <c:pt idx="585">
                  <c:v>5.8389655172413804</c:v>
                </c:pt>
                <c:pt idx="586">
                  <c:v>5.84889655172414</c:v>
                </c:pt>
                <c:pt idx="587">
                  <c:v>5.8588275862068997</c:v>
                </c:pt>
                <c:pt idx="588">
                  <c:v>5.8687586206896603</c:v>
                </c:pt>
                <c:pt idx="589">
                  <c:v>5.8786896551724102</c:v>
                </c:pt>
                <c:pt idx="590">
                  <c:v>5.8886206896551698</c:v>
                </c:pt>
                <c:pt idx="591">
                  <c:v>5.8985517241379304</c:v>
                </c:pt>
                <c:pt idx="592">
                  <c:v>5.9084827586206901</c:v>
                </c:pt>
                <c:pt idx="593">
                  <c:v>5.9184137931034497</c:v>
                </c:pt>
                <c:pt idx="594">
                  <c:v>5.9283448275862103</c:v>
                </c:pt>
                <c:pt idx="595">
                  <c:v>5.93827586206897</c:v>
                </c:pt>
                <c:pt idx="596">
                  <c:v>5.9482068965517199</c:v>
                </c:pt>
                <c:pt idx="597">
                  <c:v>5.9581379310344804</c:v>
                </c:pt>
                <c:pt idx="598">
                  <c:v>5.9680689655172401</c:v>
                </c:pt>
                <c:pt idx="599">
                  <c:v>5.9779999999999998</c:v>
                </c:pt>
                <c:pt idx="600">
                  <c:v>5.9879310344827603</c:v>
                </c:pt>
                <c:pt idx="601">
                  <c:v>5.99786206896552</c:v>
                </c:pt>
                <c:pt idx="602">
                  <c:v>6.0077931034482797</c:v>
                </c:pt>
                <c:pt idx="603">
                  <c:v>6.0177241379310296</c:v>
                </c:pt>
                <c:pt idx="604">
                  <c:v>6.0276551724137901</c:v>
                </c:pt>
                <c:pt idx="605">
                  <c:v>6.0375862068965498</c:v>
                </c:pt>
                <c:pt idx="606">
                  <c:v>6.0475172413793103</c:v>
                </c:pt>
                <c:pt idx="607">
                  <c:v>6.05744827586207</c:v>
                </c:pt>
                <c:pt idx="608">
                  <c:v>6.0673793103448297</c:v>
                </c:pt>
                <c:pt idx="609">
                  <c:v>6.0773103448275902</c:v>
                </c:pt>
                <c:pt idx="610">
                  <c:v>6.0872413793103402</c:v>
                </c:pt>
                <c:pt idx="611">
                  <c:v>6.0971724137930998</c:v>
                </c:pt>
                <c:pt idx="612">
                  <c:v>6.1071034482758604</c:v>
                </c:pt>
                <c:pt idx="613">
                  <c:v>6.1170344827586201</c:v>
                </c:pt>
                <c:pt idx="614">
                  <c:v>6.1269655172413797</c:v>
                </c:pt>
                <c:pt idx="615">
                  <c:v>6.1368965517241403</c:v>
                </c:pt>
                <c:pt idx="616">
                  <c:v>6.1468275862069</c:v>
                </c:pt>
                <c:pt idx="617">
                  <c:v>6.1567586206896596</c:v>
                </c:pt>
                <c:pt idx="618">
                  <c:v>6.1666896551724104</c:v>
                </c:pt>
                <c:pt idx="619">
                  <c:v>6.1766206896551701</c:v>
                </c:pt>
                <c:pt idx="620">
                  <c:v>6.1865517241379298</c:v>
                </c:pt>
                <c:pt idx="621">
                  <c:v>6.1964827586206903</c:v>
                </c:pt>
                <c:pt idx="622">
                  <c:v>6.20641379310345</c:v>
                </c:pt>
                <c:pt idx="623">
                  <c:v>6.2163448275862097</c:v>
                </c:pt>
                <c:pt idx="624">
                  <c:v>6.2262758620689702</c:v>
                </c:pt>
                <c:pt idx="625">
                  <c:v>6.2362068965517201</c:v>
                </c:pt>
                <c:pt idx="626">
                  <c:v>6.2461379310344798</c:v>
                </c:pt>
                <c:pt idx="627">
                  <c:v>6.2560689655172403</c:v>
                </c:pt>
                <c:pt idx="628">
                  <c:v>6.266</c:v>
                </c:pt>
                <c:pt idx="629">
                  <c:v>6.2759310344827597</c:v>
                </c:pt>
                <c:pt idx="630">
                  <c:v>6.2858620689655202</c:v>
                </c:pt>
                <c:pt idx="631">
                  <c:v>6.2957931034482799</c:v>
                </c:pt>
                <c:pt idx="632">
                  <c:v>6.3057241379310298</c:v>
                </c:pt>
                <c:pt idx="633">
                  <c:v>6.3156551724137904</c:v>
                </c:pt>
                <c:pt idx="634">
                  <c:v>6.32558620689655</c:v>
                </c:pt>
                <c:pt idx="635">
                  <c:v>6.3355172413793097</c:v>
                </c:pt>
                <c:pt idx="636">
                  <c:v>6.3454482758620703</c:v>
                </c:pt>
                <c:pt idx="637">
                  <c:v>6.3553793103448299</c:v>
                </c:pt>
                <c:pt idx="638">
                  <c:v>6.3653103448275896</c:v>
                </c:pt>
                <c:pt idx="639">
                  <c:v>6.3752413793103502</c:v>
                </c:pt>
                <c:pt idx="640">
                  <c:v>6.3851724137931001</c:v>
                </c:pt>
                <c:pt idx="641">
                  <c:v>6.3951034482758597</c:v>
                </c:pt>
                <c:pt idx="642">
                  <c:v>6.4050344827586203</c:v>
                </c:pt>
                <c:pt idx="643">
                  <c:v>6.41496551724138</c:v>
                </c:pt>
                <c:pt idx="644">
                  <c:v>6.4248965517241396</c:v>
                </c:pt>
                <c:pt idx="645">
                  <c:v>6.4348275862069002</c:v>
                </c:pt>
                <c:pt idx="646">
                  <c:v>6.4447586206896599</c:v>
                </c:pt>
                <c:pt idx="647">
                  <c:v>6.4546896551724098</c:v>
                </c:pt>
                <c:pt idx="648">
                  <c:v>6.4646206896551703</c:v>
                </c:pt>
                <c:pt idx="649">
                  <c:v>6.47455172413793</c:v>
                </c:pt>
                <c:pt idx="650">
                  <c:v>6.4844827586206897</c:v>
                </c:pt>
                <c:pt idx="651">
                  <c:v>6.4944137931034502</c:v>
                </c:pt>
                <c:pt idx="652">
                  <c:v>6.5043448275862099</c:v>
                </c:pt>
                <c:pt idx="653">
                  <c:v>6.5142758620689696</c:v>
                </c:pt>
                <c:pt idx="654">
                  <c:v>6.5242068965517204</c:v>
                </c:pt>
                <c:pt idx="655">
                  <c:v>6.53413793103448</c:v>
                </c:pt>
                <c:pt idx="656">
                  <c:v>6.5440689655172397</c:v>
                </c:pt>
                <c:pt idx="657">
                  <c:v>6.5540000000000003</c:v>
                </c:pt>
                <c:pt idx="658">
                  <c:v>6.5639310344827599</c:v>
                </c:pt>
                <c:pt idx="659">
                  <c:v>6.5738620689655196</c:v>
                </c:pt>
                <c:pt idx="660">
                  <c:v>6.5837931034482802</c:v>
                </c:pt>
                <c:pt idx="661">
                  <c:v>6.5937241379310301</c:v>
                </c:pt>
                <c:pt idx="662">
                  <c:v>6.6036551724137897</c:v>
                </c:pt>
                <c:pt idx="663">
                  <c:v>6.6135862068965503</c:v>
                </c:pt>
                <c:pt idx="664">
                  <c:v>6.62351724137931</c:v>
                </c:pt>
                <c:pt idx="665">
                  <c:v>6.6334482758620696</c:v>
                </c:pt>
                <c:pt idx="666">
                  <c:v>6.6433793103448302</c:v>
                </c:pt>
                <c:pt idx="667">
                  <c:v>6.6533103448275899</c:v>
                </c:pt>
                <c:pt idx="668">
                  <c:v>6.6632413793103504</c:v>
                </c:pt>
                <c:pt idx="669">
                  <c:v>6.6731724137931003</c:v>
                </c:pt>
                <c:pt idx="670">
                  <c:v>6.68310344827586</c:v>
                </c:pt>
                <c:pt idx="671">
                  <c:v>6.6930344827586197</c:v>
                </c:pt>
                <c:pt idx="672">
                  <c:v>6.7029655172413802</c:v>
                </c:pt>
                <c:pt idx="673">
                  <c:v>6.7128965517241399</c:v>
                </c:pt>
                <c:pt idx="674">
                  <c:v>6.7228275862068996</c:v>
                </c:pt>
                <c:pt idx="675">
                  <c:v>6.7327586206896601</c:v>
                </c:pt>
                <c:pt idx="676">
                  <c:v>6.74268965517241</c:v>
                </c:pt>
                <c:pt idx="677">
                  <c:v>6.7526206896551697</c:v>
                </c:pt>
                <c:pt idx="678">
                  <c:v>6.7625517241379303</c:v>
                </c:pt>
                <c:pt idx="679">
                  <c:v>6.7724827586206899</c:v>
                </c:pt>
                <c:pt idx="680">
                  <c:v>6.7824137931034496</c:v>
                </c:pt>
                <c:pt idx="681">
                  <c:v>6.7923448275862102</c:v>
                </c:pt>
                <c:pt idx="682">
                  <c:v>6.8022758620689698</c:v>
                </c:pt>
                <c:pt idx="683">
                  <c:v>6.8122068965517197</c:v>
                </c:pt>
                <c:pt idx="684">
                  <c:v>6.8221379310344803</c:v>
                </c:pt>
                <c:pt idx="685">
                  <c:v>6.83206896551724</c:v>
                </c:pt>
                <c:pt idx="686">
                  <c:v>6.8419999999999996</c:v>
                </c:pt>
                <c:pt idx="687">
                  <c:v>6.8519310344827602</c:v>
                </c:pt>
                <c:pt idx="688">
                  <c:v>6.8618620689655199</c:v>
                </c:pt>
                <c:pt idx="689">
                  <c:v>6.8717931034482804</c:v>
                </c:pt>
                <c:pt idx="690">
                  <c:v>6.8817241379310401</c:v>
                </c:pt>
                <c:pt idx="691">
                  <c:v>6.89165517241379</c:v>
                </c:pt>
                <c:pt idx="692">
                  <c:v>6.9015862068965497</c:v>
                </c:pt>
                <c:pt idx="693">
                  <c:v>6.9115172413793102</c:v>
                </c:pt>
                <c:pt idx="694">
                  <c:v>6.9214482758620699</c:v>
                </c:pt>
                <c:pt idx="695">
                  <c:v>6.9313793103448296</c:v>
                </c:pt>
                <c:pt idx="696">
                  <c:v>6.9413103448275901</c:v>
                </c:pt>
                <c:pt idx="697">
                  <c:v>6.9512413793103498</c:v>
                </c:pt>
                <c:pt idx="698">
                  <c:v>6.9611724137930997</c:v>
                </c:pt>
                <c:pt idx="699">
                  <c:v>6.9711034482758603</c:v>
                </c:pt>
                <c:pt idx="700">
                  <c:v>6.9810344827586199</c:v>
                </c:pt>
                <c:pt idx="701">
                  <c:v>6.9909655172413796</c:v>
                </c:pt>
                <c:pt idx="702">
                  <c:v>7.0008965517241402</c:v>
                </c:pt>
                <c:pt idx="703">
                  <c:v>7.0108275862068998</c:v>
                </c:pt>
                <c:pt idx="704">
                  <c:v>7.0207586206896604</c:v>
                </c:pt>
                <c:pt idx="705">
                  <c:v>7.0306896551724201</c:v>
                </c:pt>
                <c:pt idx="706">
                  <c:v>7.04062068965517</c:v>
                </c:pt>
                <c:pt idx="707">
                  <c:v>7.0505517241379296</c:v>
                </c:pt>
                <c:pt idx="708">
                  <c:v>7.0604827586206902</c:v>
                </c:pt>
                <c:pt idx="709">
                  <c:v>7.0704137931034499</c:v>
                </c:pt>
                <c:pt idx="710">
                  <c:v>7.0803448275862104</c:v>
                </c:pt>
                <c:pt idx="711">
                  <c:v>7.0902758620689701</c:v>
                </c:pt>
                <c:pt idx="712">
                  <c:v>7.10020689655172</c:v>
                </c:pt>
                <c:pt idx="713">
                  <c:v>7.1101379310344797</c:v>
                </c:pt>
                <c:pt idx="714">
                  <c:v>7.1200689655172402</c:v>
                </c:pt>
                <c:pt idx="715">
                  <c:v>7.13</c:v>
                </c:pt>
                <c:pt idx="716">
                  <c:v>7.1399310344827596</c:v>
                </c:pt>
                <c:pt idx="717">
                  <c:v>7.1498620689655201</c:v>
                </c:pt>
                <c:pt idx="718">
                  <c:v>7.1597931034482798</c:v>
                </c:pt>
                <c:pt idx="719">
                  <c:v>7.1697241379310404</c:v>
                </c:pt>
                <c:pt idx="720">
                  <c:v>7.1796551724137903</c:v>
                </c:pt>
                <c:pt idx="721">
                  <c:v>7.1895862068965499</c:v>
                </c:pt>
                <c:pt idx="722">
                  <c:v>7.1995172413793096</c:v>
                </c:pt>
                <c:pt idx="723">
                  <c:v>7.2094482758620702</c:v>
                </c:pt>
                <c:pt idx="724">
                  <c:v>7.2193793103448298</c:v>
                </c:pt>
                <c:pt idx="725">
                  <c:v>7.2293103448275904</c:v>
                </c:pt>
                <c:pt idx="726">
                  <c:v>7.2392413793103501</c:v>
                </c:pt>
                <c:pt idx="727">
                  <c:v>7.2491724137931</c:v>
                </c:pt>
                <c:pt idx="728">
                  <c:v>7.2591034482758596</c:v>
                </c:pt>
                <c:pt idx="729">
                  <c:v>7.2690344827586202</c:v>
                </c:pt>
                <c:pt idx="730">
                  <c:v>7.2789655172413799</c:v>
                </c:pt>
                <c:pt idx="731">
                  <c:v>7.2888965517241404</c:v>
                </c:pt>
                <c:pt idx="732">
                  <c:v>7.2988275862069001</c:v>
                </c:pt>
                <c:pt idx="733">
                  <c:v>7.3087586206896598</c:v>
                </c:pt>
                <c:pt idx="734">
                  <c:v>7.3186896551724203</c:v>
                </c:pt>
                <c:pt idx="735">
                  <c:v>7.3286206896551702</c:v>
                </c:pt>
                <c:pt idx="736">
                  <c:v>7.3385517241379299</c:v>
                </c:pt>
                <c:pt idx="737">
                  <c:v>7.3484827586206896</c:v>
                </c:pt>
                <c:pt idx="738">
                  <c:v>7.3584137931034501</c:v>
                </c:pt>
                <c:pt idx="739">
                  <c:v>7.3683448275862098</c:v>
                </c:pt>
                <c:pt idx="740">
                  <c:v>7.3782758620689703</c:v>
                </c:pt>
                <c:pt idx="741">
                  <c:v>7.38820689655173</c:v>
                </c:pt>
                <c:pt idx="742">
                  <c:v>7.3981379310344799</c:v>
                </c:pt>
                <c:pt idx="743">
                  <c:v>7.4080689655172396</c:v>
                </c:pt>
                <c:pt idx="744">
                  <c:v>7.4180000000000001</c:v>
                </c:pt>
                <c:pt idx="745">
                  <c:v>7.4279310344827598</c:v>
                </c:pt>
                <c:pt idx="746">
                  <c:v>7.4378620689655204</c:v>
                </c:pt>
                <c:pt idx="747">
                  <c:v>7.44779310344828</c:v>
                </c:pt>
                <c:pt idx="748">
                  <c:v>7.4577241379310397</c:v>
                </c:pt>
                <c:pt idx="749">
                  <c:v>7.4676551724137896</c:v>
                </c:pt>
                <c:pt idx="750">
                  <c:v>7.4775862068965502</c:v>
                </c:pt>
                <c:pt idx="751">
                  <c:v>7.4875172413793099</c:v>
                </c:pt>
                <c:pt idx="752">
                  <c:v>7.4974482758620704</c:v>
                </c:pt>
                <c:pt idx="753">
                  <c:v>7.5073793103448301</c:v>
                </c:pt>
                <c:pt idx="754">
                  <c:v>7.5173103448275898</c:v>
                </c:pt>
                <c:pt idx="755">
                  <c:v>7.5272413793103503</c:v>
                </c:pt>
                <c:pt idx="756">
                  <c:v>7.5371724137931002</c:v>
                </c:pt>
                <c:pt idx="757">
                  <c:v>7.5471034482758599</c:v>
                </c:pt>
                <c:pt idx="758">
                  <c:v>7.5570344827586204</c:v>
                </c:pt>
                <c:pt idx="759">
                  <c:v>7.5669655172413801</c:v>
                </c:pt>
                <c:pt idx="760">
                  <c:v>7.5768965517241398</c:v>
                </c:pt>
                <c:pt idx="761">
                  <c:v>7.5868275862069003</c:v>
                </c:pt>
                <c:pt idx="762">
                  <c:v>7.59675862068966</c:v>
                </c:pt>
                <c:pt idx="763">
                  <c:v>7.6066896551724099</c:v>
                </c:pt>
                <c:pt idx="764">
                  <c:v>7.6166206896551696</c:v>
                </c:pt>
                <c:pt idx="765">
                  <c:v>7.6265517241379301</c:v>
                </c:pt>
                <c:pt idx="766">
                  <c:v>7.6364827586206898</c:v>
                </c:pt>
                <c:pt idx="767">
                  <c:v>7.6464137931034504</c:v>
                </c:pt>
                <c:pt idx="768">
                  <c:v>7.65634482758621</c:v>
                </c:pt>
                <c:pt idx="769">
                  <c:v>7.6662758620689697</c:v>
                </c:pt>
                <c:pt idx="770">
                  <c:v>7.6762068965517303</c:v>
                </c:pt>
                <c:pt idx="771">
                  <c:v>7.6861379310344802</c:v>
                </c:pt>
                <c:pt idx="772">
                  <c:v>7.6960689655172398</c:v>
                </c:pt>
                <c:pt idx="773">
                  <c:v>7.7060000000000004</c:v>
                </c:pt>
                <c:pt idx="774">
                  <c:v>7.7159310344827601</c:v>
                </c:pt>
                <c:pt idx="775">
                  <c:v>7.7258620689655197</c:v>
                </c:pt>
                <c:pt idx="776">
                  <c:v>7.7357931034482803</c:v>
                </c:pt>
                <c:pt idx="777">
                  <c:v>7.74572413793104</c:v>
                </c:pt>
                <c:pt idx="778">
                  <c:v>7.7556551724137899</c:v>
                </c:pt>
                <c:pt idx="779">
                  <c:v>7.7655862068965504</c:v>
                </c:pt>
                <c:pt idx="780">
                  <c:v>7.7755172413793101</c:v>
                </c:pt>
                <c:pt idx="781">
                  <c:v>7.7854482758620698</c:v>
                </c:pt>
                <c:pt idx="782">
                  <c:v>7.7953793103448303</c:v>
                </c:pt>
                <c:pt idx="783">
                  <c:v>7.80531034482759</c:v>
                </c:pt>
                <c:pt idx="784">
                  <c:v>7.8152413793103497</c:v>
                </c:pt>
                <c:pt idx="785">
                  <c:v>7.8251724137931102</c:v>
                </c:pt>
                <c:pt idx="786">
                  <c:v>7.8351034482758601</c:v>
                </c:pt>
                <c:pt idx="787">
                  <c:v>7.8450344827586198</c:v>
                </c:pt>
                <c:pt idx="788">
                  <c:v>7.8549655172413804</c:v>
                </c:pt>
                <c:pt idx="789">
                  <c:v>7.86489655172414</c:v>
                </c:pt>
                <c:pt idx="790">
                  <c:v>7.8748275862068997</c:v>
                </c:pt>
                <c:pt idx="791">
                  <c:v>7.8847586206896603</c:v>
                </c:pt>
                <c:pt idx="792">
                  <c:v>7.8946896551724102</c:v>
                </c:pt>
                <c:pt idx="793">
                  <c:v>7.9046206896551698</c:v>
                </c:pt>
                <c:pt idx="794">
                  <c:v>7.9145517241379304</c:v>
                </c:pt>
                <c:pt idx="795">
                  <c:v>7.9244827586206901</c:v>
                </c:pt>
                <c:pt idx="796">
                  <c:v>7.9344137931034497</c:v>
                </c:pt>
                <c:pt idx="797">
                  <c:v>7.9443448275862103</c:v>
                </c:pt>
                <c:pt idx="798">
                  <c:v>7.95427586206897</c:v>
                </c:pt>
                <c:pt idx="799">
                  <c:v>7.9642068965517296</c:v>
                </c:pt>
                <c:pt idx="800">
                  <c:v>7.9741379310344804</c:v>
                </c:pt>
              </c:numCache>
            </c:numRef>
          </c:xVal>
          <c:yVal>
            <c:numRef>
              <c:f>Sheet1!$C$1:$C$801</c:f>
              <c:numCache>
                <c:formatCode>General</c:formatCode>
                <c:ptCount val="801"/>
                <c:pt idx="0">
                  <c:v>0.9995065603657316</c:v>
                </c:pt>
                <c:pt idx="1">
                  <c:v>0.99802672842827156</c:v>
                </c:pt>
                <c:pt idx="2">
                  <c:v>0.99556196460308</c:v>
                </c:pt>
                <c:pt idx="3">
                  <c:v>0.99211470131447788</c:v>
                </c:pt>
                <c:pt idx="4">
                  <c:v>0.98768834059513777</c:v>
                </c:pt>
                <c:pt idx="5">
                  <c:v>0.98228725072868872</c:v>
                </c:pt>
                <c:pt idx="6">
                  <c:v>0.97591676193874743</c:v>
                </c:pt>
                <c:pt idx="7">
                  <c:v>0.96858316112863108</c:v>
                </c:pt>
                <c:pt idx="8">
                  <c:v>0.96029368567694307</c:v>
                </c:pt>
                <c:pt idx="9">
                  <c:v>0.95105651629515353</c:v>
                </c:pt>
                <c:pt idx="10">
                  <c:v>0.94088076895422545</c:v>
                </c:pt>
                <c:pt idx="11">
                  <c:v>0.92977648588825146</c:v>
                </c:pt>
                <c:pt idx="12">
                  <c:v>0.91775462568398114</c:v>
                </c:pt>
                <c:pt idx="13">
                  <c:v>0.90482705246601947</c:v>
                </c:pt>
                <c:pt idx="14">
                  <c:v>0.8910065241883679</c:v>
                </c:pt>
                <c:pt idx="15">
                  <c:v>0.87630668004386358</c:v>
                </c:pt>
                <c:pt idx="16">
                  <c:v>0.86074202700394364</c:v>
                </c:pt>
                <c:pt idx="17">
                  <c:v>0.84432792550201508</c:v>
                </c:pt>
                <c:pt idx="18">
                  <c:v>0.82708057427456183</c:v>
                </c:pt>
                <c:pt idx="19">
                  <c:v>0.80901699437494745</c:v>
                </c:pt>
                <c:pt idx="20">
                  <c:v>0.79015501237569041</c:v>
                </c:pt>
                <c:pt idx="21">
                  <c:v>0.77051324277578925</c:v>
                </c:pt>
                <c:pt idx="22">
                  <c:v>0.75011106963045959</c:v>
                </c:pt>
                <c:pt idx="23">
                  <c:v>0.72896862742141155</c:v>
                </c:pt>
                <c:pt idx="24">
                  <c:v>0.70710678118654757</c:v>
                </c:pt>
                <c:pt idx="25">
                  <c:v>0.68454710592868862</c:v>
                </c:pt>
                <c:pt idx="26">
                  <c:v>0.66131186532365183</c:v>
                </c:pt>
                <c:pt idx="27">
                  <c:v>0.63742398974868963</c:v>
                </c:pt>
                <c:pt idx="28">
                  <c:v>0.6129070536529766</c:v>
                </c:pt>
                <c:pt idx="29">
                  <c:v>0.58778525229247314</c:v>
                </c:pt>
                <c:pt idx="30">
                  <c:v>0.56208337785213058</c:v>
                </c:pt>
                <c:pt idx="31">
                  <c:v>0.53582679497899655</c:v>
                </c:pt>
                <c:pt idx="32">
                  <c:v>0.50904141575037121</c:v>
                </c:pt>
                <c:pt idx="33">
                  <c:v>0.48175367410171516</c:v>
                </c:pt>
                <c:pt idx="34">
                  <c:v>0.4539904997395468</c:v>
                </c:pt>
                <c:pt idx="35">
                  <c:v>0.42577929156507266</c:v>
                </c:pt>
                <c:pt idx="36">
                  <c:v>0.39714789063478056</c:v>
                </c:pt>
                <c:pt idx="37">
                  <c:v>0.36812455268467809</c:v>
                </c:pt>
                <c:pt idx="38">
                  <c:v>0.33873792024529148</c:v>
                </c:pt>
                <c:pt idx="39">
                  <c:v>0.30901699437494745</c:v>
                </c:pt>
                <c:pt idx="40">
                  <c:v>0.2789911060392295</c:v>
                </c:pt>
                <c:pt idx="41">
                  <c:v>0.24868988716485496</c:v>
                </c:pt>
                <c:pt idx="42">
                  <c:v>0.2181432413965427</c:v>
                </c:pt>
                <c:pt idx="43">
                  <c:v>0.18738131458572474</c:v>
                </c:pt>
                <c:pt idx="44">
                  <c:v>0.15643446504023092</c:v>
                </c:pt>
                <c:pt idx="45">
                  <c:v>0.12533323356430426</c:v>
                </c:pt>
                <c:pt idx="46">
                  <c:v>9.4108313318514505E-2</c:v>
                </c:pt>
                <c:pt idx="47">
                  <c:v>6.2790519529313527E-2</c:v>
                </c:pt>
                <c:pt idx="48">
                  <c:v>3.1410759078128396E-2</c:v>
                </c:pt>
                <c:pt idx="49">
                  <c:v>6.1257422745431001E-17</c:v>
                </c:pt>
                <c:pt idx="50">
                  <c:v>-3.1410759078128278E-2</c:v>
                </c:pt>
                <c:pt idx="51">
                  <c:v>-6.2790519529313402E-2</c:v>
                </c:pt>
                <c:pt idx="52">
                  <c:v>-9.4108313318514381E-2</c:v>
                </c:pt>
                <c:pt idx="53">
                  <c:v>-0.12533323356430437</c:v>
                </c:pt>
                <c:pt idx="54">
                  <c:v>-0.15643446504023104</c:v>
                </c:pt>
                <c:pt idx="55">
                  <c:v>-0.18738131458572482</c:v>
                </c:pt>
                <c:pt idx="56">
                  <c:v>-0.21814324139654234</c:v>
                </c:pt>
                <c:pt idx="57">
                  <c:v>-0.24868988716485463</c:v>
                </c:pt>
                <c:pt idx="58">
                  <c:v>-0.27899110603922916</c:v>
                </c:pt>
                <c:pt idx="59">
                  <c:v>-0.30901699437494734</c:v>
                </c:pt>
                <c:pt idx="60">
                  <c:v>-0.33873792024529137</c:v>
                </c:pt>
                <c:pt idx="61">
                  <c:v>-0.36812455268467797</c:v>
                </c:pt>
                <c:pt idx="62">
                  <c:v>-0.39714789063478045</c:v>
                </c:pt>
                <c:pt idx="63">
                  <c:v>-0.42577929156507272</c:v>
                </c:pt>
                <c:pt idx="64">
                  <c:v>-0.45399049973954669</c:v>
                </c:pt>
                <c:pt idx="65">
                  <c:v>-0.48175367410171543</c:v>
                </c:pt>
                <c:pt idx="66">
                  <c:v>-0.50904141575037132</c:v>
                </c:pt>
                <c:pt idx="67">
                  <c:v>-0.53582679497899688</c:v>
                </c:pt>
                <c:pt idx="68">
                  <c:v>-0.56208337785213036</c:v>
                </c:pt>
                <c:pt idx="69">
                  <c:v>-0.58778525229247303</c:v>
                </c:pt>
                <c:pt idx="70">
                  <c:v>-0.61290705365297626</c:v>
                </c:pt>
                <c:pt idx="71">
                  <c:v>-0.63742398974868975</c:v>
                </c:pt>
                <c:pt idx="72">
                  <c:v>-0.66131186532365172</c:v>
                </c:pt>
                <c:pt idx="73">
                  <c:v>-0.68454710592868873</c:v>
                </c:pt>
                <c:pt idx="74">
                  <c:v>-0.70710678118654746</c:v>
                </c:pt>
                <c:pt idx="75">
                  <c:v>-0.72896862742141133</c:v>
                </c:pt>
                <c:pt idx="76">
                  <c:v>-0.75011106963045959</c:v>
                </c:pt>
                <c:pt idx="77">
                  <c:v>-0.77051324277578914</c:v>
                </c:pt>
                <c:pt idx="78">
                  <c:v>-0.79015501237569041</c:v>
                </c:pt>
                <c:pt idx="79">
                  <c:v>-0.80901699437494734</c:v>
                </c:pt>
                <c:pt idx="80">
                  <c:v>-0.82708057427456194</c:v>
                </c:pt>
                <c:pt idx="81">
                  <c:v>-0.84432792550201485</c:v>
                </c:pt>
                <c:pt idx="82">
                  <c:v>-0.86074202700394353</c:v>
                </c:pt>
                <c:pt idx="83">
                  <c:v>-0.87630668004386336</c:v>
                </c:pt>
                <c:pt idx="84">
                  <c:v>-0.89100652418836779</c:v>
                </c:pt>
                <c:pt idx="85">
                  <c:v>-0.90482705246601935</c:v>
                </c:pt>
                <c:pt idx="86">
                  <c:v>-0.91775462568398114</c:v>
                </c:pt>
                <c:pt idx="87">
                  <c:v>-0.92977648588825135</c:v>
                </c:pt>
                <c:pt idx="88">
                  <c:v>-0.94088076895422545</c:v>
                </c:pt>
                <c:pt idx="89">
                  <c:v>-0.95105651629515353</c:v>
                </c:pt>
                <c:pt idx="90">
                  <c:v>-0.96029368567694307</c:v>
                </c:pt>
                <c:pt idx="91">
                  <c:v>-0.96858316112863108</c:v>
                </c:pt>
                <c:pt idx="92">
                  <c:v>-0.97591676193874743</c:v>
                </c:pt>
                <c:pt idx="93">
                  <c:v>-0.98228725072868861</c:v>
                </c:pt>
                <c:pt idx="94">
                  <c:v>-0.98768834059513766</c:v>
                </c:pt>
                <c:pt idx="95">
                  <c:v>-0.99211470131447776</c:v>
                </c:pt>
                <c:pt idx="96">
                  <c:v>-0.99556196460308</c:v>
                </c:pt>
                <c:pt idx="97">
                  <c:v>-0.99802672842827156</c:v>
                </c:pt>
                <c:pt idx="98">
                  <c:v>-0.9995065603657316</c:v>
                </c:pt>
                <c:pt idx="99">
                  <c:v>-1</c:v>
                </c:pt>
                <c:pt idx="100">
                  <c:v>-0.9995065603657316</c:v>
                </c:pt>
                <c:pt idx="101">
                  <c:v>-0.99802672842827156</c:v>
                </c:pt>
                <c:pt idx="102">
                  <c:v>-0.99556196460308</c:v>
                </c:pt>
                <c:pt idx="103">
                  <c:v>-0.99211470131447788</c:v>
                </c:pt>
                <c:pt idx="104">
                  <c:v>-0.98768834059513777</c:v>
                </c:pt>
                <c:pt idx="105">
                  <c:v>-0.98228725072868861</c:v>
                </c:pt>
                <c:pt idx="106">
                  <c:v>-0.97591676193874743</c:v>
                </c:pt>
                <c:pt idx="107">
                  <c:v>-0.96858316112863108</c:v>
                </c:pt>
                <c:pt idx="108">
                  <c:v>-0.96029368567694307</c:v>
                </c:pt>
                <c:pt idx="109">
                  <c:v>-0.95105651629515353</c:v>
                </c:pt>
                <c:pt idx="110">
                  <c:v>-0.94088076895422545</c:v>
                </c:pt>
                <c:pt idx="111">
                  <c:v>-0.92977648588825124</c:v>
                </c:pt>
                <c:pt idx="112">
                  <c:v>-0.91775462568398136</c:v>
                </c:pt>
                <c:pt idx="113">
                  <c:v>-0.90482705246601969</c:v>
                </c:pt>
                <c:pt idx="114">
                  <c:v>-0.89100652418836812</c:v>
                </c:pt>
                <c:pt idx="115">
                  <c:v>-0.87630668004386369</c:v>
                </c:pt>
                <c:pt idx="116">
                  <c:v>-0.86074202700394387</c:v>
                </c:pt>
                <c:pt idx="117">
                  <c:v>-0.84432792550201519</c:v>
                </c:pt>
                <c:pt idx="118">
                  <c:v>-0.82708057427456205</c:v>
                </c:pt>
                <c:pt idx="119">
                  <c:v>-0.80901699437494756</c:v>
                </c:pt>
                <c:pt idx="120">
                  <c:v>-0.79015501237569052</c:v>
                </c:pt>
                <c:pt idx="121">
                  <c:v>-0.77051324277578925</c:v>
                </c:pt>
                <c:pt idx="122">
                  <c:v>-0.7501110696304597</c:v>
                </c:pt>
                <c:pt idx="123">
                  <c:v>-0.72896862742141155</c:v>
                </c:pt>
                <c:pt idx="124">
                  <c:v>-0.70710678118654768</c:v>
                </c:pt>
                <c:pt idx="125">
                  <c:v>-0.68454710592868895</c:v>
                </c:pt>
                <c:pt idx="126">
                  <c:v>-0.66131186532365194</c:v>
                </c:pt>
                <c:pt idx="127">
                  <c:v>-0.63742398974868952</c:v>
                </c:pt>
                <c:pt idx="128">
                  <c:v>-0.61290705365297649</c:v>
                </c:pt>
                <c:pt idx="129">
                  <c:v>-0.58778525229247325</c:v>
                </c:pt>
                <c:pt idx="130">
                  <c:v>-0.56208337785213092</c:v>
                </c:pt>
                <c:pt idx="131">
                  <c:v>-0.53582679497899632</c:v>
                </c:pt>
                <c:pt idx="132">
                  <c:v>-0.5090414157503711</c:v>
                </c:pt>
                <c:pt idx="133">
                  <c:v>-0.48175367410171527</c:v>
                </c:pt>
                <c:pt idx="134">
                  <c:v>-0.45399049973954692</c:v>
                </c:pt>
                <c:pt idx="135">
                  <c:v>-0.42577929156507216</c:v>
                </c:pt>
                <c:pt idx="136">
                  <c:v>-0.39714789063478029</c:v>
                </c:pt>
                <c:pt idx="137">
                  <c:v>-0.36812455268467859</c:v>
                </c:pt>
                <c:pt idx="138">
                  <c:v>-0.3387379202452922</c:v>
                </c:pt>
                <c:pt idx="139">
                  <c:v>-0.30901699437494756</c:v>
                </c:pt>
                <c:pt idx="140">
                  <c:v>-0.27899110603922961</c:v>
                </c:pt>
                <c:pt idx="141">
                  <c:v>-0.24868988716485529</c:v>
                </c:pt>
                <c:pt idx="142">
                  <c:v>-0.21814324139654323</c:v>
                </c:pt>
                <c:pt idx="143">
                  <c:v>-0.18738131458572463</c:v>
                </c:pt>
                <c:pt idx="144">
                  <c:v>-0.15643446504023104</c:v>
                </c:pt>
                <c:pt idx="145">
                  <c:v>-0.12533323356430459</c:v>
                </c:pt>
                <c:pt idx="146">
                  <c:v>-9.4108313318514852E-2</c:v>
                </c:pt>
                <c:pt idx="147">
                  <c:v>-6.2790519529313207E-2</c:v>
                </c:pt>
                <c:pt idx="148">
                  <c:v>-3.1410759078128299E-2</c:v>
                </c:pt>
                <c:pt idx="149">
                  <c:v>-1.83772268236293E-16</c:v>
                </c:pt>
                <c:pt idx="150">
                  <c:v>3.1410759078127931E-2</c:v>
                </c:pt>
                <c:pt idx="151">
                  <c:v>6.2790519529312833E-2</c:v>
                </c:pt>
                <c:pt idx="152">
                  <c:v>9.4108313318514492E-2</c:v>
                </c:pt>
                <c:pt idx="153">
                  <c:v>0.12533323356430423</c:v>
                </c:pt>
                <c:pt idx="154">
                  <c:v>0.15643446504023067</c:v>
                </c:pt>
                <c:pt idx="155">
                  <c:v>0.18738131458572427</c:v>
                </c:pt>
                <c:pt idx="156">
                  <c:v>0.2181432413965429</c:v>
                </c:pt>
                <c:pt idx="157">
                  <c:v>0.24868988716485493</c:v>
                </c:pt>
                <c:pt idx="158">
                  <c:v>0.27899110603922922</c:v>
                </c:pt>
                <c:pt idx="159">
                  <c:v>0.30901699437494723</c:v>
                </c:pt>
                <c:pt idx="160">
                  <c:v>0.33873792024529187</c:v>
                </c:pt>
                <c:pt idx="161">
                  <c:v>0.36812455268467825</c:v>
                </c:pt>
                <c:pt idx="162">
                  <c:v>0.39714789063477995</c:v>
                </c:pt>
                <c:pt idx="163">
                  <c:v>0.42577929156507183</c:v>
                </c:pt>
                <c:pt idx="164">
                  <c:v>0.45399049973954664</c:v>
                </c:pt>
                <c:pt idx="165">
                  <c:v>0.48175367410171493</c:v>
                </c:pt>
                <c:pt idx="166">
                  <c:v>0.50904141575037087</c:v>
                </c:pt>
                <c:pt idx="167">
                  <c:v>0.53582679497899599</c:v>
                </c:pt>
                <c:pt idx="168">
                  <c:v>0.56208337785213058</c:v>
                </c:pt>
                <c:pt idx="169">
                  <c:v>0.58778525229247292</c:v>
                </c:pt>
                <c:pt idx="170">
                  <c:v>0.61290705365297615</c:v>
                </c:pt>
                <c:pt idx="171">
                  <c:v>0.6374239897486893</c:v>
                </c:pt>
                <c:pt idx="172">
                  <c:v>0.66131186532365194</c:v>
                </c:pt>
                <c:pt idx="173">
                  <c:v>0.68454710592868862</c:v>
                </c:pt>
                <c:pt idx="174">
                  <c:v>0.70710678118654735</c:v>
                </c:pt>
                <c:pt idx="175">
                  <c:v>0.72896862742141122</c:v>
                </c:pt>
                <c:pt idx="176">
                  <c:v>0.75011106963045915</c:v>
                </c:pt>
                <c:pt idx="177">
                  <c:v>0.77051324277578936</c:v>
                </c:pt>
                <c:pt idx="178">
                  <c:v>0.7901550123756903</c:v>
                </c:pt>
                <c:pt idx="179">
                  <c:v>0.80901699437494734</c:v>
                </c:pt>
                <c:pt idx="180">
                  <c:v>0.82708057427456161</c:v>
                </c:pt>
                <c:pt idx="181">
                  <c:v>0.8443279255020153</c:v>
                </c:pt>
                <c:pt idx="182">
                  <c:v>0.86074202700394375</c:v>
                </c:pt>
                <c:pt idx="183">
                  <c:v>0.87630668004386358</c:v>
                </c:pt>
                <c:pt idx="184">
                  <c:v>0.89100652418836779</c:v>
                </c:pt>
                <c:pt idx="185">
                  <c:v>0.90482705246601969</c:v>
                </c:pt>
                <c:pt idx="186">
                  <c:v>0.91775462568398125</c:v>
                </c:pt>
                <c:pt idx="187">
                  <c:v>0.92977648588825113</c:v>
                </c:pt>
                <c:pt idx="188">
                  <c:v>0.94088076895422512</c:v>
                </c:pt>
                <c:pt idx="189">
                  <c:v>0.95105651629515353</c:v>
                </c:pt>
                <c:pt idx="190">
                  <c:v>0.96029368567694295</c:v>
                </c:pt>
                <c:pt idx="191">
                  <c:v>0.96858316112863097</c:v>
                </c:pt>
                <c:pt idx="192">
                  <c:v>0.97591676193874721</c:v>
                </c:pt>
                <c:pt idx="193">
                  <c:v>0.98228725072868872</c:v>
                </c:pt>
                <c:pt idx="194">
                  <c:v>0.98768834059513766</c:v>
                </c:pt>
                <c:pt idx="195">
                  <c:v>0.99211470131447776</c:v>
                </c:pt>
                <c:pt idx="196">
                  <c:v>0.99556196460308</c:v>
                </c:pt>
                <c:pt idx="197">
                  <c:v>0.99802672842827156</c:v>
                </c:pt>
                <c:pt idx="198">
                  <c:v>0.9995065603657316</c:v>
                </c:pt>
                <c:pt idx="199">
                  <c:v>1</c:v>
                </c:pt>
                <c:pt idx="200">
                  <c:v>0.9995065603657316</c:v>
                </c:pt>
                <c:pt idx="201">
                  <c:v>0.99802672842827156</c:v>
                </c:pt>
                <c:pt idx="202">
                  <c:v>0.99556196460308011</c:v>
                </c:pt>
                <c:pt idx="203">
                  <c:v>0.99211470131447788</c:v>
                </c:pt>
                <c:pt idx="204">
                  <c:v>0.98768834059513788</c:v>
                </c:pt>
                <c:pt idx="205">
                  <c:v>0.98228725072868872</c:v>
                </c:pt>
                <c:pt idx="206">
                  <c:v>0.97591676193874755</c:v>
                </c:pt>
                <c:pt idx="207">
                  <c:v>0.96858316112863108</c:v>
                </c:pt>
                <c:pt idx="208">
                  <c:v>0.96029368567694329</c:v>
                </c:pt>
                <c:pt idx="209">
                  <c:v>0.95105651629515364</c:v>
                </c:pt>
                <c:pt idx="210">
                  <c:v>0.94088076895422557</c:v>
                </c:pt>
                <c:pt idx="211">
                  <c:v>0.92977648588825135</c:v>
                </c:pt>
                <c:pt idx="212">
                  <c:v>0.91775462568398147</c:v>
                </c:pt>
                <c:pt idx="213">
                  <c:v>0.90482705246601958</c:v>
                </c:pt>
                <c:pt idx="214">
                  <c:v>0.89100652418836801</c:v>
                </c:pt>
                <c:pt idx="215">
                  <c:v>0.87630668004386336</c:v>
                </c:pt>
                <c:pt idx="216">
                  <c:v>0.86074202700394398</c:v>
                </c:pt>
                <c:pt idx="217">
                  <c:v>0.84432792550201508</c:v>
                </c:pt>
                <c:pt idx="218">
                  <c:v>0.82708057427456183</c:v>
                </c:pt>
                <c:pt idx="219">
                  <c:v>0.80901699437494701</c:v>
                </c:pt>
                <c:pt idx="220">
                  <c:v>0.79015501237569064</c:v>
                </c:pt>
                <c:pt idx="221">
                  <c:v>0.77051324277578903</c:v>
                </c:pt>
                <c:pt idx="222">
                  <c:v>0.75011106963045948</c:v>
                </c:pt>
                <c:pt idx="223">
                  <c:v>0.728968627421411</c:v>
                </c:pt>
                <c:pt idx="224">
                  <c:v>0.70710678118654768</c:v>
                </c:pt>
                <c:pt idx="225">
                  <c:v>0.68454710592868961</c:v>
                </c:pt>
                <c:pt idx="226">
                  <c:v>0.66131186532365238</c:v>
                </c:pt>
                <c:pt idx="227">
                  <c:v>0.6374239897486903</c:v>
                </c:pt>
                <c:pt idx="228">
                  <c:v>0.6129070536529766</c:v>
                </c:pt>
                <c:pt idx="229">
                  <c:v>0.58778525229247403</c:v>
                </c:pt>
                <c:pt idx="230">
                  <c:v>0.56208337785213103</c:v>
                </c:pt>
                <c:pt idx="231">
                  <c:v>0.53582679497899721</c:v>
                </c:pt>
                <c:pt idx="232">
                  <c:v>0.50904141575037121</c:v>
                </c:pt>
                <c:pt idx="233">
                  <c:v>0.48175367410171616</c:v>
                </c:pt>
                <c:pt idx="234">
                  <c:v>0.45399049973954703</c:v>
                </c:pt>
                <c:pt idx="235">
                  <c:v>0.42577929156507305</c:v>
                </c:pt>
                <c:pt idx="236">
                  <c:v>0.3971478906347804</c:v>
                </c:pt>
                <c:pt idx="237">
                  <c:v>0.36812455268467875</c:v>
                </c:pt>
                <c:pt idx="238">
                  <c:v>0.33873792024529148</c:v>
                </c:pt>
                <c:pt idx="239">
                  <c:v>0.30901699437494773</c:v>
                </c:pt>
                <c:pt idx="240">
                  <c:v>0.27899110603922883</c:v>
                </c:pt>
                <c:pt idx="241">
                  <c:v>0.24868988716485543</c:v>
                </c:pt>
                <c:pt idx="242">
                  <c:v>0.21814324139654251</c:v>
                </c:pt>
                <c:pt idx="243">
                  <c:v>0.18738131458572474</c:v>
                </c:pt>
                <c:pt idx="244">
                  <c:v>0.15643446504023029</c:v>
                </c:pt>
                <c:pt idx="245">
                  <c:v>0.12533323356430473</c:v>
                </c:pt>
                <c:pt idx="246">
                  <c:v>9.4108313318514089E-2</c:v>
                </c:pt>
                <c:pt idx="247">
                  <c:v>6.2790519529313318E-2</c:v>
                </c:pt>
                <c:pt idx="248">
                  <c:v>3.1410759078127536E-2</c:v>
                </c:pt>
                <c:pt idx="249">
                  <c:v>3.06287113727155E-16</c:v>
                </c:pt>
                <c:pt idx="250">
                  <c:v>-3.1410759078126918E-2</c:v>
                </c:pt>
                <c:pt idx="251">
                  <c:v>-6.2790519529312708E-2</c:v>
                </c:pt>
                <c:pt idx="252">
                  <c:v>-9.4108313318513478E-2</c:v>
                </c:pt>
                <c:pt idx="253">
                  <c:v>-0.12533323356430412</c:v>
                </c:pt>
                <c:pt idx="254">
                  <c:v>-0.15643446504022968</c:v>
                </c:pt>
                <c:pt idx="255">
                  <c:v>-0.18738131458572502</c:v>
                </c:pt>
                <c:pt idx="256">
                  <c:v>-0.21814324139654104</c:v>
                </c:pt>
                <c:pt idx="257">
                  <c:v>-0.24868988716485482</c:v>
                </c:pt>
                <c:pt idx="258">
                  <c:v>-0.27899110603922911</c:v>
                </c:pt>
                <c:pt idx="259">
                  <c:v>-0.30901699437494712</c:v>
                </c:pt>
                <c:pt idx="260">
                  <c:v>-0.33873792024529092</c:v>
                </c:pt>
                <c:pt idx="261">
                  <c:v>-0.36812455268467731</c:v>
                </c:pt>
                <c:pt idx="262">
                  <c:v>-0.39714789063477984</c:v>
                </c:pt>
                <c:pt idx="263">
                  <c:v>-0.42577929156507333</c:v>
                </c:pt>
                <c:pt idx="264">
                  <c:v>-0.45399049973954569</c:v>
                </c:pt>
                <c:pt idx="265">
                  <c:v>-0.4817536741017156</c:v>
                </c:pt>
                <c:pt idx="266">
                  <c:v>-0.50904141575037143</c:v>
                </c:pt>
                <c:pt idx="267">
                  <c:v>-0.53582679497899666</c:v>
                </c:pt>
                <c:pt idx="268">
                  <c:v>-0.56208337785213047</c:v>
                </c:pt>
                <c:pt idx="269">
                  <c:v>-0.58778525229247292</c:v>
                </c:pt>
                <c:pt idx="270">
                  <c:v>-0.61290705365297604</c:v>
                </c:pt>
                <c:pt idx="271">
                  <c:v>-0.63742398974869052</c:v>
                </c:pt>
                <c:pt idx="272">
                  <c:v>-0.66131186532365127</c:v>
                </c:pt>
                <c:pt idx="273">
                  <c:v>-0.68454710592868917</c:v>
                </c:pt>
                <c:pt idx="274">
                  <c:v>-0.70710678118654668</c:v>
                </c:pt>
                <c:pt idx="275">
                  <c:v>-0.72896862742141055</c:v>
                </c:pt>
                <c:pt idx="276">
                  <c:v>-0.7501110696304597</c:v>
                </c:pt>
                <c:pt idx="277">
                  <c:v>-0.77051324277578814</c:v>
                </c:pt>
                <c:pt idx="278">
                  <c:v>-0.7901550123756903</c:v>
                </c:pt>
                <c:pt idx="279">
                  <c:v>-0.80901699437494723</c:v>
                </c:pt>
                <c:pt idx="280">
                  <c:v>-0.8270805742745615</c:v>
                </c:pt>
                <c:pt idx="281">
                  <c:v>-0.84432792550201474</c:v>
                </c:pt>
                <c:pt idx="282">
                  <c:v>-0.8607420270039432</c:v>
                </c:pt>
                <c:pt idx="283">
                  <c:v>-0.87630668004386303</c:v>
                </c:pt>
                <c:pt idx="284">
                  <c:v>-0.89100652418836812</c:v>
                </c:pt>
                <c:pt idx="285">
                  <c:v>-0.90482705246601891</c:v>
                </c:pt>
                <c:pt idx="286">
                  <c:v>-0.91775462568398125</c:v>
                </c:pt>
                <c:pt idx="287">
                  <c:v>-0.92977648588825146</c:v>
                </c:pt>
                <c:pt idx="288">
                  <c:v>-0.94088076895422545</c:v>
                </c:pt>
                <c:pt idx="289">
                  <c:v>-0.95105651629515342</c:v>
                </c:pt>
                <c:pt idx="290">
                  <c:v>-0.96029368567694295</c:v>
                </c:pt>
                <c:pt idx="291">
                  <c:v>-0.96858316112863097</c:v>
                </c:pt>
                <c:pt idx="292">
                  <c:v>-0.97591676193874755</c:v>
                </c:pt>
                <c:pt idx="293">
                  <c:v>-0.9822872507286885</c:v>
                </c:pt>
                <c:pt idx="294">
                  <c:v>-0.98768834059513777</c:v>
                </c:pt>
                <c:pt idx="295">
                  <c:v>-0.99211470131447788</c:v>
                </c:pt>
                <c:pt idx="296">
                  <c:v>-0.99556196460308</c:v>
                </c:pt>
                <c:pt idx="297">
                  <c:v>-0.99802672842827156</c:v>
                </c:pt>
                <c:pt idx="298">
                  <c:v>-0.9995065603657316</c:v>
                </c:pt>
                <c:pt idx="299">
                  <c:v>-0.9995065603657316</c:v>
                </c:pt>
                <c:pt idx="300">
                  <c:v>-0.99963328622328418</c:v>
                </c:pt>
                <c:pt idx="301">
                  <c:v>-0.99830208725622782</c:v>
                </c:pt>
                <c:pt idx="302">
                  <c:v>-0.99599922571397637</c:v>
                </c:pt>
                <c:pt idx="303">
                  <c:v>-0.99272694300662501</c:v>
                </c:pt>
                <c:pt idx="304">
                  <c:v>-0.9884884240966042</c:v>
                </c:pt>
                <c:pt idx="305">
                  <c:v>-0.98328779439871339</c:v>
                </c:pt>
                <c:pt idx="306">
                  <c:v>-0.97713011576476883</c:v>
                </c:pt>
                <c:pt idx="307">
                  <c:v>-0.97002138155686091</c:v>
                </c:pt>
                <c:pt idx="308">
                  <c:v>-0.96196851081389989</c:v>
                </c:pt>
                <c:pt idx="309">
                  <c:v>-0.95297934151721886</c:v>
                </c:pt>
                <c:pt idx="310">
                  <c:v>-0.94306262296174437</c:v>
                </c:pt>
                <c:pt idx="311">
                  <c:v>-0.93222800724017685</c:v>
                </c:pt>
                <c:pt idx="312">
                  <c:v>-0.92048603984846089</c:v>
                </c:pt>
                <c:pt idx="313">
                  <c:v>-0.90784814942170988</c:v>
                </c:pt>
                <c:pt idx="314">
                  <c:v>-0.89432663661048584</c:v>
                </c:pt>
                <c:pt idx="315">
                  <c:v>-0.8799346621084696</c:v>
                </c:pt>
                <c:pt idx="316">
                  <c:v>-0.86468623384290499</c:v>
                </c:pt>
                <c:pt idx="317">
                  <c:v>-0.84859619334048741</c:v>
                </c:pt>
                <c:pt idx="318">
                  <c:v>-0.83168020128187481</c:v>
                </c:pt>
                <c:pt idx="319">
                  <c:v>-0.81395472225891319</c:v>
                </c:pt>
                <c:pt idx="320">
                  <c:v>-0.7954370087494167</c:v>
                </c:pt>
                <c:pt idx="321">
                  <c:v>-0.77614508432499696</c:v>
                </c:pt>
                <c:pt idx="322">
                  <c:v>-0.75609772610855319</c:v>
                </c:pt>
                <c:pt idx="323">
                  <c:v>-0.73531444649814748</c:v>
                </c:pt>
                <c:pt idx="324">
                  <c:v>-0.713815474175302</c:v>
                </c:pt>
                <c:pt idx="325">
                  <c:v>-0.69162173441612129</c:v>
                </c:pt>
                <c:pt idx="326">
                  <c:v>-0.66875482872439984</c:v>
                </c:pt>
                <c:pt idx="327">
                  <c:v>-0.64523701380658161</c:v>
                </c:pt>
                <c:pt idx="328">
                  <c:v>-0.62109117990886242</c:v>
                </c:pt>
                <c:pt idx="329">
                  <c:v>-0.5963408285379217</c:v>
                </c:pt>
                <c:pt idx="330">
                  <c:v>-0.57101004958644397</c:v>
                </c:pt>
                <c:pt idx="331">
                  <c:v>-0.54512349788608983</c:v>
                </c:pt>
                <c:pt idx="332">
                  <c:v>-0.51870636921057112</c:v>
                </c:pt>
                <c:pt idx="333">
                  <c:v>-0.49178437575222794</c:v>
                </c:pt>
                <c:pt idx="334">
                  <c:v>-0.46438372109595272</c:v>
                </c:pt>
                <c:pt idx="335">
                  <c:v>-0.43653107471487623</c:v>
                </c:pt>
                <c:pt idx="336">
                  <c:v>-0.40825354601245484</c:v>
                </c:pt>
                <c:pt idx="337">
                  <c:v>-0.37957865793663847</c:v>
                </c:pt>
                <c:pt idx="338">
                  <c:v>-0.35053432019125852</c:v>
                </c:pt>
                <c:pt idx="339">
                  <c:v>-0.32114880207112428</c:v>
                </c:pt>
                <c:pt idx="340">
                  <c:v>-0.29145070494707132</c:v>
                </c:pt>
                <c:pt idx="341">
                  <c:v>-0.26146893442783592</c:v>
                </c:pt>
                <c:pt idx="342">
                  <c:v>-0.23123267222579877</c:v>
                </c:pt>
                <c:pt idx="343">
                  <c:v>-0.20077134775387215</c:v>
                </c:pt>
                <c:pt idx="344">
                  <c:v>-0.17011460948157792</c:v>
                </c:pt>
                <c:pt idx="345">
                  <c:v>-0.13929229607763391</c:v>
                </c:pt>
                <c:pt idx="346">
                  <c:v>-0.10833440736753466</c:v>
                </c:pt>
                <c:pt idx="347">
                  <c:v>-7.7271075134290532E-2</c:v>
                </c:pt>
                <c:pt idx="348">
                  <c:v>-4.6132533790684598E-2</c:v>
                </c:pt>
                <c:pt idx="349">
                  <c:v>-1.4949090951707813E-2</c:v>
                </c:pt>
                <c:pt idx="350">
                  <c:v>1.6248902064443068E-2</c:v>
                </c:pt>
                <c:pt idx="351">
                  <c:v>4.743107977756536E-2</c:v>
                </c:pt>
                <c:pt idx="352">
                  <c:v>7.8567092100764596E-2</c:v>
                </c:pt>
                <c:pt idx="353">
                  <c:v>0.10962663388061575</c:v>
                </c:pt>
                <c:pt idx="354">
                  <c:v>0.14057947439364155</c:v>
                </c:pt>
                <c:pt idx="355">
                  <c:v>0.17139548677031849</c:v>
                </c:pt>
                <c:pt idx="356">
                  <c:v>0.20204467731800624</c:v>
                </c:pt>
                <c:pt idx="357">
                  <c:v>0.23249721471436463</c:v>
                </c:pt>
                <c:pt idx="358">
                  <c:v>0.26272345904246525</c:v>
                </c:pt>
                <c:pt idx="359">
                  <c:v>0.29269399063988261</c:v>
                </c:pt>
                <c:pt idx="360">
                  <c:v>0.32237963873327874</c:v>
                </c:pt>
                <c:pt idx="361">
                  <c:v>0.35175150983075265</c:v>
                </c:pt>
                <c:pt idx="362">
                  <c:v>0.38078101584431834</c:v>
                </c:pt>
                <c:pt idx="363">
                  <c:v>0.40943990191511775</c:v>
                </c:pt>
                <c:pt idx="364">
                  <c:v>0.43770027391428512</c:v>
                </c:pt>
                <c:pt idx="365">
                  <c:v>0.46553462559283654</c:v>
                </c:pt>
                <c:pt idx="366">
                  <c:v>0.49291586535374105</c:v>
                </c:pt>
                <c:pt idx="367">
                  <c:v>0.51981734262070889</c:v>
                </c:pt>
                <c:pt idx="368">
                  <c:v>0.54621287377756678</c:v>
                </c:pt>
                <c:pt idx="369">
                  <c:v>0.57207676765317184</c:v>
                </c:pt>
                <c:pt idx="370">
                  <c:v>0.59738385052701237</c:v>
                </c:pt>
                <c:pt idx="371">
                  <c:v>0.62210949063118148</c:v>
                </c:pt>
                <c:pt idx="372">
                  <c:v>0.64622962212481982</c:v>
                </c:pt>
                <c:pt idx="373">
                  <c:v>0.66972076851786544</c:v>
                </c:pt>
                <c:pt idx="374">
                  <c:v>0.69256006552092364</c:v>
                </c:pt>
                <c:pt idx="375">
                  <c:v>0.71472528329953622</c:v>
                </c:pt>
                <c:pt idx="376">
                  <c:v>0.73619484811078106</c:v>
                </c:pt>
                <c:pt idx="377">
                  <c:v>0.75694786330131292</c:v>
                </c:pt>
                <c:pt idx="378">
                  <c:v>0.77696412964646677</c:v>
                </c:pt>
                <c:pt idx="379">
                  <c:v>0.79622416501035598</c:v>
                </c:pt>
                <c:pt idx="380">
                  <c:v>0.81470922330820095</c:v>
                </c:pt>
                <c:pt idx="381">
                  <c:v>0.83240131275216855</c:v>
                </c:pt>
                <c:pt idx="382">
                  <c:v>0.84928321336304702</c:v>
                </c:pt>
                <c:pt idx="383">
                  <c:v>0.86533849373071481</c:v>
                </c:pt>
                <c:pt idx="384">
                  <c:v>0.88055152700706296</c:v>
                </c:pt>
                <c:pt idx="385">
                  <c:v>0.89490750611591097</c:v>
                </c:pt>
                <c:pt idx="386">
                  <c:v>0.90839245816485903</c:v>
                </c:pt>
                <c:pt idx="387">
                  <c:v>0.92099325804538457</c:v>
                </c:pt>
                <c:pt idx="388">
                  <c:v>0.93269764120769072</c:v>
                </c:pt>
                <c:pt idx="389">
                  <c:v>0.9434942155979803</c:v>
                </c:pt>
                <c:pt idx="390">
                  <c:v>0.95337247274651193</c:v>
                </c:pt>
                <c:pt idx="391">
                  <c:v>0.96232279799565712</c:v>
                </c:pt>
                <c:pt idx="392">
                  <c:v>0.97033647985798277</c:v>
                </c:pt>
                <c:pt idx="393">
                  <c:v>0.97740571849530455</c:v>
                </c:pt>
                <c:pt idx="394">
                  <c:v>0.98352363331034143</c:v>
                </c:pt>
                <c:pt idx="395">
                  <c:v>0.98868426964373757</c:v>
                </c:pt>
                <c:pt idx="396">
                  <c:v>0.9928826045698137</c:v>
                </c:pt>
                <c:pt idx="397">
                  <c:v>0.99611455178545794</c:v>
                </c:pt>
                <c:pt idx="398">
                  <c:v>0.99837696558738642</c:v>
                </c:pt>
                <c:pt idx="399">
                  <c:v>0.99966764393390262</c:v>
                </c:pt>
                <c:pt idx="400">
                  <c:v>0.99998533058818251</c:v>
                </c:pt>
                <c:pt idx="401">
                  <c:v>0.99932971634098167</c:v>
                </c:pt>
                <c:pt idx="402">
                  <c:v>0.99770143931159871</c:v>
                </c:pt>
                <c:pt idx="403">
                  <c:v>0.99510208432678215</c:v>
                </c:pt>
                <c:pt idx="404">
                  <c:v>0.99153418137819649</c:v>
                </c:pt>
                <c:pt idx="405">
                  <c:v>0.98700120315993956</c:v>
                </c:pt>
                <c:pt idx="406">
                  <c:v>0.9815075616885256</c:v>
                </c:pt>
                <c:pt idx="407">
                  <c:v>0.97505860400857725</c:v>
                </c:pt>
                <c:pt idx="408">
                  <c:v>0.96766060698850287</c:v>
                </c:pt>
                <c:pt idx="409">
                  <c:v>0.9593207712110976</c:v>
                </c:pt>
                <c:pt idx="410">
                  <c:v>0.95004721396511893</c:v>
                </c:pt>
                <c:pt idx="411">
                  <c:v>0.9398489613446015</c:v>
                </c:pt>
                <c:pt idx="412">
                  <c:v>0.92873593946362387</c:v>
                </c:pt>
                <c:pt idx="413">
                  <c:v>0.91671896479507342</c:v>
                </c:pt>
                <c:pt idx="414">
                  <c:v>0.90380973364281936</c:v>
                </c:pt>
                <c:pt idx="415">
                  <c:v>0.89002081075746964</c:v>
                </c:pt>
                <c:pt idx="416">
                  <c:v>0.87536561710699123</c:v>
                </c:pt>
                <c:pt idx="417">
                  <c:v>0.8598584168138208</c:v>
                </c:pt>
                <c:pt idx="418">
                  <c:v>0.84351430327139365</c:v>
                </c:pt>
                <c:pt idx="419">
                  <c:v>0.82634918445351679</c:v>
                </c:pt>
                <c:pt idx="420">
                  <c:v>0.8083797674308929</c:v>
                </c:pt>
                <c:pt idx="421">
                  <c:v>0.78962354210989116</c:v>
                </c:pt>
                <c:pt idx="422">
                  <c:v>0.77009876420929235</c:v>
                </c:pt>
                <c:pt idx="423">
                  <c:v>0.74982443749181904</c:v>
                </c:pt>
                <c:pt idx="424">
                  <c:v>0.72882029526741721</c:v>
                </c:pt>
                <c:pt idx="425">
                  <c:v>0.70710678118654724</c:v>
                </c:pt>
                <c:pt idx="426">
                  <c:v>0.68470502934206345</c:v>
                </c:pt>
                <c:pt idx="427">
                  <c:v>0.66163684369907805</c:v>
                </c:pt>
                <c:pt idx="428">
                  <c:v>0.6379246768728668</c:v>
                </c:pt>
                <c:pt idx="429">
                  <c:v>0.61359160827529324</c:v>
                </c:pt>
                <c:pt idx="430">
                  <c:v>0.58866132165140295</c:v>
                </c:pt>
                <c:pt idx="431">
                  <c:v>0.56315808202760309</c:v>
                </c:pt>
                <c:pt idx="432">
                  <c:v>0.53710671209413896</c:v>
                </c:pt>
                <c:pt idx="433">
                  <c:v>0.51053256804481184</c:v>
                </c:pt>
                <c:pt idx="434">
                  <c:v>0.48346151489740874</c:v>
                </c:pt>
                <c:pt idx="435">
                  <c:v>0.45591990131887988</c:v>
                </c:pt>
                <c:pt idx="436">
                  <c:v>0.4279345339798134</c:v>
                </c:pt>
                <c:pt idx="437">
                  <c:v>0.39953265146299322</c:v>
                </c:pt>
                <c:pt idx="438">
                  <c:v>0.37074189775181976</c:v>
                </c:pt>
                <c:pt idx="439">
                  <c:v>0.34159029532390767</c:v>
                </c:pt>
                <c:pt idx="440">
                  <c:v>0.31210621787640835</c:v>
                </c:pt>
                <c:pt idx="441">
                  <c:v>0.28231836270945171</c:v>
                </c:pt>
                <c:pt idx="442">
                  <c:v>0.25225572279463304</c:v>
                </c:pt>
                <c:pt idx="443">
                  <c:v>0.22194755855575007</c:v>
                </c:pt>
                <c:pt idx="444">
                  <c:v>0.19142336938905377</c:v>
                </c:pt>
                <c:pt idx="445">
                  <c:v>0.16071286495122941</c:v>
                </c:pt>
                <c:pt idx="446">
                  <c:v>0.12984593624241814</c:v>
                </c:pt>
                <c:pt idx="447">
                  <c:v>9.8852626512875033E-2</c:v>
                </c:pt>
                <c:pt idx="448">
                  <c:v>6.7763102021413918E-2</c:v>
                </c:pt>
                <c:pt idx="449">
                  <c:v>3.6607622674154607E-2</c:v>
                </c:pt>
                <c:pt idx="450">
                  <c:v>5.4165125720916736E-3</c:v>
                </c:pt>
                <c:pt idx="451">
                  <c:v>-2.5779869503909269E-2</c:v>
                </c:pt>
                <c:pt idx="452">
                  <c:v>-5.6951159641596243E-2</c:v>
                </c:pt>
                <c:pt idx="453">
                  <c:v>-8.8067018351115453E-2</c:v>
                </c:pt>
                <c:pt idx="454">
                  <c:v>-0.11909716009487063</c:v>
                </c:pt>
                <c:pt idx="455">
                  <c:v>-0.15001138276487175</c:v>
                </c:pt>
                <c:pt idx="456">
                  <c:v>-0.18077959707894048</c:v>
                </c:pt>
                <c:pt idx="457">
                  <c:v>-0.21137185586701107</c:v>
                </c:pt>
                <c:pt idx="458">
                  <c:v>-0.24175838321928744</c:v>
                </c:pt>
                <c:pt idx="459">
                  <c:v>-0.27190960346741738</c:v>
                </c:pt>
                <c:pt idx="460">
                  <c:v>-0.30179616997106157</c:v>
                </c:pt>
                <c:pt idx="461">
                  <c:v>-0.33138899368137031</c:v>
                </c:pt>
                <c:pt idx="462">
                  <c:v>-0.3606592714538307</c:v>
                </c:pt>
                <c:pt idx="463">
                  <c:v>-0.38957851408278021</c:v>
                </c:pt>
                <c:pt idx="464">
                  <c:v>-0.41811857403038677</c:v>
                </c:pt>
                <c:pt idx="465">
                  <c:v>-0.44625167282305434</c:v>
                </c:pt>
                <c:pt idx="466">
                  <c:v>-0.47395042808874244</c:v>
                </c:pt>
                <c:pt idx="467">
                  <c:v>-0.50118788020846705</c:v>
                </c:pt>
                <c:pt idx="468">
                  <c:v>-0.52793751855663251</c:v>
                </c:pt>
                <c:pt idx="469">
                  <c:v>-0.55417330730419123</c:v>
                </c:pt>
                <c:pt idx="470">
                  <c:v>-0.57986971075970772</c:v>
                </c:pt>
                <c:pt idx="471">
                  <c:v>-0.60500171822364168</c:v>
                </c:pt>
                <c:pt idx="472">
                  <c:v>-0.62954486833161949</c:v>
                </c:pt>
                <c:pt idx="473">
                  <c:v>-0.65347527286313278</c:v>
                </c:pt>
                <c:pt idx="474">
                  <c:v>-0.67676963999217854</c:v>
                </c:pt>
                <c:pt idx="475">
                  <c:v>-0.69940529695763554</c:v>
                </c:pt>
                <c:pt idx="476">
                  <c:v>-0.72136021213098034</c:v>
                </c:pt>
                <c:pt idx="477">
                  <c:v>-0.74261301646001121</c:v>
                </c:pt>
                <c:pt idx="478">
                  <c:v>-0.76314302426767389</c:v>
                </c:pt>
                <c:pt idx="479">
                  <c:v>-0.78293025338570932</c:v>
                </c:pt>
                <c:pt idx="480">
                  <c:v>-0.80195544460370061</c:v>
                </c:pt>
                <c:pt idx="481">
                  <c:v>-0.82020008041422399</c:v>
                </c:pt>
                <c:pt idx="482">
                  <c:v>-0.83764640303629967</c:v>
                </c:pt>
                <c:pt idx="483">
                  <c:v>-0.85427743169929404</c:v>
                </c:pt>
                <c:pt idx="484">
                  <c:v>-0.8700769791705627</c:v>
                </c:pt>
                <c:pt idx="485">
                  <c:v>-0.88502966751072054</c:v>
                </c:pt>
                <c:pt idx="486">
                  <c:v>-0.89912094304122059</c:v>
                </c:pt>
                <c:pt idx="487">
                  <c:v>-0.91233709050971912</c:v>
                </c:pt>
                <c:pt idx="488">
                  <c:v>-0.92466524643925507</c:v>
                </c:pt>
                <c:pt idx="489">
                  <c:v>-0.93609341164852988</c:v>
                </c:pt>
                <c:pt idx="490">
                  <c:v>-0.94661046293087214</c:v>
                </c:pt>
                <c:pt idx="491">
                  <c:v>-0.95620616388062452</c:v>
                </c:pt>
                <c:pt idx="492">
                  <c:v>-0.96487117485639629</c:v>
                </c:pt>
                <c:pt idx="493">
                  <c:v>-0.97259706207147378</c:v>
                </c:pt>
                <c:pt idx="494">
                  <c:v>-0.97937630580254986</c:v>
                </c:pt>
                <c:pt idx="495">
                  <c:v>-0.9852023077088099</c:v>
                </c:pt>
                <c:pt idx="496">
                  <c:v>-0.99006939725415599</c:v>
                </c:pt>
                <c:pt idx="497">
                  <c:v>-0.99397283722645313</c:v>
                </c:pt>
                <c:pt idx="498">
                  <c:v>-0.99690882834832484</c:v>
                </c:pt>
                <c:pt idx="499">
                  <c:v>-0.99887451297504537</c:v>
                </c:pt>
                <c:pt idx="500">
                  <c:v>-0.9998679778759294</c:v>
                </c:pt>
                <c:pt idx="501">
                  <c:v>-0.99988825609650933</c:v>
                </c:pt>
                <c:pt idx="502">
                  <c:v>-0.99893532789968509</c:v>
                </c:pt>
                <c:pt idx="503">
                  <c:v>-0.99701012078493512</c:v>
                </c:pt>
                <c:pt idx="504">
                  <c:v>-0.99411450858556794</c:v>
                </c:pt>
                <c:pt idx="505">
                  <c:v>-0.99025130964489061</c:v>
                </c:pt>
                <c:pt idx="506">
                  <c:v>-0.98542428407307403</c:v>
                </c:pt>
                <c:pt idx="507">
                  <c:v>-0.97963813008737743</c:v>
                </c:pt>
                <c:pt idx="508">
                  <c:v>-0.97289847943930763</c:v>
                </c:pt>
                <c:pt idx="509">
                  <c:v>-0.96521189193315093</c:v>
                </c:pt>
                <c:pt idx="510">
                  <c:v>-0.95658584904119071</c:v>
                </c:pt>
                <c:pt idx="511">
                  <c:v>-0.94702874662191883</c:v>
                </c:pt>
                <c:pt idx="512">
                  <c:v>-0.93654988674819295</c:v>
                </c:pt>
                <c:pt idx="513">
                  <c:v>-0.92515946865338905</c:v>
                </c:pt>
                <c:pt idx="514">
                  <c:v>-0.91286857880434025</c:v>
                </c:pt>
                <c:pt idx="515">
                  <c:v>-0.89968918011070687</c:v>
                </c:pt>
                <c:pt idx="516">
                  <c:v>-0.8856341002813054</c:v>
                </c:pt>
                <c:pt idx="517">
                  <c:v>-0.87071701933865453</c:v>
                </c:pt>
                <c:pt idx="518">
                  <c:v>-0.85495245630408456</c:v>
                </c:pt>
                <c:pt idx="519">
                  <c:v>-0.83835575506609272</c:v>
                </c:pt>
                <c:pt idx="520">
                  <c:v>-0.82094306944591844</c:v>
                </c:pt>
                <c:pt idx="521">
                  <c:v>-0.8027313474747988</c:v>
                </c:pt>
                <c:pt idx="522">
                  <c:v>-0.7837383148981657</c:v>
                </c:pt>
                <c:pt idx="523">
                  <c:v>-0.76398245792295261</c:v>
                </c:pt>
                <c:pt idx="524">
                  <c:v>-0.74348300522459798</c:v>
                </c:pt>
                <c:pt idx="525">
                  <c:v>-0.72225990923160122</c:v>
                </c:pt>
                <c:pt idx="526">
                  <c:v>-0.70033382670544186</c:v>
                </c:pt>
                <c:pt idx="527">
                  <c:v>-0.67772609863507849</c:v>
                </c:pt>
                <c:pt idx="528">
                  <c:v>-0.65445872946540684</c:v>
                </c:pt>
                <c:pt idx="529">
                  <c:v>-0.63055436568003098</c:v>
                </c:pt>
                <c:pt idx="530">
                  <c:v>-0.60603627375909785</c:v>
                </c:pt>
                <c:pt idx="531">
                  <c:v>-0.58092831753360052</c:v>
                </c:pt>
                <c:pt idx="532">
                  <c:v>-0.55525493495847722</c:v>
                </c:pt>
                <c:pt idx="533">
                  <c:v>-0.52904111432669865</c:v>
                </c:pt>
                <c:pt idx="534">
                  <c:v>-0.50231236994779693</c:v>
                </c:pt>
                <c:pt idx="535">
                  <c:v>-0.4750947173144065</c:v>
                </c:pt>
                <c:pt idx="536">
                  <c:v>-0.44741464778097817</c:v>
                </c:pt>
                <c:pt idx="537">
                  <c:v>-0.41929910277935989</c:v>
                </c:pt>
                <c:pt idx="538">
                  <c:v>-0.39077544759631266</c:v>
                </c:pt>
                <c:pt idx="539">
                  <c:v>-0.36187144473833438</c:v>
                </c:pt>
                <c:pt idx="540">
                  <c:v>-0.33261522691018897</c:v>
                </c:pt>
                <c:pt idx="541">
                  <c:v>-0.303035269632775</c:v>
                </c:pt>
                <c:pt idx="542">
                  <c:v>-0.27316036352752104</c:v>
                </c:pt>
                <c:pt idx="543">
                  <c:v>-0.24301958629402387</c:v>
                </c:pt>
                <c:pt idx="544">
                  <c:v>-0.21264227440828845</c:v>
                </c:pt>
                <c:pt idx="545">
                  <c:v>-0.18205799456910832</c:v>
                </c:pt>
                <c:pt idx="546">
                  <c:v>-0.15129651492024757</c:v>
                </c:pt>
                <c:pt idx="547">
                  <c:v>-0.12038777607681472</c:v>
                </c:pt>
                <c:pt idx="548">
                  <c:v>-8.9361861983507054E-2</c:v>
                </c:pt>
                <c:pt idx="549">
                  <c:v>-5.8248970633467616E-2</c:v>
                </c:pt>
                <c:pt idx="550">
                  <c:v>-2.7079384676127298E-2</c:v>
                </c:pt>
                <c:pt idx="551">
                  <c:v>4.1165580573682406E-3</c:v>
                </c:pt>
                <c:pt idx="552">
                  <c:v>3.5308494082391083E-2</c:v>
                </c:pt>
                <c:pt idx="553">
                  <c:v>6.6466063814192275E-2</c:v>
                </c:pt>
                <c:pt idx="554">
                  <c:v>9.755894111716179E-2</c:v>
                </c:pt>
                <c:pt idx="555">
                  <c:v>0.12855686282185874</c:v>
                </c:pt>
                <c:pt idx="556">
                  <c:v>0.15942965818054269</c:v>
                </c:pt>
                <c:pt idx="557">
                  <c:v>0.19014727823286628</c:v>
                </c:pt>
                <c:pt idx="558">
                  <c:v>0.22067982505295972</c:v>
                </c:pt>
                <c:pt idx="559">
                  <c:v>0.25099758084950152</c:v>
                </c:pt>
                <c:pt idx="560">
                  <c:v>0.28107103689062701</c:v>
                </c:pt>
                <c:pt idx="561">
                  <c:v>0.31087092222504875</c:v>
                </c:pt>
                <c:pt idx="562">
                  <c:v>0.34036823217202167</c:v>
                </c:pt>
                <c:pt idx="563">
                  <c:v>0.36953425655201838</c:v>
                </c:pt>
                <c:pt idx="564">
                  <c:v>0.39834060763079254</c:v>
                </c:pt>
                <c:pt idx="565">
                  <c:v>0.42675924774957136</c:v>
                </c:pt>
                <c:pt idx="566">
                  <c:v>0.45476251661454509</c:v>
                </c:pt>
                <c:pt idx="567">
                  <c:v>0.48232315821903177</c:v>
                </c:pt>
                <c:pt idx="568">
                  <c:v>0.50941434737225588</c:v>
                </c:pt>
                <c:pt idx="569">
                  <c:v>0.53600971580855394</c:v>
                </c:pt>
                <c:pt idx="570">
                  <c:v>0.56208337785213014</c:v>
                </c:pt>
                <c:pt idx="571">
                  <c:v>0.58760995561193075</c:v>
                </c:pt>
                <c:pt idx="572">
                  <c:v>0.61256460368234023</c:v>
                </c:pt>
                <c:pt idx="573">
                  <c:v>0.63692303332559941</c:v>
                </c:pt>
                <c:pt idx="574">
                  <c:v>0.66066153611236256</c:v>
                </c:pt>
                <c:pt idx="575">
                  <c:v>0.68375700699757602</c:v>
                </c:pt>
                <c:pt idx="576">
                  <c:v>0.70618696680883153</c:v>
                </c:pt>
                <c:pt idx="577">
                  <c:v>0.7279295841257678</c:v>
                </c:pt>
                <c:pt idx="578">
                  <c:v>0.74896369652890704</c:v>
                </c:pt>
                <c:pt idx="579">
                  <c:v>0.76926883119736611</c:v>
                </c:pt>
                <c:pt idx="580">
                  <c:v>0.78882522483534678</c:v>
                </c:pt>
                <c:pt idx="581">
                  <c:v>0.80761384290805183</c:v>
                </c:pt>
                <c:pt idx="582">
                  <c:v>0.82561639816834453</c:v>
                </c:pt>
                <c:pt idx="583">
                  <c:v>0.84281536845590765</c:v>
                </c:pt>
                <c:pt idx="584">
                  <c:v>0.85919401375188165</c:v>
                </c:pt>
                <c:pt idx="585">
                  <c:v>0.87473639247218704</c:v>
                </c:pt>
                <c:pt idx="586">
                  <c:v>0.88942737698368723</c:v>
                </c:pt>
                <c:pt idx="587">
                  <c:v>0.90325266832815942</c:v>
                </c:pt>
                <c:pt idx="588">
                  <c:v>0.9161988101396763</c:v>
                </c:pt>
                <c:pt idx="589">
                  <c:v>0.92825320174188408</c:v>
                </c:pt>
                <c:pt idx="590">
                  <c:v>0.93940411041248506</c:v>
                </c:pt>
                <c:pt idx="591">
                  <c:v>0.94964068280279113</c:v>
                </c:pt>
                <c:pt idx="592">
                  <c:v>0.9589529555015085</c:v>
                </c:pt>
                <c:pt idx="593">
                  <c:v>0.96733186473226651</c:v>
                </c:pt>
                <c:pt idx="594">
                  <c:v>0.97476925517552249</c:v>
                </c:pt>
                <c:pt idx="595">
                  <c:v>0.98125788790626189</c:v>
                </c:pt>
                <c:pt idx="596">
                  <c:v>0.98679144743975045</c:v>
                </c:pt>
                <c:pt idx="597">
                  <c:v>0.99136454787850836</c:v>
                </c:pt>
                <c:pt idx="598">
                  <c:v>0.99497273815445497</c:v>
                </c:pt>
                <c:pt idx="599">
                  <c:v>0.99761250636122523</c:v>
                </c:pt>
                <c:pt idx="600">
                  <c:v>0.99928128317235276</c:v>
                </c:pt>
                <c:pt idx="601">
                  <c:v>0.99997744434203617</c:v>
                </c:pt>
                <c:pt idx="602">
                  <c:v>0.99970031228604206</c:v>
                </c:pt>
                <c:pt idx="603">
                  <c:v>0.99845015674120863</c:v>
                </c:pt>
                <c:pt idx="604">
                  <c:v>0.99622819450290179</c:v>
                </c:pt>
                <c:pt idx="605">
                  <c:v>0.99303658824069707</c:v>
                </c:pt>
                <c:pt idx="606">
                  <c:v>0.98887844439341621</c:v>
                </c:pt>
                <c:pt idx="607">
                  <c:v>0.98375781014558472</c:v>
                </c:pt>
                <c:pt idx="608">
                  <c:v>0.97767966948824403</c:v>
                </c:pt>
                <c:pt idx="609">
                  <c:v>0.97064993836795788</c:v>
                </c:pt>
                <c:pt idx="610">
                  <c:v>0.96267545892874218</c:v>
                </c:pt>
                <c:pt idx="611">
                  <c:v>0.95376399285246816</c:v>
                </c:pt>
                <c:pt idx="612">
                  <c:v>0.94392421380434333</c:v>
                </c:pt>
                <c:pt idx="613">
                  <c:v>0.93316569899068214</c:v>
                </c:pt>
                <c:pt idx="614">
                  <c:v>0.92149891983725862</c:v>
                </c:pt>
                <c:pt idx="615">
                  <c:v>0.90893523179731683</c:v>
                </c:pt>
                <c:pt idx="616">
                  <c:v>0.89548686329913696</c:v>
                </c:pt>
                <c:pt idx="617">
                  <c:v>0.8811669038439186</c:v>
                </c:pt>
                <c:pt idx="618">
                  <c:v>0.86598929126557966</c:v>
                </c:pt>
                <c:pt idx="619">
                  <c:v>0.84996879816480597</c:v>
                </c:pt>
                <c:pt idx="620">
                  <c:v>0.83312101753072643</c:v>
                </c:pt>
                <c:pt idx="621">
                  <c:v>0.81546234756397018</c:v>
                </c:pt>
                <c:pt idx="622">
                  <c:v>0.79700997571606624</c:v>
                </c:pt>
                <c:pt idx="623">
                  <c:v>0.77778186196063337</c:v>
                </c:pt>
                <c:pt idx="624">
                  <c:v>0.7577967213126573</c:v>
                </c:pt>
                <c:pt idx="625">
                  <c:v>0.7370740056129178</c:v>
                </c:pt>
                <c:pt idx="626">
                  <c:v>0.71563388459512456</c:v>
                </c:pt>
                <c:pt idx="627">
                  <c:v>0.69349722625452936</c:v>
                </c:pt>
                <c:pt idx="628">
                  <c:v>0.67068557653671967</c:v>
                </c:pt>
                <c:pt idx="629">
                  <c:v>0.64722113836663653</c:v>
                </c:pt>
                <c:pt idx="630">
                  <c:v>0.62312675003812268</c:v>
                </c:pt>
                <c:pt idx="631">
                  <c:v>0.59842586298508316</c:v>
                </c:pt>
                <c:pt idx="632">
                  <c:v>0.57314251895585289</c:v>
                </c:pt>
                <c:pt idx="633">
                  <c:v>0.54730132661291353</c:v>
                </c:pt>
                <c:pt idx="634">
                  <c:v>0.52092743758105309</c:v>
                </c:pt>
                <c:pt idx="635">
                  <c:v>0.49404652196681015</c:v>
                </c:pt>
                <c:pt idx="636">
                  <c:v>0.46668474337338328</c:v>
                </c:pt>
                <c:pt idx="637">
                  <c:v>0.43886873343522026</c:v>
                </c:pt>
                <c:pt idx="638">
                  <c:v>0.41062556589701904</c:v>
                </c:pt>
                <c:pt idx="639">
                  <c:v>0.38198273026246321</c:v>
                </c:pt>
                <c:pt idx="640">
                  <c:v>0.35296810503828813</c:v>
                </c:pt>
                <c:pt idx="641">
                  <c:v>0.32360993059959414</c:v>
                </c:pt>
                <c:pt idx="642">
                  <c:v>0.29393678170322601</c:v>
                </c:pt>
                <c:pt idx="643">
                  <c:v>0.26397753967543319</c:v>
                </c:pt>
                <c:pt idx="644">
                  <c:v>0.23376136430123912</c:v>
                </c:pt>
                <c:pt idx="645">
                  <c:v>0.20331766544280352</c:v>
                </c:pt>
                <c:pt idx="646">
                  <c:v>0.17267607441434724</c:v>
                </c:pt>
                <c:pt idx="647">
                  <c:v>0.14186641514156512</c:v>
                </c:pt>
                <c:pt idx="648">
                  <c:v>0.1109186751334412</c:v>
                </c:pt>
                <c:pt idx="649">
                  <c:v>7.9862976295129839E-2</c:v>
                </c:pt>
                <c:pt idx="650">
                  <c:v>4.8729545609711454E-2</c:v>
                </c:pt>
                <c:pt idx="651">
                  <c:v>1.7548685717863829E-2</c:v>
                </c:pt>
                <c:pt idx="652">
                  <c:v>-1.3649254576168704E-2</c:v>
                </c:pt>
                <c:pt idx="653">
                  <c:v>-4.4833909843534185E-2</c:v>
                </c:pt>
                <c:pt idx="654">
                  <c:v>-7.5974927585870419E-2</c:v>
                </c:pt>
                <c:pt idx="655">
                  <c:v>-0.10704199777795519</c:v>
                </c:pt>
                <c:pt idx="656">
                  <c:v>-0.13800488236876837</c:v>
                </c:pt>
                <c:pt idx="657">
                  <c:v>-0.16883344471273493</c:v>
                </c:pt>
                <c:pt idx="658">
                  <c:v>-0.19949767890216161</c:v>
                </c:pt>
                <c:pt idx="659">
                  <c:v>-0.22996773897244935</c:v>
                </c:pt>
                <c:pt idx="660">
                  <c:v>-0.26021396795162016</c:v>
                </c:pt>
                <c:pt idx="661">
                  <c:v>-0.29020692672584331</c:v>
                </c:pt>
                <c:pt idx="662">
                  <c:v>-0.31991742269313928</c:v>
                </c:pt>
                <c:pt idx="663">
                  <c:v>-0.34931653817675995</c:v>
                </c:pt>
                <c:pt idx="664">
                  <c:v>-0.37837565857133976</c:v>
                </c:pt>
                <c:pt idx="665">
                  <c:v>-0.40706650019390073</c:v>
                </c:pt>
                <c:pt idx="666">
                  <c:v>-0.4353611378127839</c:v>
                </c:pt>
                <c:pt idx="667">
                  <c:v>-0.46323203182769468</c:v>
                </c:pt>
                <c:pt idx="668">
                  <c:v>-0.49065205507442372</c:v>
                </c:pt>
                <c:pt idx="669">
                  <c:v>-0.51759451922809707</c:v>
                </c:pt>
                <c:pt idx="670">
                  <c:v>-0.5440332007794344</c:v>
                </c:pt>
                <c:pt idx="671">
                  <c:v>-0.56994236655833286</c:v>
                </c:pt>
                <c:pt idx="672">
                  <c:v>-0.59529679878045583</c:v>
                </c:pt>
                <c:pt idx="673">
                  <c:v>-0.62007181959205249</c:v>
                </c:pt>
                <c:pt idx="674">
                  <c:v>-0.64424331508929311</c:v>
                </c:pt>
                <c:pt idx="675">
                  <c:v>-0.66778775878870611</c:v>
                </c:pt>
                <c:pt idx="676">
                  <c:v>-0.69068223452582123</c:v>
                </c:pt>
                <c:pt idx="677">
                  <c:v>-0.71290445875992259</c:v>
                </c:pt>
                <c:pt idx="678">
                  <c:v>-0.73443280226282359</c:v>
                </c:pt>
                <c:pt idx="679">
                  <c:v>-0.75524631117100194</c:v>
                </c:pt>
                <c:pt idx="680">
                  <c:v>-0.77532472738029756</c:v>
                </c:pt>
                <c:pt idx="681">
                  <c:v>-0.79464850826343958</c:v>
                </c:pt>
                <c:pt idx="682">
                  <c:v>-0.81319884569116552</c:v>
                </c:pt>
                <c:pt idx="683">
                  <c:v>-0.83095768433845985</c:v>
                </c:pt>
                <c:pt idx="684">
                  <c:v>-0.84790773925813212</c:v>
                </c:pt>
                <c:pt idx="685">
                  <c:v>-0.86403251270441794</c:v>
                </c:pt>
                <c:pt idx="686">
                  <c:v>-0.87931631019055534</c:v>
                </c:pt>
                <c:pt idx="687">
                  <c:v>-0.89374425576445493</c:v>
                </c:pt>
                <c:pt idx="688">
                  <c:v>-0.9073023064876784</c:v>
                </c:pt>
                <c:pt idx="689">
                  <c:v>-0.91997726610365749</c:v>
                </c:pt>
                <c:pt idx="690">
                  <c:v>-0.93175679788179333</c:v>
                </c:pt>
                <c:pt idx="691">
                  <c:v>-0.94262943662499321</c:v>
                </c:pt>
                <c:pt idx="692">
                  <c:v>-0.9525845998289475</c:v>
                </c:pt>
                <c:pt idx="693">
                  <c:v>-0.96161259798218668</c:v>
                </c:pt>
                <c:pt idx="694">
                  <c:v>-0.96970464399706613</c:v>
                </c:pt>
                <c:pt idx="695">
                  <c:v>-0.97685286176236863</c:v>
                </c:pt>
                <c:pt idx="696">
                  <c:v>-0.98305029380923636</c:v>
                </c:pt>
                <c:pt idx="697">
                  <c:v>-0.98829090808298403</c:v>
                </c:pt>
                <c:pt idx="698">
                  <c:v>-0.99256960381418657</c:v>
                </c:pt>
                <c:pt idx="699">
                  <c:v>-0.99588221648334874</c:v>
                </c:pt>
                <c:pt idx="700">
                  <c:v>-0.99822552187427094</c:v>
                </c:pt>
                <c:pt idx="701">
                  <c:v>-0.99959723921224675</c:v>
                </c:pt>
                <c:pt idx="702">
                  <c:v>-0.99999603338396881</c:v>
                </c:pt>
                <c:pt idx="703">
                  <c:v>-0.99942151623701647</c:v>
                </c:pt>
                <c:pt idx="704">
                  <c:v>-0.99787424695764959</c:v>
                </c:pt>
                <c:pt idx="705">
                  <c:v>-0.99535573152654433</c:v>
                </c:pt>
                <c:pt idx="706">
                  <c:v>-0.99186842125300412</c:v>
                </c:pt>
                <c:pt idx="707">
                  <c:v>-0.98741571038904563</c:v>
                </c:pt>
                <c:pt idx="708">
                  <c:v>-0.98200193282574588</c:v>
                </c:pt>
                <c:pt idx="709">
                  <c:v>-0.97563235787498603</c:v>
                </c:pt>
                <c:pt idx="710">
                  <c:v>-0.96831318514075082</c:v>
                </c:pt>
                <c:pt idx="711">
                  <c:v>-0.96005153848496427</c:v>
                </c:pt>
                <c:pt idx="712">
                  <c:v>-0.95085545909373448</c:v>
                </c:pt>
                <c:pt idx="713">
                  <c:v>-0.94073389765070337</c:v>
                </c:pt>
                <c:pt idx="714">
                  <c:v>-0.92969670562527307</c:v>
                </c:pt>
                <c:pt idx="715">
                  <c:v>-0.9177546256839817</c:v>
                </c:pt>
                <c:pt idx="716">
                  <c:v>-0.90491928123450915</c:v>
                </c:pt>
                <c:pt idx="717">
                  <c:v>-0.89120316511243813</c:v>
                </c:pt>
                <c:pt idx="718">
                  <c:v>-0.87661962742179944</c:v>
                </c:pt>
                <c:pt idx="719">
                  <c:v>-0.8611828625411927</c:v>
                </c:pt>
                <c:pt idx="720">
                  <c:v>-0.84490789530821631</c:v>
                </c:pt>
                <c:pt idx="721">
                  <c:v>-0.82781056639549155</c:v>
                </c:pt>
                <c:pt idx="722">
                  <c:v>-0.80990751689279172</c:v>
                </c:pt>
                <c:pt idx="723">
                  <c:v>-0.79121617210995387</c:v>
                </c:pt>
                <c:pt idx="724">
                  <c:v>-0.77175472461658123</c:v>
                </c:pt>
                <c:pt idx="725">
                  <c:v>-0.75154211653493308</c:v>
                </c:pt>
                <c:pt idx="726">
                  <c:v>-0.73059802110327388</c:v>
                </c:pt>
                <c:pt idx="727">
                  <c:v>-0.70894282352762472</c:v>
                </c:pt>
                <c:pt idx="728">
                  <c:v>-0.6865976011404602</c:v>
                </c:pt>
                <c:pt idx="729">
                  <c:v>-0.66358410288593461</c:v>
                </c:pt>
                <c:pt idx="730">
                  <c:v>-0.63992472815123369</c:v>
                </c:pt>
                <c:pt idx="731">
                  <c:v>-0.6156425049649229</c:v>
                </c:pt>
                <c:pt idx="732">
                  <c:v>-0.59076106758342262</c:v>
                </c:pt>
                <c:pt idx="733">
                  <c:v>-0.56530463348741733</c:v>
                </c:pt>
                <c:pt idx="734">
                  <c:v>-0.53929797981062966</c:v>
                </c:pt>
                <c:pt idx="735">
                  <c:v>-0.51276641922388033</c:v>
                </c:pt>
                <c:pt idx="736">
                  <c:v>-0.48573577529776235</c:v>
                </c:pt>
                <c:pt idx="737">
                  <c:v>-0.45823235736835205</c:v>
                </c:pt>
                <c:pt idx="738">
                  <c:v>-0.43028293492980052</c:v>
                </c:pt>
                <c:pt idx="739">
                  <c:v>-0.40191471157922687</c:v>
                </c:pt>
                <c:pt idx="740">
                  <c:v>-0.37315529853903207</c:v>
                </c:pt>
                <c:pt idx="741">
                  <c:v>-0.3440326877824833</c:v>
                </c:pt>
                <c:pt idx="742">
                  <c:v>-0.31457522478871858</c:v>
                </c:pt>
                <c:pt idx="743">
                  <c:v>-0.28481158095356401</c:v>
                </c:pt>
                <c:pt idx="744">
                  <c:v>-0.25477072568338299</c:v>
                </c:pt>
                <c:pt idx="745">
                  <c:v>-0.22448189819862038</c:v>
                </c:pt>
                <c:pt idx="746">
                  <c:v>-0.1939745790748241</c:v>
                </c:pt>
                <c:pt idx="747">
                  <c:v>-0.16327846154879538</c:v>
                </c:pt>
                <c:pt idx="748">
                  <c:v>-0.13242342261766529</c:v>
                </c:pt>
                <c:pt idx="749">
                  <c:v>-0.10143949395921603</c:v>
                </c:pt>
                <c:pt idx="750">
                  <c:v>-7.0356832701469668E-2</c:v>
                </c:pt>
                <c:pt idx="751">
                  <c:v>-3.9205692070481031E-2</c:v>
                </c:pt>
                <c:pt idx="752">
                  <c:v>-8.0163919442725658E-3</c:v>
                </c:pt>
                <c:pt idx="753">
                  <c:v>2.3180710657892515E-2</c:v>
                </c:pt>
                <c:pt idx="754">
                  <c:v>5.4355251122504014E-2</c:v>
                </c:pt>
                <c:pt idx="755">
                  <c:v>8.5476886796119145E-2</c:v>
                </c:pt>
                <c:pt idx="756">
                  <c:v>0.1165153265182924</c:v>
                </c:pt>
                <c:pt idx="757">
                  <c:v>0.14744036010455608</c:v>
                </c:pt>
                <c:pt idx="758">
                  <c:v>0.17822188775027112</c:v>
                </c:pt>
                <c:pt idx="759">
                  <c:v>0.20882994932732998</c:v>
                </c:pt>
                <c:pt idx="760">
                  <c:v>0.23923475354478299</c:v>
                </c:pt>
                <c:pt idx="761">
                  <c:v>0.26940670694516422</c:v>
                </c:pt>
                <c:pt idx="762">
                  <c:v>0.29931644270823221</c:v>
                </c:pt>
                <c:pt idx="763">
                  <c:v>0.32893484923412208</c:v>
                </c:pt>
                <c:pt idx="764">
                  <c:v>0.35823309847823875</c:v>
                </c:pt>
                <c:pt idx="765">
                  <c:v>0.38718267400982803</c:v>
                </c:pt>
                <c:pt idx="766">
                  <c:v>0.41575539876758327</c:v>
                </c:pt>
                <c:pt idx="767">
                  <c:v>0.44392346248478626</c:v>
                </c:pt>
                <c:pt idx="768">
                  <c:v>0.47165944875744231</c:v>
                </c:pt>
                <c:pt idx="769">
                  <c:v>0.49893636172909239</c:v>
                </c:pt>
                <c:pt idx="770">
                  <c:v>0.52572765236629904</c:v>
                </c:pt>
                <c:pt idx="771">
                  <c:v>0.55200724429917836</c:v>
                </c:pt>
                <c:pt idx="772">
                  <c:v>0.57774955920204363</c:v>
                </c:pt>
                <c:pt idx="773">
                  <c:v>0.60292954168902446</c:v>
                </c:pt>
                <c:pt idx="774">
                  <c:v>0.62752268370094522</c:v>
                </c:pt>
                <c:pt idx="775">
                  <c:v>0.65150504835937295</c:v>
                </c:pt>
                <c:pt idx="776">
                  <c:v>0.67485329326475219</c:v>
                </c:pt>
                <c:pt idx="777">
                  <c:v>0.69754469321589763</c:v>
                </c:pt>
                <c:pt idx="778">
                  <c:v>0.7195571623287772</c:v>
                </c:pt>
                <c:pt idx="779">
                  <c:v>0.74086927553310877</c:v>
                </c:pt>
                <c:pt idx="780">
                  <c:v>0.76146028942557931</c:v>
                </c:pt>
                <c:pt idx="781">
                  <c:v>0.781310162459812</c:v>
                </c:pt>
                <c:pt idx="782">
                  <c:v>0.80039957445307008</c:v>
                </c:pt>
                <c:pt idx="783">
                  <c:v>0.81870994539089204</c:v>
                </c:pt>
                <c:pt idx="784">
                  <c:v>0.83622345351130678</c:v>
                </c:pt>
                <c:pt idx="785">
                  <c:v>0.85292305265101354</c:v>
                </c:pt>
                <c:pt idx="786">
                  <c:v>0.86879248883666127</c:v>
                </c:pt>
                <c:pt idx="787">
                  <c:v>0.88381631610515754</c:v>
                </c:pt>
                <c:pt idx="788">
                  <c:v>0.89797991153735002</c:v>
                </c:pt>
                <c:pt idx="789">
                  <c:v>0.91126948949080766</c:v>
                </c:pt>
                <c:pt idx="790">
                  <c:v>0.92367211501758295</c:v>
                </c:pt>
                <c:pt idx="791">
                  <c:v>0.93517571645398423</c:v>
                </c:pt>
                <c:pt idx="792">
                  <c:v>0.9457690971701036</c:v>
                </c:pt>
                <c:pt idx="793">
                  <c:v>0.95544194646771252</c:v>
                </c:pt>
                <c:pt idx="794">
                  <c:v>0.9641848496157488</c:v>
                </c:pt>
                <c:pt idx="795">
                  <c:v>0.97198929701386505</c:v>
                </c:pt>
                <c:pt idx="796">
                  <c:v>0.9788476924749433</c:v>
                </c:pt>
                <c:pt idx="797">
                  <c:v>0.98475336061857388</c:v>
                </c:pt>
                <c:pt idx="798">
                  <c:v>0.9897005533683072</c:v>
                </c:pt>
                <c:pt idx="799">
                  <c:v>0.99368445554634499</c:v>
                </c:pt>
                <c:pt idx="800">
                  <c:v>0.99670118956022213</c:v>
                </c:pt>
              </c:numCache>
            </c:numRef>
          </c:yVal>
          <c:smooth val="1"/>
          <c:extLst>
            <c:ext xmlns:c16="http://schemas.microsoft.com/office/drawing/2014/chart" uri="{C3380CC4-5D6E-409C-BE32-E72D297353CC}">
              <c16:uniqueId val="{00000000-5853-4ABA-82B4-C7901E74F67C}"/>
            </c:ext>
          </c:extLst>
        </c:ser>
        <c:ser>
          <c:idx val="0"/>
          <c:order val="1"/>
          <c:spPr>
            <a:ln w="19050" cap="rnd">
              <a:solidFill>
                <a:schemeClr val="accent1"/>
              </a:solidFill>
              <a:round/>
            </a:ln>
            <a:effectLst/>
          </c:spPr>
          <c:marker>
            <c:symbol val="none"/>
          </c:marker>
          <c:xVal>
            <c:numRef>
              <c:f>Sheet1!$A$1:$A$801</c:f>
              <c:numCache>
                <c:formatCode>General</c:formatCode>
                <c:ptCount val="801"/>
                <c:pt idx="0">
                  <c:v>0.01</c:v>
                </c:pt>
                <c:pt idx="1">
                  <c:v>0.02</c:v>
                </c:pt>
                <c:pt idx="2">
                  <c:v>0.03</c:v>
                </c:pt>
                <c:pt idx="3">
                  <c:v>0.04</c:v>
                </c:pt>
                <c:pt idx="4">
                  <c:v>0.05</c:v>
                </c:pt>
                <c:pt idx="5">
                  <c:v>0.06</c:v>
                </c:pt>
                <c:pt idx="6">
                  <c:v>7.0000000000000007E-2</c:v>
                </c:pt>
                <c:pt idx="7">
                  <c:v>0.08</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c:v>
                </c:pt>
                <c:pt idx="31">
                  <c:v>0.32</c:v>
                </c:pt>
                <c:pt idx="32">
                  <c:v>0.33</c:v>
                </c:pt>
                <c:pt idx="33">
                  <c:v>0.34</c:v>
                </c:pt>
                <c:pt idx="34">
                  <c:v>0.35</c:v>
                </c:pt>
                <c:pt idx="35">
                  <c:v>0.36</c:v>
                </c:pt>
                <c:pt idx="36">
                  <c:v>0.37</c:v>
                </c:pt>
                <c:pt idx="37">
                  <c:v>0.38</c:v>
                </c:pt>
                <c:pt idx="38">
                  <c:v>0.39</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c:v>
                </c:pt>
                <c:pt idx="60">
                  <c:v>0.61</c:v>
                </c:pt>
                <c:pt idx="61">
                  <c:v>0.62</c:v>
                </c:pt>
                <c:pt idx="62">
                  <c:v>0.63</c:v>
                </c:pt>
                <c:pt idx="63">
                  <c:v>0.64</c:v>
                </c:pt>
                <c:pt idx="64">
                  <c:v>0.65</c:v>
                </c:pt>
                <c:pt idx="65">
                  <c:v>0.66</c:v>
                </c:pt>
                <c:pt idx="66">
                  <c:v>0.67</c:v>
                </c:pt>
                <c:pt idx="67">
                  <c:v>0.68</c:v>
                </c:pt>
                <c:pt idx="68">
                  <c:v>0.69</c:v>
                </c:pt>
                <c:pt idx="69">
                  <c:v>0.7</c:v>
                </c:pt>
                <c:pt idx="70">
                  <c:v>0.71</c:v>
                </c:pt>
                <c:pt idx="71">
                  <c:v>0.72</c:v>
                </c:pt>
                <c:pt idx="72">
                  <c:v>0.73</c:v>
                </c:pt>
                <c:pt idx="73">
                  <c:v>0.74</c:v>
                </c:pt>
                <c:pt idx="74">
                  <c:v>0.75</c:v>
                </c:pt>
                <c:pt idx="75">
                  <c:v>0.76</c:v>
                </c:pt>
                <c:pt idx="76">
                  <c:v>0.77</c:v>
                </c:pt>
                <c:pt idx="77">
                  <c:v>0.78</c:v>
                </c:pt>
                <c:pt idx="78">
                  <c:v>0.79</c:v>
                </c:pt>
                <c:pt idx="79">
                  <c:v>0.8</c:v>
                </c:pt>
                <c:pt idx="80">
                  <c:v>0.81</c:v>
                </c:pt>
                <c:pt idx="81">
                  <c:v>0.82</c:v>
                </c:pt>
                <c:pt idx="82">
                  <c:v>0.83</c:v>
                </c:pt>
                <c:pt idx="83">
                  <c:v>0.84</c:v>
                </c:pt>
                <c:pt idx="84">
                  <c:v>0.85</c:v>
                </c:pt>
                <c:pt idx="85">
                  <c:v>0.86</c:v>
                </c:pt>
                <c:pt idx="86">
                  <c:v>0.87</c:v>
                </c:pt>
                <c:pt idx="87">
                  <c:v>0.88</c:v>
                </c:pt>
                <c:pt idx="88">
                  <c:v>0.89</c:v>
                </c:pt>
                <c:pt idx="89">
                  <c:v>0.9</c:v>
                </c:pt>
                <c:pt idx="90">
                  <c:v>0.91</c:v>
                </c:pt>
                <c:pt idx="91">
                  <c:v>0.92</c:v>
                </c:pt>
                <c:pt idx="92">
                  <c:v>0.93</c:v>
                </c:pt>
                <c:pt idx="93">
                  <c:v>0.94</c:v>
                </c:pt>
                <c:pt idx="94">
                  <c:v>0.95</c:v>
                </c:pt>
                <c:pt idx="95">
                  <c:v>0.96</c:v>
                </c:pt>
                <c:pt idx="96">
                  <c:v>0.97</c:v>
                </c:pt>
                <c:pt idx="97">
                  <c:v>0.98</c:v>
                </c:pt>
                <c:pt idx="98">
                  <c:v>0.99</c:v>
                </c:pt>
                <c:pt idx="99">
                  <c:v>1</c:v>
                </c:pt>
                <c:pt idx="100">
                  <c:v>1.01</c:v>
                </c:pt>
                <c:pt idx="101">
                  <c:v>1.02</c:v>
                </c:pt>
                <c:pt idx="102">
                  <c:v>1.03</c:v>
                </c:pt>
                <c:pt idx="103">
                  <c:v>1.04</c:v>
                </c:pt>
                <c:pt idx="104">
                  <c:v>1.05</c:v>
                </c:pt>
                <c:pt idx="105">
                  <c:v>1.06</c:v>
                </c:pt>
                <c:pt idx="106">
                  <c:v>1.07</c:v>
                </c:pt>
                <c:pt idx="107">
                  <c:v>1.08</c:v>
                </c:pt>
                <c:pt idx="108">
                  <c:v>1.0900000000000001</c:v>
                </c:pt>
                <c:pt idx="109">
                  <c:v>1.1000000000000001</c:v>
                </c:pt>
                <c:pt idx="110">
                  <c:v>1.1100000000000001</c:v>
                </c:pt>
                <c:pt idx="111">
                  <c:v>1.1200000000000001</c:v>
                </c:pt>
                <c:pt idx="112">
                  <c:v>1.1299999999999999</c:v>
                </c:pt>
                <c:pt idx="113">
                  <c:v>1.1399999999999999</c:v>
                </c:pt>
                <c:pt idx="114">
                  <c:v>1.1499999999999999</c:v>
                </c:pt>
                <c:pt idx="115">
                  <c:v>1.1599999999999999</c:v>
                </c:pt>
                <c:pt idx="116">
                  <c:v>1.17</c:v>
                </c:pt>
                <c:pt idx="117">
                  <c:v>1.18</c:v>
                </c:pt>
                <c:pt idx="118">
                  <c:v>1.19</c:v>
                </c:pt>
                <c:pt idx="119">
                  <c:v>1.2</c:v>
                </c:pt>
                <c:pt idx="120">
                  <c:v>1.21</c:v>
                </c:pt>
                <c:pt idx="121">
                  <c:v>1.22</c:v>
                </c:pt>
                <c:pt idx="122">
                  <c:v>1.23</c:v>
                </c:pt>
                <c:pt idx="123">
                  <c:v>1.24</c:v>
                </c:pt>
                <c:pt idx="124">
                  <c:v>1.25</c:v>
                </c:pt>
                <c:pt idx="125">
                  <c:v>1.26</c:v>
                </c:pt>
                <c:pt idx="126">
                  <c:v>1.27</c:v>
                </c:pt>
                <c:pt idx="127">
                  <c:v>1.28</c:v>
                </c:pt>
                <c:pt idx="128">
                  <c:v>1.29</c:v>
                </c:pt>
                <c:pt idx="129">
                  <c:v>1.3</c:v>
                </c:pt>
                <c:pt idx="130">
                  <c:v>1.31</c:v>
                </c:pt>
                <c:pt idx="131">
                  <c:v>1.32</c:v>
                </c:pt>
                <c:pt idx="132">
                  <c:v>1.33</c:v>
                </c:pt>
                <c:pt idx="133">
                  <c:v>1.34</c:v>
                </c:pt>
                <c:pt idx="134">
                  <c:v>1.35</c:v>
                </c:pt>
                <c:pt idx="135">
                  <c:v>1.36</c:v>
                </c:pt>
                <c:pt idx="136">
                  <c:v>1.37</c:v>
                </c:pt>
                <c:pt idx="137">
                  <c:v>1.38</c:v>
                </c:pt>
                <c:pt idx="138">
                  <c:v>1.39</c:v>
                </c:pt>
                <c:pt idx="139">
                  <c:v>1.4</c:v>
                </c:pt>
                <c:pt idx="140">
                  <c:v>1.41</c:v>
                </c:pt>
                <c:pt idx="141">
                  <c:v>1.42</c:v>
                </c:pt>
                <c:pt idx="142">
                  <c:v>1.43</c:v>
                </c:pt>
                <c:pt idx="143">
                  <c:v>1.44</c:v>
                </c:pt>
                <c:pt idx="144">
                  <c:v>1.45</c:v>
                </c:pt>
                <c:pt idx="145">
                  <c:v>1.46</c:v>
                </c:pt>
                <c:pt idx="146">
                  <c:v>1.47</c:v>
                </c:pt>
                <c:pt idx="147">
                  <c:v>1.48</c:v>
                </c:pt>
                <c:pt idx="148">
                  <c:v>1.49</c:v>
                </c:pt>
                <c:pt idx="149">
                  <c:v>1.5</c:v>
                </c:pt>
                <c:pt idx="150">
                  <c:v>1.51</c:v>
                </c:pt>
                <c:pt idx="151">
                  <c:v>1.52</c:v>
                </c:pt>
                <c:pt idx="152">
                  <c:v>1.53</c:v>
                </c:pt>
                <c:pt idx="153">
                  <c:v>1.54</c:v>
                </c:pt>
                <c:pt idx="154">
                  <c:v>1.55</c:v>
                </c:pt>
                <c:pt idx="155">
                  <c:v>1.56</c:v>
                </c:pt>
                <c:pt idx="156">
                  <c:v>1.57</c:v>
                </c:pt>
                <c:pt idx="157">
                  <c:v>1.58</c:v>
                </c:pt>
                <c:pt idx="158">
                  <c:v>1.59</c:v>
                </c:pt>
                <c:pt idx="159">
                  <c:v>1.6</c:v>
                </c:pt>
                <c:pt idx="160">
                  <c:v>1.61</c:v>
                </c:pt>
                <c:pt idx="161">
                  <c:v>1.62</c:v>
                </c:pt>
                <c:pt idx="162">
                  <c:v>1.63</c:v>
                </c:pt>
                <c:pt idx="163">
                  <c:v>1.64</c:v>
                </c:pt>
                <c:pt idx="164">
                  <c:v>1.65</c:v>
                </c:pt>
                <c:pt idx="165">
                  <c:v>1.66</c:v>
                </c:pt>
                <c:pt idx="166">
                  <c:v>1.67</c:v>
                </c:pt>
                <c:pt idx="167">
                  <c:v>1.68</c:v>
                </c:pt>
                <c:pt idx="168">
                  <c:v>1.69</c:v>
                </c:pt>
                <c:pt idx="169">
                  <c:v>1.7</c:v>
                </c:pt>
                <c:pt idx="170">
                  <c:v>1.71</c:v>
                </c:pt>
                <c:pt idx="171">
                  <c:v>1.72</c:v>
                </c:pt>
                <c:pt idx="172">
                  <c:v>1.73</c:v>
                </c:pt>
                <c:pt idx="173">
                  <c:v>1.74</c:v>
                </c:pt>
                <c:pt idx="174">
                  <c:v>1.75</c:v>
                </c:pt>
                <c:pt idx="175">
                  <c:v>1.76</c:v>
                </c:pt>
                <c:pt idx="176">
                  <c:v>1.77</c:v>
                </c:pt>
                <c:pt idx="177">
                  <c:v>1.78</c:v>
                </c:pt>
                <c:pt idx="178">
                  <c:v>1.79</c:v>
                </c:pt>
                <c:pt idx="179">
                  <c:v>1.8</c:v>
                </c:pt>
                <c:pt idx="180">
                  <c:v>1.81</c:v>
                </c:pt>
                <c:pt idx="181">
                  <c:v>1.82</c:v>
                </c:pt>
                <c:pt idx="182">
                  <c:v>1.83</c:v>
                </c:pt>
                <c:pt idx="183">
                  <c:v>1.84</c:v>
                </c:pt>
                <c:pt idx="184">
                  <c:v>1.85</c:v>
                </c:pt>
                <c:pt idx="185">
                  <c:v>1.86</c:v>
                </c:pt>
                <c:pt idx="186">
                  <c:v>1.87</c:v>
                </c:pt>
                <c:pt idx="187">
                  <c:v>1.88</c:v>
                </c:pt>
                <c:pt idx="188">
                  <c:v>1.89</c:v>
                </c:pt>
                <c:pt idx="189">
                  <c:v>1.9</c:v>
                </c:pt>
                <c:pt idx="190">
                  <c:v>1.91</c:v>
                </c:pt>
                <c:pt idx="191">
                  <c:v>1.92</c:v>
                </c:pt>
                <c:pt idx="192">
                  <c:v>1.93</c:v>
                </c:pt>
                <c:pt idx="193">
                  <c:v>1.94</c:v>
                </c:pt>
                <c:pt idx="194">
                  <c:v>1.95</c:v>
                </c:pt>
                <c:pt idx="195">
                  <c:v>1.96</c:v>
                </c:pt>
                <c:pt idx="196">
                  <c:v>1.97</c:v>
                </c:pt>
                <c:pt idx="197">
                  <c:v>1.98</c:v>
                </c:pt>
                <c:pt idx="198">
                  <c:v>1.99</c:v>
                </c:pt>
                <c:pt idx="199">
                  <c:v>2</c:v>
                </c:pt>
                <c:pt idx="200">
                  <c:v>2.0099999999999998</c:v>
                </c:pt>
                <c:pt idx="201">
                  <c:v>2.02</c:v>
                </c:pt>
                <c:pt idx="202">
                  <c:v>2.0299999999999998</c:v>
                </c:pt>
                <c:pt idx="203">
                  <c:v>2.04</c:v>
                </c:pt>
                <c:pt idx="204">
                  <c:v>2.0499999999999998</c:v>
                </c:pt>
                <c:pt idx="205">
                  <c:v>2.06</c:v>
                </c:pt>
                <c:pt idx="206">
                  <c:v>2.0699999999999998</c:v>
                </c:pt>
                <c:pt idx="207">
                  <c:v>2.08</c:v>
                </c:pt>
                <c:pt idx="208">
                  <c:v>2.09</c:v>
                </c:pt>
                <c:pt idx="209">
                  <c:v>2.1</c:v>
                </c:pt>
                <c:pt idx="210">
                  <c:v>2.11</c:v>
                </c:pt>
                <c:pt idx="211">
                  <c:v>2.12</c:v>
                </c:pt>
                <c:pt idx="212">
                  <c:v>2.13</c:v>
                </c:pt>
                <c:pt idx="213">
                  <c:v>2.14</c:v>
                </c:pt>
                <c:pt idx="214">
                  <c:v>2.15</c:v>
                </c:pt>
                <c:pt idx="215">
                  <c:v>2.16</c:v>
                </c:pt>
                <c:pt idx="216">
                  <c:v>2.17</c:v>
                </c:pt>
                <c:pt idx="217">
                  <c:v>2.1800000000000002</c:v>
                </c:pt>
                <c:pt idx="218">
                  <c:v>2.19</c:v>
                </c:pt>
                <c:pt idx="219">
                  <c:v>2.2000000000000002</c:v>
                </c:pt>
                <c:pt idx="220">
                  <c:v>2.21</c:v>
                </c:pt>
                <c:pt idx="221">
                  <c:v>2.2200000000000002</c:v>
                </c:pt>
                <c:pt idx="222">
                  <c:v>2.23</c:v>
                </c:pt>
                <c:pt idx="223">
                  <c:v>2.2400000000000002</c:v>
                </c:pt>
                <c:pt idx="224">
                  <c:v>2.25</c:v>
                </c:pt>
                <c:pt idx="225">
                  <c:v>2.2599999999999998</c:v>
                </c:pt>
                <c:pt idx="226">
                  <c:v>2.27</c:v>
                </c:pt>
                <c:pt idx="227">
                  <c:v>2.2799999999999998</c:v>
                </c:pt>
                <c:pt idx="228">
                  <c:v>2.29</c:v>
                </c:pt>
                <c:pt idx="229">
                  <c:v>2.2999999999999998</c:v>
                </c:pt>
                <c:pt idx="230">
                  <c:v>2.31</c:v>
                </c:pt>
                <c:pt idx="231">
                  <c:v>2.3199999999999998</c:v>
                </c:pt>
                <c:pt idx="232">
                  <c:v>2.33</c:v>
                </c:pt>
                <c:pt idx="233">
                  <c:v>2.34</c:v>
                </c:pt>
                <c:pt idx="234">
                  <c:v>2.35</c:v>
                </c:pt>
                <c:pt idx="235">
                  <c:v>2.36</c:v>
                </c:pt>
                <c:pt idx="236">
                  <c:v>2.37</c:v>
                </c:pt>
                <c:pt idx="237">
                  <c:v>2.38</c:v>
                </c:pt>
                <c:pt idx="238">
                  <c:v>2.39</c:v>
                </c:pt>
                <c:pt idx="239">
                  <c:v>2.4</c:v>
                </c:pt>
                <c:pt idx="240">
                  <c:v>2.41</c:v>
                </c:pt>
                <c:pt idx="241">
                  <c:v>2.42</c:v>
                </c:pt>
                <c:pt idx="242">
                  <c:v>2.4300000000000002</c:v>
                </c:pt>
                <c:pt idx="243">
                  <c:v>2.44</c:v>
                </c:pt>
                <c:pt idx="244">
                  <c:v>2.4500000000000002</c:v>
                </c:pt>
                <c:pt idx="245">
                  <c:v>2.46</c:v>
                </c:pt>
                <c:pt idx="246">
                  <c:v>2.4700000000000002</c:v>
                </c:pt>
                <c:pt idx="247">
                  <c:v>2.48</c:v>
                </c:pt>
                <c:pt idx="248">
                  <c:v>2.4900000000000002</c:v>
                </c:pt>
                <c:pt idx="249">
                  <c:v>2.5</c:v>
                </c:pt>
                <c:pt idx="250">
                  <c:v>2.5099999999999998</c:v>
                </c:pt>
                <c:pt idx="251">
                  <c:v>2.52</c:v>
                </c:pt>
                <c:pt idx="252">
                  <c:v>2.5299999999999998</c:v>
                </c:pt>
                <c:pt idx="253">
                  <c:v>2.54</c:v>
                </c:pt>
                <c:pt idx="254">
                  <c:v>2.5499999999999998</c:v>
                </c:pt>
                <c:pt idx="255">
                  <c:v>2.56</c:v>
                </c:pt>
                <c:pt idx="256">
                  <c:v>2.57</c:v>
                </c:pt>
                <c:pt idx="257">
                  <c:v>2.58</c:v>
                </c:pt>
                <c:pt idx="258">
                  <c:v>2.59</c:v>
                </c:pt>
                <c:pt idx="259">
                  <c:v>2.6</c:v>
                </c:pt>
                <c:pt idx="260">
                  <c:v>2.61</c:v>
                </c:pt>
                <c:pt idx="261">
                  <c:v>2.62</c:v>
                </c:pt>
                <c:pt idx="262">
                  <c:v>2.63</c:v>
                </c:pt>
                <c:pt idx="263">
                  <c:v>2.64</c:v>
                </c:pt>
                <c:pt idx="264">
                  <c:v>2.65</c:v>
                </c:pt>
                <c:pt idx="265">
                  <c:v>2.66</c:v>
                </c:pt>
                <c:pt idx="266">
                  <c:v>2.67</c:v>
                </c:pt>
                <c:pt idx="267">
                  <c:v>2.68</c:v>
                </c:pt>
                <c:pt idx="268">
                  <c:v>2.69</c:v>
                </c:pt>
                <c:pt idx="269">
                  <c:v>2.7</c:v>
                </c:pt>
                <c:pt idx="270">
                  <c:v>2.71</c:v>
                </c:pt>
                <c:pt idx="271">
                  <c:v>2.72</c:v>
                </c:pt>
                <c:pt idx="272">
                  <c:v>2.73</c:v>
                </c:pt>
                <c:pt idx="273">
                  <c:v>2.74</c:v>
                </c:pt>
                <c:pt idx="274">
                  <c:v>2.75</c:v>
                </c:pt>
                <c:pt idx="275">
                  <c:v>2.76</c:v>
                </c:pt>
                <c:pt idx="276">
                  <c:v>2.77</c:v>
                </c:pt>
                <c:pt idx="277">
                  <c:v>2.78</c:v>
                </c:pt>
                <c:pt idx="278">
                  <c:v>2.79</c:v>
                </c:pt>
                <c:pt idx="279">
                  <c:v>2.8</c:v>
                </c:pt>
                <c:pt idx="280">
                  <c:v>2.81</c:v>
                </c:pt>
                <c:pt idx="281">
                  <c:v>2.82</c:v>
                </c:pt>
                <c:pt idx="282">
                  <c:v>2.83</c:v>
                </c:pt>
                <c:pt idx="283">
                  <c:v>2.84</c:v>
                </c:pt>
                <c:pt idx="284">
                  <c:v>2.85</c:v>
                </c:pt>
                <c:pt idx="285">
                  <c:v>2.86</c:v>
                </c:pt>
                <c:pt idx="286">
                  <c:v>2.87</c:v>
                </c:pt>
                <c:pt idx="287">
                  <c:v>2.88</c:v>
                </c:pt>
                <c:pt idx="288">
                  <c:v>2.89</c:v>
                </c:pt>
                <c:pt idx="289">
                  <c:v>2.9</c:v>
                </c:pt>
                <c:pt idx="290">
                  <c:v>2.91</c:v>
                </c:pt>
                <c:pt idx="291">
                  <c:v>2.92</c:v>
                </c:pt>
                <c:pt idx="292">
                  <c:v>2.93</c:v>
                </c:pt>
                <c:pt idx="293">
                  <c:v>2.94</c:v>
                </c:pt>
                <c:pt idx="294">
                  <c:v>2.95</c:v>
                </c:pt>
                <c:pt idx="295">
                  <c:v>2.96</c:v>
                </c:pt>
                <c:pt idx="296">
                  <c:v>2.97</c:v>
                </c:pt>
                <c:pt idx="297">
                  <c:v>2.98</c:v>
                </c:pt>
                <c:pt idx="298">
                  <c:v>2.99</c:v>
                </c:pt>
                <c:pt idx="299">
                  <c:v>2.99</c:v>
                </c:pt>
                <c:pt idx="300">
                  <c:v>3.0086206896551699</c:v>
                </c:pt>
                <c:pt idx="301">
                  <c:v>3.01855172413793</c:v>
                </c:pt>
                <c:pt idx="302">
                  <c:v>3.0284827586206902</c:v>
                </c:pt>
                <c:pt idx="303">
                  <c:v>3.0384137931034498</c:v>
                </c:pt>
                <c:pt idx="304">
                  <c:v>3.0483448275862099</c:v>
                </c:pt>
                <c:pt idx="305">
                  <c:v>3.0582758620689598</c:v>
                </c:pt>
                <c:pt idx="306">
                  <c:v>3.06820689655172</c:v>
                </c:pt>
                <c:pt idx="307">
                  <c:v>3.0781379310344801</c:v>
                </c:pt>
                <c:pt idx="308">
                  <c:v>3.0880689655172402</c:v>
                </c:pt>
                <c:pt idx="309">
                  <c:v>3.0979999999999999</c:v>
                </c:pt>
                <c:pt idx="310">
                  <c:v>3.10793103448276</c:v>
                </c:pt>
                <c:pt idx="311">
                  <c:v>3.1178620689655201</c:v>
                </c:pt>
                <c:pt idx="312">
                  <c:v>3.1277931034482802</c:v>
                </c:pt>
                <c:pt idx="313">
                  <c:v>3.1377241379310301</c:v>
                </c:pt>
                <c:pt idx="314">
                  <c:v>3.1476551724137898</c:v>
                </c:pt>
                <c:pt idx="315">
                  <c:v>3.1575862068965499</c:v>
                </c:pt>
                <c:pt idx="316">
                  <c:v>3.16751724137931</c:v>
                </c:pt>
                <c:pt idx="317">
                  <c:v>3.1774482758620701</c:v>
                </c:pt>
                <c:pt idx="318">
                  <c:v>3.1873793103448298</c:v>
                </c:pt>
                <c:pt idx="319">
                  <c:v>3.1973103448275899</c:v>
                </c:pt>
                <c:pt idx="320">
                  <c:v>3.2072413793103398</c:v>
                </c:pt>
                <c:pt idx="321">
                  <c:v>3.2171724137930999</c:v>
                </c:pt>
                <c:pt idx="322">
                  <c:v>3.22710344827586</c:v>
                </c:pt>
                <c:pt idx="323">
                  <c:v>3.2370344827586202</c:v>
                </c:pt>
                <c:pt idx="324">
                  <c:v>3.2469655172413798</c:v>
                </c:pt>
                <c:pt idx="325">
                  <c:v>3.2568965517241399</c:v>
                </c:pt>
                <c:pt idx="326">
                  <c:v>3.2668275862069001</c:v>
                </c:pt>
                <c:pt idx="327">
                  <c:v>3.27675862068965</c:v>
                </c:pt>
                <c:pt idx="328">
                  <c:v>3.2866896551724101</c:v>
                </c:pt>
                <c:pt idx="329">
                  <c:v>3.2966206896551702</c:v>
                </c:pt>
                <c:pt idx="330">
                  <c:v>3.3065517241379299</c:v>
                </c:pt>
                <c:pt idx="331">
                  <c:v>3.31648275862069</c:v>
                </c:pt>
                <c:pt idx="332">
                  <c:v>3.3264137931034501</c:v>
                </c:pt>
                <c:pt idx="333">
                  <c:v>3.3363448275862102</c:v>
                </c:pt>
                <c:pt idx="334">
                  <c:v>3.3462758620689699</c:v>
                </c:pt>
                <c:pt idx="335">
                  <c:v>3.3562068965517202</c:v>
                </c:pt>
                <c:pt idx="336">
                  <c:v>3.3661379310344799</c:v>
                </c:pt>
                <c:pt idx="337">
                  <c:v>3.37606896551724</c:v>
                </c:pt>
                <c:pt idx="338">
                  <c:v>3.3860000000000001</c:v>
                </c:pt>
                <c:pt idx="339">
                  <c:v>3.3959310344827598</c:v>
                </c:pt>
                <c:pt idx="340">
                  <c:v>3.4058620689655199</c:v>
                </c:pt>
                <c:pt idx="341">
                  <c:v>3.41579310344828</c:v>
                </c:pt>
                <c:pt idx="342">
                  <c:v>3.4257241379310299</c:v>
                </c:pt>
                <c:pt idx="343">
                  <c:v>3.43565517241379</c:v>
                </c:pt>
                <c:pt idx="344">
                  <c:v>3.4455862068965502</c:v>
                </c:pt>
                <c:pt idx="345">
                  <c:v>3.4555172413793098</c:v>
                </c:pt>
                <c:pt idx="346">
                  <c:v>3.4654482758620699</c:v>
                </c:pt>
                <c:pt idx="347">
                  <c:v>3.4753793103448301</c:v>
                </c:pt>
                <c:pt idx="348">
                  <c:v>3.4853103448275902</c:v>
                </c:pt>
                <c:pt idx="349">
                  <c:v>3.4952413793103401</c:v>
                </c:pt>
                <c:pt idx="350">
                  <c:v>3.5051724137931002</c:v>
                </c:pt>
                <c:pt idx="351">
                  <c:v>3.5151034482758599</c:v>
                </c:pt>
                <c:pt idx="352">
                  <c:v>3.52503448275862</c:v>
                </c:pt>
                <c:pt idx="353">
                  <c:v>3.5349655172413801</c:v>
                </c:pt>
                <c:pt idx="354">
                  <c:v>3.5448965517241402</c:v>
                </c:pt>
                <c:pt idx="355">
                  <c:v>3.5548275862068999</c:v>
                </c:pt>
                <c:pt idx="356">
                  <c:v>3.5647586206896502</c:v>
                </c:pt>
                <c:pt idx="357">
                  <c:v>3.5746896551724099</c:v>
                </c:pt>
                <c:pt idx="358">
                  <c:v>3.58462068965517</c:v>
                </c:pt>
                <c:pt idx="359">
                  <c:v>3.5945517241379301</c:v>
                </c:pt>
                <c:pt idx="360">
                  <c:v>3.6044827586206898</c:v>
                </c:pt>
                <c:pt idx="361">
                  <c:v>3.6144137931034499</c:v>
                </c:pt>
                <c:pt idx="362">
                  <c:v>3.62434482758621</c:v>
                </c:pt>
                <c:pt idx="363">
                  <c:v>3.6342758620689701</c:v>
                </c:pt>
                <c:pt idx="364">
                  <c:v>3.64420689655172</c:v>
                </c:pt>
                <c:pt idx="365">
                  <c:v>3.6541379310344801</c:v>
                </c:pt>
                <c:pt idx="366">
                  <c:v>3.6640689655172398</c:v>
                </c:pt>
                <c:pt idx="367">
                  <c:v>3.6739999999999999</c:v>
                </c:pt>
                <c:pt idx="368">
                  <c:v>3.68393103448276</c:v>
                </c:pt>
                <c:pt idx="369">
                  <c:v>3.6938620689655202</c:v>
                </c:pt>
                <c:pt idx="370">
                  <c:v>3.7037931034482798</c:v>
                </c:pt>
                <c:pt idx="371">
                  <c:v>3.7137241379310399</c:v>
                </c:pt>
                <c:pt idx="372">
                  <c:v>3.7236551724137898</c:v>
                </c:pt>
                <c:pt idx="373">
                  <c:v>3.73358620689655</c:v>
                </c:pt>
                <c:pt idx="374">
                  <c:v>3.7435172413793101</c:v>
                </c:pt>
                <c:pt idx="375">
                  <c:v>3.7534482758620702</c:v>
                </c:pt>
                <c:pt idx="376">
                  <c:v>3.7633793103448299</c:v>
                </c:pt>
                <c:pt idx="377">
                  <c:v>3.7733103448275802</c:v>
                </c:pt>
                <c:pt idx="378">
                  <c:v>3.7832413793103399</c:v>
                </c:pt>
                <c:pt idx="379">
                  <c:v>3.7931724137931</c:v>
                </c:pt>
                <c:pt idx="380">
                  <c:v>3.8031034482758601</c:v>
                </c:pt>
                <c:pt idx="381">
                  <c:v>3.8130344827586198</c:v>
                </c:pt>
                <c:pt idx="382">
                  <c:v>3.8229655172413799</c:v>
                </c:pt>
                <c:pt idx="383">
                  <c:v>3.83289655172414</c:v>
                </c:pt>
                <c:pt idx="384">
                  <c:v>3.8428275862068899</c:v>
                </c:pt>
                <c:pt idx="385">
                  <c:v>3.85275862068965</c:v>
                </c:pt>
                <c:pt idx="386">
                  <c:v>3.8626896551724101</c:v>
                </c:pt>
                <c:pt idx="387">
                  <c:v>3.8726206896551698</c:v>
                </c:pt>
                <c:pt idx="388">
                  <c:v>3.8825517241379299</c:v>
                </c:pt>
                <c:pt idx="389">
                  <c:v>3.89248275862069</c:v>
                </c:pt>
                <c:pt idx="390">
                  <c:v>3.9024137931034502</c:v>
                </c:pt>
                <c:pt idx="391">
                  <c:v>3.9123448275862098</c:v>
                </c:pt>
                <c:pt idx="392">
                  <c:v>3.9222758620689602</c:v>
                </c:pt>
                <c:pt idx="393">
                  <c:v>3.9322068965517198</c:v>
                </c:pt>
                <c:pt idx="394">
                  <c:v>3.94213793103448</c:v>
                </c:pt>
                <c:pt idx="395">
                  <c:v>3.9520689655172401</c:v>
                </c:pt>
                <c:pt idx="396">
                  <c:v>3.9620000000000002</c:v>
                </c:pt>
                <c:pt idx="397">
                  <c:v>3.9719310344827599</c:v>
                </c:pt>
                <c:pt idx="398">
                  <c:v>3.98186206896552</c:v>
                </c:pt>
                <c:pt idx="399">
                  <c:v>3.9917931034482699</c:v>
                </c:pt>
                <c:pt idx="400">
                  <c:v>4.0017241379310304</c:v>
                </c:pt>
                <c:pt idx="401">
                  <c:v>4.0116551724137901</c:v>
                </c:pt>
                <c:pt idx="402">
                  <c:v>4.0215862068965498</c:v>
                </c:pt>
                <c:pt idx="403">
                  <c:v>4.0315172413793103</c:v>
                </c:pt>
                <c:pt idx="404">
                  <c:v>4.04144827586207</c:v>
                </c:pt>
                <c:pt idx="405">
                  <c:v>4.0513793103448297</c:v>
                </c:pt>
                <c:pt idx="406">
                  <c:v>4.0613103448275796</c:v>
                </c:pt>
                <c:pt idx="407">
                  <c:v>4.0712413793103401</c:v>
                </c:pt>
                <c:pt idx="408">
                  <c:v>4.0811724137930998</c:v>
                </c:pt>
                <c:pt idx="409">
                  <c:v>4.0911034482758604</c:v>
                </c:pt>
                <c:pt idx="410">
                  <c:v>4.10103448275862</c:v>
                </c:pt>
                <c:pt idx="411">
                  <c:v>4.1109655172413797</c:v>
                </c:pt>
                <c:pt idx="412">
                  <c:v>4.1208965517241403</c:v>
                </c:pt>
                <c:pt idx="413">
                  <c:v>4.1308275862068999</c:v>
                </c:pt>
                <c:pt idx="414">
                  <c:v>4.1407586206896498</c:v>
                </c:pt>
                <c:pt idx="415">
                  <c:v>4.1506896551724104</c:v>
                </c:pt>
                <c:pt idx="416">
                  <c:v>4.1606206896551701</c:v>
                </c:pt>
                <c:pt idx="417">
                  <c:v>4.1705517241379297</c:v>
                </c:pt>
                <c:pt idx="418">
                  <c:v>4.1804827586206903</c:v>
                </c:pt>
                <c:pt idx="419">
                  <c:v>4.19041379310345</c:v>
                </c:pt>
                <c:pt idx="420">
                  <c:v>4.2003448275862096</c:v>
                </c:pt>
                <c:pt idx="421">
                  <c:v>4.2102758620689604</c:v>
                </c:pt>
                <c:pt idx="422">
                  <c:v>4.2202068965517201</c:v>
                </c:pt>
                <c:pt idx="423">
                  <c:v>4.2301379310344798</c:v>
                </c:pt>
                <c:pt idx="424">
                  <c:v>4.2400689655172403</c:v>
                </c:pt>
                <c:pt idx="425">
                  <c:v>4.25</c:v>
                </c:pt>
                <c:pt idx="426">
                  <c:v>4.2599310344827597</c:v>
                </c:pt>
                <c:pt idx="427">
                  <c:v>4.2698620689655202</c:v>
                </c:pt>
                <c:pt idx="428">
                  <c:v>4.2797931034482701</c:v>
                </c:pt>
                <c:pt idx="429">
                  <c:v>4.2897241379310298</c:v>
                </c:pt>
                <c:pt idx="430">
                  <c:v>4.2996551724137904</c:v>
                </c:pt>
                <c:pt idx="431">
                  <c:v>4.30958620689655</c:v>
                </c:pt>
                <c:pt idx="432">
                  <c:v>4.3195172413793097</c:v>
                </c:pt>
                <c:pt idx="433">
                  <c:v>4.3294482758620703</c:v>
                </c:pt>
                <c:pt idx="434">
                  <c:v>4.3393793103448299</c:v>
                </c:pt>
                <c:pt idx="435">
                  <c:v>4.3493103448275896</c:v>
                </c:pt>
                <c:pt idx="436">
                  <c:v>4.3592413793103404</c:v>
                </c:pt>
                <c:pt idx="437">
                  <c:v>4.3691724137931001</c:v>
                </c:pt>
                <c:pt idx="438">
                  <c:v>4.3791034482758597</c:v>
                </c:pt>
                <c:pt idx="439">
                  <c:v>4.3890344827586203</c:v>
                </c:pt>
                <c:pt idx="440">
                  <c:v>4.39896551724138</c:v>
                </c:pt>
                <c:pt idx="441">
                  <c:v>4.4088965517241396</c:v>
                </c:pt>
                <c:pt idx="442">
                  <c:v>4.4188275862069002</c:v>
                </c:pt>
                <c:pt idx="443">
                  <c:v>4.4287586206896501</c:v>
                </c:pt>
                <c:pt idx="444">
                  <c:v>4.4386896551724098</c:v>
                </c:pt>
                <c:pt idx="445">
                  <c:v>4.4486206896551703</c:v>
                </c:pt>
                <c:pt idx="446">
                  <c:v>4.45855172413793</c:v>
                </c:pt>
                <c:pt idx="447">
                  <c:v>4.4684827586206897</c:v>
                </c:pt>
                <c:pt idx="448">
                  <c:v>4.4784137931034502</c:v>
                </c:pt>
                <c:pt idx="449">
                  <c:v>4.4883448275862099</c:v>
                </c:pt>
                <c:pt idx="450">
                  <c:v>4.4982758620689598</c:v>
                </c:pt>
                <c:pt idx="451">
                  <c:v>4.5082068965517204</c:v>
                </c:pt>
                <c:pt idx="452">
                  <c:v>4.51813793103448</c:v>
                </c:pt>
                <c:pt idx="453">
                  <c:v>4.5280689655172397</c:v>
                </c:pt>
                <c:pt idx="454">
                  <c:v>4.5380000000000003</c:v>
                </c:pt>
                <c:pt idx="455">
                  <c:v>4.5479310344827599</c:v>
                </c:pt>
                <c:pt idx="456">
                  <c:v>4.5578620689655196</c:v>
                </c:pt>
                <c:pt idx="457">
                  <c:v>4.5677931034482704</c:v>
                </c:pt>
                <c:pt idx="458">
                  <c:v>4.5777241379310301</c:v>
                </c:pt>
                <c:pt idx="459">
                  <c:v>4.5876551724137897</c:v>
                </c:pt>
                <c:pt idx="460">
                  <c:v>4.5975862068965503</c:v>
                </c:pt>
                <c:pt idx="461">
                  <c:v>4.60751724137931</c:v>
                </c:pt>
                <c:pt idx="462">
                  <c:v>4.6174482758620696</c:v>
                </c:pt>
                <c:pt idx="463">
                  <c:v>4.6273793103448302</c:v>
                </c:pt>
                <c:pt idx="464">
                  <c:v>4.6373103448275899</c:v>
                </c:pt>
                <c:pt idx="465">
                  <c:v>4.6472413793103398</c:v>
                </c:pt>
                <c:pt idx="466">
                  <c:v>4.6571724137931003</c:v>
                </c:pt>
                <c:pt idx="467">
                  <c:v>4.66710344827586</c:v>
                </c:pt>
                <c:pt idx="468">
                  <c:v>4.6770344827586197</c:v>
                </c:pt>
                <c:pt idx="469">
                  <c:v>4.6869655172413802</c:v>
                </c:pt>
                <c:pt idx="470">
                  <c:v>4.6968965517241399</c:v>
                </c:pt>
                <c:pt idx="471">
                  <c:v>4.7068275862068996</c:v>
                </c:pt>
                <c:pt idx="472">
                  <c:v>4.7167586206896503</c:v>
                </c:pt>
                <c:pt idx="473">
                  <c:v>4.72668965517241</c:v>
                </c:pt>
                <c:pt idx="474">
                  <c:v>4.7366206896551697</c:v>
                </c:pt>
                <c:pt idx="475">
                  <c:v>4.7465517241379303</c:v>
                </c:pt>
                <c:pt idx="476">
                  <c:v>4.7564827586206899</c:v>
                </c:pt>
                <c:pt idx="477">
                  <c:v>4.7664137931034496</c:v>
                </c:pt>
                <c:pt idx="478">
                  <c:v>4.7763448275862102</c:v>
                </c:pt>
                <c:pt idx="479">
                  <c:v>4.7862758620689601</c:v>
                </c:pt>
                <c:pt idx="480">
                  <c:v>4.7962068965517197</c:v>
                </c:pt>
                <c:pt idx="481">
                  <c:v>4.8061379310344803</c:v>
                </c:pt>
                <c:pt idx="482">
                  <c:v>4.81606896551724</c:v>
                </c:pt>
                <c:pt idx="483">
                  <c:v>4.8259999999999996</c:v>
                </c:pt>
                <c:pt idx="484">
                  <c:v>4.8359310344827602</c:v>
                </c:pt>
                <c:pt idx="485">
                  <c:v>4.8458620689655199</c:v>
                </c:pt>
                <c:pt idx="486">
                  <c:v>4.8557931034482698</c:v>
                </c:pt>
                <c:pt idx="487">
                  <c:v>4.8657241379310303</c:v>
                </c:pt>
                <c:pt idx="488">
                  <c:v>4.87565517241379</c:v>
                </c:pt>
                <c:pt idx="489">
                  <c:v>4.8855862068965497</c:v>
                </c:pt>
                <c:pt idx="490">
                  <c:v>4.8955172413793102</c:v>
                </c:pt>
                <c:pt idx="491">
                  <c:v>4.9054482758620699</c:v>
                </c:pt>
                <c:pt idx="492">
                  <c:v>4.9153793103448304</c:v>
                </c:pt>
                <c:pt idx="493">
                  <c:v>4.9253103448275901</c:v>
                </c:pt>
                <c:pt idx="494">
                  <c:v>4.93524137931034</c:v>
                </c:pt>
                <c:pt idx="495">
                  <c:v>4.9451724137930997</c:v>
                </c:pt>
                <c:pt idx="496">
                  <c:v>4.9551034482758602</c:v>
                </c:pt>
                <c:pt idx="497">
                  <c:v>4.9650344827586199</c:v>
                </c:pt>
                <c:pt idx="498">
                  <c:v>4.9749655172413796</c:v>
                </c:pt>
                <c:pt idx="499">
                  <c:v>4.9848965517241401</c:v>
                </c:pt>
                <c:pt idx="500">
                  <c:v>4.9948275862068998</c:v>
                </c:pt>
                <c:pt idx="501">
                  <c:v>5.0047586206896497</c:v>
                </c:pt>
                <c:pt idx="502">
                  <c:v>5.0146896551724103</c:v>
                </c:pt>
                <c:pt idx="503">
                  <c:v>5.0246206896551699</c:v>
                </c:pt>
                <c:pt idx="504">
                  <c:v>5.0345517241379296</c:v>
                </c:pt>
                <c:pt idx="505">
                  <c:v>5.0444827586206902</c:v>
                </c:pt>
                <c:pt idx="506">
                  <c:v>5.0544137931034498</c:v>
                </c:pt>
                <c:pt idx="507">
                  <c:v>5.0643448275862104</c:v>
                </c:pt>
                <c:pt idx="508">
                  <c:v>5.0742758620689701</c:v>
                </c:pt>
                <c:pt idx="509">
                  <c:v>5.08420689655172</c:v>
                </c:pt>
                <c:pt idx="510">
                  <c:v>5.0941379310344796</c:v>
                </c:pt>
                <c:pt idx="511">
                  <c:v>5.1040689655172402</c:v>
                </c:pt>
                <c:pt idx="512">
                  <c:v>5.1139999999999999</c:v>
                </c:pt>
                <c:pt idx="513">
                  <c:v>5.1239310344827604</c:v>
                </c:pt>
                <c:pt idx="514">
                  <c:v>5.1338620689655201</c:v>
                </c:pt>
                <c:pt idx="515">
                  <c:v>5.1437931034482798</c:v>
                </c:pt>
                <c:pt idx="516">
                  <c:v>5.1537241379310297</c:v>
                </c:pt>
                <c:pt idx="517">
                  <c:v>5.1636551724137902</c:v>
                </c:pt>
                <c:pt idx="518">
                  <c:v>5.1735862068965499</c:v>
                </c:pt>
                <c:pt idx="519">
                  <c:v>5.1835172413793096</c:v>
                </c:pt>
                <c:pt idx="520">
                  <c:v>5.1934482758620701</c:v>
                </c:pt>
                <c:pt idx="521">
                  <c:v>5.2033793103448298</c:v>
                </c:pt>
                <c:pt idx="522">
                  <c:v>5.2133103448275904</c:v>
                </c:pt>
                <c:pt idx="523">
                  <c:v>5.2232413793103403</c:v>
                </c:pt>
                <c:pt idx="524">
                  <c:v>5.2331724137930999</c:v>
                </c:pt>
                <c:pt idx="525">
                  <c:v>5.2431034482758596</c:v>
                </c:pt>
                <c:pt idx="526">
                  <c:v>5.2530344827586202</c:v>
                </c:pt>
                <c:pt idx="527">
                  <c:v>5.2629655172413798</c:v>
                </c:pt>
                <c:pt idx="528">
                  <c:v>5.2728965517241404</c:v>
                </c:pt>
                <c:pt idx="529">
                  <c:v>5.2828275862069001</c:v>
                </c:pt>
                <c:pt idx="530">
                  <c:v>5.29275862068965</c:v>
                </c:pt>
                <c:pt idx="531">
                  <c:v>5.3026896551724096</c:v>
                </c:pt>
                <c:pt idx="532">
                  <c:v>5.3126206896551702</c:v>
                </c:pt>
                <c:pt idx="533">
                  <c:v>5.3225517241379299</c:v>
                </c:pt>
                <c:pt idx="534">
                  <c:v>5.3324827586206904</c:v>
                </c:pt>
                <c:pt idx="535">
                  <c:v>5.3424137931034501</c:v>
                </c:pt>
                <c:pt idx="536">
                  <c:v>5.3523448275862098</c:v>
                </c:pt>
                <c:pt idx="537">
                  <c:v>5.3622758620689703</c:v>
                </c:pt>
                <c:pt idx="538">
                  <c:v>5.3722068965517202</c:v>
                </c:pt>
                <c:pt idx="539">
                  <c:v>5.3821379310344799</c:v>
                </c:pt>
                <c:pt idx="540">
                  <c:v>5.3920689655172396</c:v>
                </c:pt>
                <c:pt idx="541">
                  <c:v>5.4020000000000001</c:v>
                </c:pt>
                <c:pt idx="542">
                  <c:v>5.4119310344827598</c:v>
                </c:pt>
                <c:pt idx="543">
                  <c:v>5.4218620689655204</c:v>
                </c:pt>
                <c:pt idx="544">
                  <c:v>5.43179310344828</c:v>
                </c:pt>
                <c:pt idx="545">
                  <c:v>5.4417241379310299</c:v>
                </c:pt>
                <c:pt idx="546">
                  <c:v>5.4516551724137896</c:v>
                </c:pt>
                <c:pt idx="547">
                  <c:v>5.4615862068965502</c:v>
                </c:pt>
                <c:pt idx="548">
                  <c:v>5.4715172413793098</c:v>
                </c:pt>
                <c:pt idx="549">
                  <c:v>5.4814482758620704</c:v>
                </c:pt>
                <c:pt idx="550">
                  <c:v>5.4913793103448301</c:v>
                </c:pt>
                <c:pt idx="551">
                  <c:v>5.5013103448275897</c:v>
                </c:pt>
                <c:pt idx="552">
                  <c:v>5.5112413793103396</c:v>
                </c:pt>
                <c:pt idx="553">
                  <c:v>5.5211724137931002</c:v>
                </c:pt>
                <c:pt idx="554">
                  <c:v>5.5311034482758599</c:v>
                </c:pt>
                <c:pt idx="555">
                  <c:v>5.5410344827586204</c:v>
                </c:pt>
                <c:pt idx="556">
                  <c:v>5.5509655172413801</c:v>
                </c:pt>
                <c:pt idx="557">
                  <c:v>5.5608965517241398</c:v>
                </c:pt>
                <c:pt idx="558">
                  <c:v>5.5708275862069003</c:v>
                </c:pt>
                <c:pt idx="559">
                  <c:v>5.5807586206896502</c:v>
                </c:pt>
                <c:pt idx="560">
                  <c:v>5.5906896551724099</c:v>
                </c:pt>
                <c:pt idx="561">
                  <c:v>5.6006206896551696</c:v>
                </c:pt>
                <c:pt idx="562">
                  <c:v>5.6105517241379301</c:v>
                </c:pt>
                <c:pt idx="563">
                  <c:v>5.6204827586206898</c:v>
                </c:pt>
                <c:pt idx="564">
                  <c:v>5.6304137931034504</c:v>
                </c:pt>
                <c:pt idx="565">
                  <c:v>5.64034482758621</c:v>
                </c:pt>
                <c:pt idx="566">
                  <c:v>5.6502758620689697</c:v>
                </c:pt>
                <c:pt idx="567">
                  <c:v>5.6602068965517196</c:v>
                </c:pt>
                <c:pt idx="568">
                  <c:v>5.6701379310344802</c:v>
                </c:pt>
                <c:pt idx="569">
                  <c:v>5.6800689655172398</c:v>
                </c:pt>
                <c:pt idx="570">
                  <c:v>5.69</c:v>
                </c:pt>
                <c:pt idx="571">
                  <c:v>5.6999310344827601</c:v>
                </c:pt>
                <c:pt idx="572">
                  <c:v>5.7098620689655197</c:v>
                </c:pt>
                <c:pt idx="573">
                  <c:v>5.7197931034482803</c:v>
                </c:pt>
                <c:pt idx="574">
                  <c:v>5.7297241379310302</c:v>
                </c:pt>
                <c:pt idx="575">
                  <c:v>5.7396551724137899</c:v>
                </c:pt>
                <c:pt idx="576">
                  <c:v>5.7495862068965504</c:v>
                </c:pt>
                <c:pt idx="577">
                  <c:v>5.7595172413793101</c:v>
                </c:pt>
                <c:pt idx="578">
                  <c:v>5.7694482758620698</c:v>
                </c:pt>
                <c:pt idx="579">
                  <c:v>5.7793793103448303</c:v>
                </c:pt>
                <c:pt idx="580">
                  <c:v>5.78931034482759</c:v>
                </c:pt>
                <c:pt idx="581">
                  <c:v>5.7992413793103399</c:v>
                </c:pt>
                <c:pt idx="582">
                  <c:v>5.8091724137930996</c:v>
                </c:pt>
                <c:pt idx="583">
                  <c:v>5.8191034482758601</c:v>
                </c:pt>
                <c:pt idx="584">
                  <c:v>5.8290344827586198</c:v>
                </c:pt>
                <c:pt idx="585">
                  <c:v>5.8389655172413804</c:v>
                </c:pt>
                <c:pt idx="586">
                  <c:v>5.84889655172414</c:v>
                </c:pt>
                <c:pt idx="587">
                  <c:v>5.8588275862068997</c:v>
                </c:pt>
                <c:pt idx="588">
                  <c:v>5.8687586206896603</c:v>
                </c:pt>
                <c:pt idx="589">
                  <c:v>5.8786896551724102</c:v>
                </c:pt>
                <c:pt idx="590">
                  <c:v>5.8886206896551698</c:v>
                </c:pt>
                <c:pt idx="591">
                  <c:v>5.8985517241379304</c:v>
                </c:pt>
                <c:pt idx="592">
                  <c:v>5.9084827586206901</c:v>
                </c:pt>
                <c:pt idx="593">
                  <c:v>5.9184137931034497</c:v>
                </c:pt>
                <c:pt idx="594">
                  <c:v>5.9283448275862103</c:v>
                </c:pt>
                <c:pt idx="595">
                  <c:v>5.93827586206897</c:v>
                </c:pt>
                <c:pt idx="596">
                  <c:v>5.9482068965517199</c:v>
                </c:pt>
                <c:pt idx="597">
                  <c:v>5.9581379310344804</c:v>
                </c:pt>
                <c:pt idx="598">
                  <c:v>5.9680689655172401</c:v>
                </c:pt>
                <c:pt idx="599">
                  <c:v>5.9779999999999998</c:v>
                </c:pt>
                <c:pt idx="600">
                  <c:v>5.9879310344827603</c:v>
                </c:pt>
                <c:pt idx="601">
                  <c:v>5.99786206896552</c:v>
                </c:pt>
                <c:pt idx="602">
                  <c:v>6.0077931034482797</c:v>
                </c:pt>
                <c:pt idx="603">
                  <c:v>6.0177241379310296</c:v>
                </c:pt>
                <c:pt idx="604">
                  <c:v>6.0276551724137901</c:v>
                </c:pt>
                <c:pt idx="605">
                  <c:v>6.0375862068965498</c:v>
                </c:pt>
                <c:pt idx="606">
                  <c:v>6.0475172413793103</c:v>
                </c:pt>
                <c:pt idx="607">
                  <c:v>6.05744827586207</c:v>
                </c:pt>
                <c:pt idx="608">
                  <c:v>6.0673793103448297</c:v>
                </c:pt>
                <c:pt idx="609">
                  <c:v>6.0773103448275902</c:v>
                </c:pt>
                <c:pt idx="610">
                  <c:v>6.0872413793103402</c:v>
                </c:pt>
                <c:pt idx="611">
                  <c:v>6.0971724137930998</c:v>
                </c:pt>
                <c:pt idx="612">
                  <c:v>6.1071034482758604</c:v>
                </c:pt>
                <c:pt idx="613">
                  <c:v>6.1170344827586201</c:v>
                </c:pt>
                <c:pt idx="614">
                  <c:v>6.1269655172413797</c:v>
                </c:pt>
                <c:pt idx="615">
                  <c:v>6.1368965517241403</c:v>
                </c:pt>
                <c:pt idx="616">
                  <c:v>6.1468275862069</c:v>
                </c:pt>
                <c:pt idx="617">
                  <c:v>6.1567586206896596</c:v>
                </c:pt>
                <c:pt idx="618">
                  <c:v>6.1666896551724104</c:v>
                </c:pt>
                <c:pt idx="619">
                  <c:v>6.1766206896551701</c:v>
                </c:pt>
                <c:pt idx="620">
                  <c:v>6.1865517241379298</c:v>
                </c:pt>
                <c:pt idx="621">
                  <c:v>6.1964827586206903</c:v>
                </c:pt>
                <c:pt idx="622">
                  <c:v>6.20641379310345</c:v>
                </c:pt>
                <c:pt idx="623">
                  <c:v>6.2163448275862097</c:v>
                </c:pt>
                <c:pt idx="624">
                  <c:v>6.2262758620689702</c:v>
                </c:pt>
                <c:pt idx="625">
                  <c:v>6.2362068965517201</c:v>
                </c:pt>
                <c:pt idx="626">
                  <c:v>6.2461379310344798</c:v>
                </c:pt>
                <c:pt idx="627">
                  <c:v>6.2560689655172403</c:v>
                </c:pt>
                <c:pt idx="628">
                  <c:v>6.266</c:v>
                </c:pt>
                <c:pt idx="629">
                  <c:v>6.2759310344827597</c:v>
                </c:pt>
                <c:pt idx="630">
                  <c:v>6.2858620689655202</c:v>
                </c:pt>
                <c:pt idx="631">
                  <c:v>6.2957931034482799</c:v>
                </c:pt>
                <c:pt idx="632">
                  <c:v>6.3057241379310298</c:v>
                </c:pt>
                <c:pt idx="633">
                  <c:v>6.3156551724137904</c:v>
                </c:pt>
                <c:pt idx="634">
                  <c:v>6.32558620689655</c:v>
                </c:pt>
                <c:pt idx="635">
                  <c:v>6.3355172413793097</c:v>
                </c:pt>
                <c:pt idx="636">
                  <c:v>6.3454482758620703</c:v>
                </c:pt>
                <c:pt idx="637">
                  <c:v>6.3553793103448299</c:v>
                </c:pt>
                <c:pt idx="638">
                  <c:v>6.3653103448275896</c:v>
                </c:pt>
                <c:pt idx="639">
                  <c:v>6.3752413793103502</c:v>
                </c:pt>
                <c:pt idx="640">
                  <c:v>6.3851724137931001</c:v>
                </c:pt>
                <c:pt idx="641">
                  <c:v>6.3951034482758597</c:v>
                </c:pt>
                <c:pt idx="642">
                  <c:v>6.4050344827586203</c:v>
                </c:pt>
                <c:pt idx="643">
                  <c:v>6.41496551724138</c:v>
                </c:pt>
                <c:pt idx="644">
                  <c:v>6.4248965517241396</c:v>
                </c:pt>
                <c:pt idx="645">
                  <c:v>6.4348275862069002</c:v>
                </c:pt>
                <c:pt idx="646">
                  <c:v>6.4447586206896599</c:v>
                </c:pt>
                <c:pt idx="647">
                  <c:v>6.4546896551724098</c:v>
                </c:pt>
                <c:pt idx="648">
                  <c:v>6.4646206896551703</c:v>
                </c:pt>
                <c:pt idx="649">
                  <c:v>6.47455172413793</c:v>
                </c:pt>
                <c:pt idx="650">
                  <c:v>6.4844827586206897</c:v>
                </c:pt>
                <c:pt idx="651">
                  <c:v>6.4944137931034502</c:v>
                </c:pt>
                <c:pt idx="652">
                  <c:v>6.5043448275862099</c:v>
                </c:pt>
                <c:pt idx="653">
                  <c:v>6.5142758620689696</c:v>
                </c:pt>
                <c:pt idx="654">
                  <c:v>6.5242068965517204</c:v>
                </c:pt>
                <c:pt idx="655">
                  <c:v>6.53413793103448</c:v>
                </c:pt>
                <c:pt idx="656">
                  <c:v>6.5440689655172397</c:v>
                </c:pt>
                <c:pt idx="657">
                  <c:v>6.5540000000000003</c:v>
                </c:pt>
                <c:pt idx="658">
                  <c:v>6.5639310344827599</c:v>
                </c:pt>
                <c:pt idx="659">
                  <c:v>6.5738620689655196</c:v>
                </c:pt>
                <c:pt idx="660">
                  <c:v>6.5837931034482802</c:v>
                </c:pt>
                <c:pt idx="661">
                  <c:v>6.5937241379310301</c:v>
                </c:pt>
                <c:pt idx="662">
                  <c:v>6.6036551724137897</c:v>
                </c:pt>
                <c:pt idx="663">
                  <c:v>6.6135862068965503</c:v>
                </c:pt>
                <c:pt idx="664">
                  <c:v>6.62351724137931</c:v>
                </c:pt>
                <c:pt idx="665">
                  <c:v>6.6334482758620696</c:v>
                </c:pt>
                <c:pt idx="666">
                  <c:v>6.6433793103448302</c:v>
                </c:pt>
                <c:pt idx="667">
                  <c:v>6.6533103448275899</c:v>
                </c:pt>
                <c:pt idx="668">
                  <c:v>6.6632413793103504</c:v>
                </c:pt>
                <c:pt idx="669">
                  <c:v>6.6731724137931003</c:v>
                </c:pt>
                <c:pt idx="670">
                  <c:v>6.68310344827586</c:v>
                </c:pt>
                <c:pt idx="671">
                  <c:v>6.6930344827586197</c:v>
                </c:pt>
                <c:pt idx="672">
                  <c:v>6.7029655172413802</c:v>
                </c:pt>
                <c:pt idx="673">
                  <c:v>6.7128965517241399</c:v>
                </c:pt>
                <c:pt idx="674">
                  <c:v>6.7228275862068996</c:v>
                </c:pt>
                <c:pt idx="675">
                  <c:v>6.7327586206896601</c:v>
                </c:pt>
                <c:pt idx="676">
                  <c:v>6.74268965517241</c:v>
                </c:pt>
                <c:pt idx="677">
                  <c:v>6.7526206896551697</c:v>
                </c:pt>
                <c:pt idx="678">
                  <c:v>6.7625517241379303</c:v>
                </c:pt>
                <c:pt idx="679">
                  <c:v>6.7724827586206899</c:v>
                </c:pt>
                <c:pt idx="680">
                  <c:v>6.7824137931034496</c:v>
                </c:pt>
                <c:pt idx="681">
                  <c:v>6.7923448275862102</c:v>
                </c:pt>
                <c:pt idx="682">
                  <c:v>6.8022758620689698</c:v>
                </c:pt>
                <c:pt idx="683">
                  <c:v>6.8122068965517197</c:v>
                </c:pt>
                <c:pt idx="684">
                  <c:v>6.8221379310344803</c:v>
                </c:pt>
                <c:pt idx="685">
                  <c:v>6.83206896551724</c:v>
                </c:pt>
                <c:pt idx="686">
                  <c:v>6.8419999999999996</c:v>
                </c:pt>
                <c:pt idx="687">
                  <c:v>6.8519310344827602</c:v>
                </c:pt>
                <c:pt idx="688">
                  <c:v>6.8618620689655199</c:v>
                </c:pt>
                <c:pt idx="689">
                  <c:v>6.8717931034482804</c:v>
                </c:pt>
                <c:pt idx="690">
                  <c:v>6.8817241379310401</c:v>
                </c:pt>
                <c:pt idx="691">
                  <c:v>6.89165517241379</c:v>
                </c:pt>
                <c:pt idx="692">
                  <c:v>6.9015862068965497</c:v>
                </c:pt>
                <c:pt idx="693">
                  <c:v>6.9115172413793102</c:v>
                </c:pt>
                <c:pt idx="694">
                  <c:v>6.9214482758620699</c:v>
                </c:pt>
                <c:pt idx="695">
                  <c:v>6.9313793103448296</c:v>
                </c:pt>
                <c:pt idx="696">
                  <c:v>6.9413103448275901</c:v>
                </c:pt>
                <c:pt idx="697">
                  <c:v>6.9512413793103498</c:v>
                </c:pt>
                <c:pt idx="698">
                  <c:v>6.9611724137930997</c:v>
                </c:pt>
                <c:pt idx="699">
                  <c:v>6.9711034482758603</c:v>
                </c:pt>
                <c:pt idx="700">
                  <c:v>6.9810344827586199</c:v>
                </c:pt>
                <c:pt idx="701">
                  <c:v>6.9909655172413796</c:v>
                </c:pt>
                <c:pt idx="702">
                  <c:v>7.0008965517241402</c:v>
                </c:pt>
                <c:pt idx="703">
                  <c:v>7.0108275862068998</c:v>
                </c:pt>
                <c:pt idx="704">
                  <c:v>7.0207586206896604</c:v>
                </c:pt>
                <c:pt idx="705">
                  <c:v>7.0306896551724201</c:v>
                </c:pt>
                <c:pt idx="706">
                  <c:v>7.04062068965517</c:v>
                </c:pt>
                <c:pt idx="707">
                  <c:v>7.0505517241379296</c:v>
                </c:pt>
                <c:pt idx="708">
                  <c:v>7.0604827586206902</c:v>
                </c:pt>
                <c:pt idx="709">
                  <c:v>7.0704137931034499</c:v>
                </c:pt>
                <c:pt idx="710">
                  <c:v>7.0803448275862104</c:v>
                </c:pt>
                <c:pt idx="711">
                  <c:v>7.0902758620689701</c:v>
                </c:pt>
                <c:pt idx="712">
                  <c:v>7.10020689655172</c:v>
                </c:pt>
                <c:pt idx="713">
                  <c:v>7.1101379310344797</c:v>
                </c:pt>
                <c:pt idx="714">
                  <c:v>7.1200689655172402</c:v>
                </c:pt>
                <c:pt idx="715">
                  <c:v>7.13</c:v>
                </c:pt>
                <c:pt idx="716">
                  <c:v>7.1399310344827596</c:v>
                </c:pt>
                <c:pt idx="717">
                  <c:v>7.1498620689655201</c:v>
                </c:pt>
                <c:pt idx="718">
                  <c:v>7.1597931034482798</c:v>
                </c:pt>
                <c:pt idx="719">
                  <c:v>7.1697241379310404</c:v>
                </c:pt>
                <c:pt idx="720">
                  <c:v>7.1796551724137903</c:v>
                </c:pt>
                <c:pt idx="721">
                  <c:v>7.1895862068965499</c:v>
                </c:pt>
                <c:pt idx="722">
                  <c:v>7.1995172413793096</c:v>
                </c:pt>
                <c:pt idx="723">
                  <c:v>7.2094482758620702</c:v>
                </c:pt>
                <c:pt idx="724">
                  <c:v>7.2193793103448298</c:v>
                </c:pt>
                <c:pt idx="725">
                  <c:v>7.2293103448275904</c:v>
                </c:pt>
                <c:pt idx="726">
                  <c:v>7.2392413793103501</c:v>
                </c:pt>
                <c:pt idx="727">
                  <c:v>7.2491724137931</c:v>
                </c:pt>
                <c:pt idx="728">
                  <c:v>7.2591034482758596</c:v>
                </c:pt>
                <c:pt idx="729">
                  <c:v>7.2690344827586202</c:v>
                </c:pt>
                <c:pt idx="730">
                  <c:v>7.2789655172413799</c:v>
                </c:pt>
                <c:pt idx="731">
                  <c:v>7.2888965517241404</c:v>
                </c:pt>
                <c:pt idx="732">
                  <c:v>7.2988275862069001</c:v>
                </c:pt>
                <c:pt idx="733">
                  <c:v>7.3087586206896598</c:v>
                </c:pt>
                <c:pt idx="734">
                  <c:v>7.3186896551724203</c:v>
                </c:pt>
                <c:pt idx="735">
                  <c:v>7.3286206896551702</c:v>
                </c:pt>
                <c:pt idx="736">
                  <c:v>7.3385517241379299</c:v>
                </c:pt>
                <c:pt idx="737">
                  <c:v>7.3484827586206896</c:v>
                </c:pt>
                <c:pt idx="738">
                  <c:v>7.3584137931034501</c:v>
                </c:pt>
                <c:pt idx="739">
                  <c:v>7.3683448275862098</c:v>
                </c:pt>
                <c:pt idx="740">
                  <c:v>7.3782758620689703</c:v>
                </c:pt>
                <c:pt idx="741">
                  <c:v>7.38820689655173</c:v>
                </c:pt>
                <c:pt idx="742">
                  <c:v>7.3981379310344799</c:v>
                </c:pt>
                <c:pt idx="743">
                  <c:v>7.4080689655172396</c:v>
                </c:pt>
                <c:pt idx="744">
                  <c:v>7.4180000000000001</c:v>
                </c:pt>
                <c:pt idx="745">
                  <c:v>7.4279310344827598</c:v>
                </c:pt>
                <c:pt idx="746">
                  <c:v>7.4378620689655204</c:v>
                </c:pt>
                <c:pt idx="747">
                  <c:v>7.44779310344828</c:v>
                </c:pt>
                <c:pt idx="748">
                  <c:v>7.4577241379310397</c:v>
                </c:pt>
                <c:pt idx="749">
                  <c:v>7.4676551724137896</c:v>
                </c:pt>
                <c:pt idx="750">
                  <c:v>7.4775862068965502</c:v>
                </c:pt>
                <c:pt idx="751">
                  <c:v>7.4875172413793099</c:v>
                </c:pt>
                <c:pt idx="752">
                  <c:v>7.4974482758620704</c:v>
                </c:pt>
                <c:pt idx="753">
                  <c:v>7.5073793103448301</c:v>
                </c:pt>
                <c:pt idx="754">
                  <c:v>7.5173103448275898</c:v>
                </c:pt>
                <c:pt idx="755">
                  <c:v>7.5272413793103503</c:v>
                </c:pt>
                <c:pt idx="756">
                  <c:v>7.5371724137931002</c:v>
                </c:pt>
                <c:pt idx="757">
                  <c:v>7.5471034482758599</c:v>
                </c:pt>
                <c:pt idx="758">
                  <c:v>7.5570344827586204</c:v>
                </c:pt>
                <c:pt idx="759">
                  <c:v>7.5669655172413801</c:v>
                </c:pt>
                <c:pt idx="760">
                  <c:v>7.5768965517241398</c:v>
                </c:pt>
                <c:pt idx="761">
                  <c:v>7.5868275862069003</c:v>
                </c:pt>
                <c:pt idx="762">
                  <c:v>7.59675862068966</c:v>
                </c:pt>
                <c:pt idx="763">
                  <c:v>7.6066896551724099</c:v>
                </c:pt>
                <c:pt idx="764">
                  <c:v>7.6166206896551696</c:v>
                </c:pt>
                <c:pt idx="765">
                  <c:v>7.6265517241379301</c:v>
                </c:pt>
                <c:pt idx="766">
                  <c:v>7.6364827586206898</c:v>
                </c:pt>
                <c:pt idx="767">
                  <c:v>7.6464137931034504</c:v>
                </c:pt>
                <c:pt idx="768">
                  <c:v>7.65634482758621</c:v>
                </c:pt>
                <c:pt idx="769">
                  <c:v>7.6662758620689697</c:v>
                </c:pt>
                <c:pt idx="770">
                  <c:v>7.6762068965517303</c:v>
                </c:pt>
                <c:pt idx="771">
                  <c:v>7.6861379310344802</c:v>
                </c:pt>
                <c:pt idx="772">
                  <c:v>7.6960689655172398</c:v>
                </c:pt>
                <c:pt idx="773">
                  <c:v>7.7060000000000004</c:v>
                </c:pt>
                <c:pt idx="774">
                  <c:v>7.7159310344827601</c:v>
                </c:pt>
                <c:pt idx="775">
                  <c:v>7.7258620689655197</c:v>
                </c:pt>
                <c:pt idx="776">
                  <c:v>7.7357931034482803</c:v>
                </c:pt>
                <c:pt idx="777">
                  <c:v>7.74572413793104</c:v>
                </c:pt>
                <c:pt idx="778">
                  <c:v>7.7556551724137899</c:v>
                </c:pt>
                <c:pt idx="779">
                  <c:v>7.7655862068965504</c:v>
                </c:pt>
                <c:pt idx="780">
                  <c:v>7.7755172413793101</c:v>
                </c:pt>
                <c:pt idx="781">
                  <c:v>7.7854482758620698</c:v>
                </c:pt>
                <c:pt idx="782">
                  <c:v>7.7953793103448303</c:v>
                </c:pt>
                <c:pt idx="783">
                  <c:v>7.80531034482759</c:v>
                </c:pt>
                <c:pt idx="784">
                  <c:v>7.8152413793103497</c:v>
                </c:pt>
                <c:pt idx="785">
                  <c:v>7.8251724137931102</c:v>
                </c:pt>
                <c:pt idx="786">
                  <c:v>7.8351034482758601</c:v>
                </c:pt>
                <c:pt idx="787">
                  <c:v>7.8450344827586198</c:v>
                </c:pt>
                <c:pt idx="788">
                  <c:v>7.8549655172413804</c:v>
                </c:pt>
                <c:pt idx="789">
                  <c:v>7.86489655172414</c:v>
                </c:pt>
                <c:pt idx="790">
                  <c:v>7.8748275862068997</c:v>
                </c:pt>
                <c:pt idx="791">
                  <c:v>7.8847586206896603</c:v>
                </c:pt>
                <c:pt idx="792">
                  <c:v>7.8946896551724102</c:v>
                </c:pt>
                <c:pt idx="793">
                  <c:v>7.9046206896551698</c:v>
                </c:pt>
                <c:pt idx="794">
                  <c:v>7.9145517241379304</c:v>
                </c:pt>
                <c:pt idx="795">
                  <c:v>7.9244827586206901</c:v>
                </c:pt>
                <c:pt idx="796">
                  <c:v>7.9344137931034497</c:v>
                </c:pt>
                <c:pt idx="797">
                  <c:v>7.9443448275862103</c:v>
                </c:pt>
                <c:pt idx="798">
                  <c:v>7.95427586206897</c:v>
                </c:pt>
                <c:pt idx="799">
                  <c:v>7.9642068965517296</c:v>
                </c:pt>
                <c:pt idx="800">
                  <c:v>7.9741379310344804</c:v>
                </c:pt>
              </c:numCache>
            </c:numRef>
          </c:xVal>
          <c:yVal>
            <c:numRef>
              <c:f>Sheet1!$C$1:$C$801</c:f>
              <c:numCache>
                <c:formatCode>General</c:formatCode>
                <c:ptCount val="801"/>
                <c:pt idx="0">
                  <c:v>0.9995065603657316</c:v>
                </c:pt>
                <c:pt idx="1">
                  <c:v>0.99802672842827156</c:v>
                </c:pt>
                <c:pt idx="2">
                  <c:v>0.99556196460308</c:v>
                </c:pt>
                <c:pt idx="3">
                  <c:v>0.99211470131447788</c:v>
                </c:pt>
                <c:pt idx="4">
                  <c:v>0.98768834059513777</c:v>
                </c:pt>
                <c:pt idx="5">
                  <c:v>0.98228725072868872</c:v>
                </c:pt>
                <c:pt idx="6">
                  <c:v>0.97591676193874743</c:v>
                </c:pt>
                <c:pt idx="7">
                  <c:v>0.96858316112863108</c:v>
                </c:pt>
                <c:pt idx="8">
                  <c:v>0.96029368567694307</c:v>
                </c:pt>
                <c:pt idx="9">
                  <c:v>0.95105651629515353</c:v>
                </c:pt>
                <c:pt idx="10">
                  <c:v>0.94088076895422545</c:v>
                </c:pt>
                <c:pt idx="11">
                  <c:v>0.92977648588825146</c:v>
                </c:pt>
                <c:pt idx="12">
                  <c:v>0.91775462568398114</c:v>
                </c:pt>
                <c:pt idx="13">
                  <c:v>0.90482705246601947</c:v>
                </c:pt>
                <c:pt idx="14">
                  <c:v>0.8910065241883679</c:v>
                </c:pt>
                <c:pt idx="15">
                  <c:v>0.87630668004386358</c:v>
                </c:pt>
                <c:pt idx="16">
                  <c:v>0.86074202700394364</c:v>
                </c:pt>
                <c:pt idx="17">
                  <c:v>0.84432792550201508</c:v>
                </c:pt>
                <c:pt idx="18">
                  <c:v>0.82708057427456183</c:v>
                </c:pt>
                <c:pt idx="19">
                  <c:v>0.80901699437494745</c:v>
                </c:pt>
                <c:pt idx="20">
                  <c:v>0.79015501237569041</c:v>
                </c:pt>
                <c:pt idx="21">
                  <c:v>0.77051324277578925</c:v>
                </c:pt>
                <c:pt idx="22">
                  <c:v>0.75011106963045959</c:v>
                </c:pt>
                <c:pt idx="23">
                  <c:v>0.72896862742141155</c:v>
                </c:pt>
                <c:pt idx="24">
                  <c:v>0.70710678118654757</c:v>
                </c:pt>
                <c:pt idx="25">
                  <c:v>0.68454710592868862</c:v>
                </c:pt>
                <c:pt idx="26">
                  <c:v>0.66131186532365183</c:v>
                </c:pt>
                <c:pt idx="27">
                  <c:v>0.63742398974868963</c:v>
                </c:pt>
                <c:pt idx="28">
                  <c:v>0.6129070536529766</c:v>
                </c:pt>
                <c:pt idx="29">
                  <c:v>0.58778525229247314</c:v>
                </c:pt>
                <c:pt idx="30">
                  <c:v>0.56208337785213058</c:v>
                </c:pt>
                <c:pt idx="31">
                  <c:v>0.53582679497899655</c:v>
                </c:pt>
                <c:pt idx="32">
                  <c:v>0.50904141575037121</c:v>
                </c:pt>
                <c:pt idx="33">
                  <c:v>0.48175367410171516</c:v>
                </c:pt>
                <c:pt idx="34">
                  <c:v>0.4539904997395468</c:v>
                </c:pt>
                <c:pt idx="35">
                  <c:v>0.42577929156507266</c:v>
                </c:pt>
                <c:pt idx="36">
                  <c:v>0.39714789063478056</c:v>
                </c:pt>
                <c:pt idx="37">
                  <c:v>0.36812455268467809</c:v>
                </c:pt>
                <c:pt idx="38">
                  <c:v>0.33873792024529148</c:v>
                </c:pt>
                <c:pt idx="39">
                  <c:v>0.30901699437494745</c:v>
                </c:pt>
                <c:pt idx="40">
                  <c:v>0.2789911060392295</c:v>
                </c:pt>
                <c:pt idx="41">
                  <c:v>0.24868988716485496</c:v>
                </c:pt>
                <c:pt idx="42">
                  <c:v>0.2181432413965427</c:v>
                </c:pt>
                <c:pt idx="43">
                  <c:v>0.18738131458572474</c:v>
                </c:pt>
                <c:pt idx="44">
                  <c:v>0.15643446504023092</c:v>
                </c:pt>
                <c:pt idx="45">
                  <c:v>0.12533323356430426</c:v>
                </c:pt>
                <c:pt idx="46">
                  <c:v>9.4108313318514505E-2</c:v>
                </c:pt>
                <c:pt idx="47">
                  <c:v>6.2790519529313527E-2</c:v>
                </c:pt>
                <c:pt idx="48">
                  <c:v>3.1410759078128396E-2</c:v>
                </c:pt>
                <c:pt idx="49">
                  <c:v>6.1257422745431001E-17</c:v>
                </c:pt>
                <c:pt idx="50">
                  <c:v>-3.1410759078128278E-2</c:v>
                </c:pt>
                <c:pt idx="51">
                  <c:v>-6.2790519529313402E-2</c:v>
                </c:pt>
                <c:pt idx="52">
                  <c:v>-9.4108313318514381E-2</c:v>
                </c:pt>
                <c:pt idx="53">
                  <c:v>-0.12533323356430437</c:v>
                </c:pt>
                <c:pt idx="54">
                  <c:v>-0.15643446504023104</c:v>
                </c:pt>
                <c:pt idx="55">
                  <c:v>-0.18738131458572482</c:v>
                </c:pt>
                <c:pt idx="56">
                  <c:v>-0.21814324139654234</c:v>
                </c:pt>
                <c:pt idx="57">
                  <c:v>-0.24868988716485463</c:v>
                </c:pt>
                <c:pt idx="58">
                  <c:v>-0.27899110603922916</c:v>
                </c:pt>
                <c:pt idx="59">
                  <c:v>-0.30901699437494734</c:v>
                </c:pt>
                <c:pt idx="60">
                  <c:v>-0.33873792024529137</c:v>
                </c:pt>
                <c:pt idx="61">
                  <c:v>-0.36812455268467797</c:v>
                </c:pt>
                <c:pt idx="62">
                  <c:v>-0.39714789063478045</c:v>
                </c:pt>
                <c:pt idx="63">
                  <c:v>-0.42577929156507272</c:v>
                </c:pt>
                <c:pt idx="64">
                  <c:v>-0.45399049973954669</c:v>
                </c:pt>
                <c:pt idx="65">
                  <c:v>-0.48175367410171543</c:v>
                </c:pt>
                <c:pt idx="66">
                  <c:v>-0.50904141575037132</c:v>
                </c:pt>
                <c:pt idx="67">
                  <c:v>-0.53582679497899688</c:v>
                </c:pt>
                <c:pt idx="68">
                  <c:v>-0.56208337785213036</c:v>
                </c:pt>
                <c:pt idx="69">
                  <c:v>-0.58778525229247303</c:v>
                </c:pt>
                <c:pt idx="70">
                  <c:v>-0.61290705365297626</c:v>
                </c:pt>
                <c:pt idx="71">
                  <c:v>-0.63742398974868975</c:v>
                </c:pt>
                <c:pt idx="72">
                  <c:v>-0.66131186532365172</c:v>
                </c:pt>
                <c:pt idx="73">
                  <c:v>-0.68454710592868873</c:v>
                </c:pt>
                <c:pt idx="74">
                  <c:v>-0.70710678118654746</c:v>
                </c:pt>
                <c:pt idx="75">
                  <c:v>-0.72896862742141133</c:v>
                </c:pt>
                <c:pt idx="76">
                  <c:v>-0.75011106963045959</c:v>
                </c:pt>
                <c:pt idx="77">
                  <c:v>-0.77051324277578914</c:v>
                </c:pt>
                <c:pt idx="78">
                  <c:v>-0.79015501237569041</c:v>
                </c:pt>
                <c:pt idx="79">
                  <c:v>-0.80901699437494734</c:v>
                </c:pt>
                <c:pt idx="80">
                  <c:v>-0.82708057427456194</c:v>
                </c:pt>
                <c:pt idx="81">
                  <c:v>-0.84432792550201485</c:v>
                </c:pt>
                <c:pt idx="82">
                  <c:v>-0.86074202700394353</c:v>
                </c:pt>
                <c:pt idx="83">
                  <c:v>-0.87630668004386336</c:v>
                </c:pt>
                <c:pt idx="84">
                  <c:v>-0.89100652418836779</c:v>
                </c:pt>
                <c:pt idx="85">
                  <c:v>-0.90482705246601935</c:v>
                </c:pt>
                <c:pt idx="86">
                  <c:v>-0.91775462568398114</c:v>
                </c:pt>
                <c:pt idx="87">
                  <c:v>-0.92977648588825135</c:v>
                </c:pt>
                <c:pt idx="88">
                  <c:v>-0.94088076895422545</c:v>
                </c:pt>
                <c:pt idx="89">
                  <c:v>-0.95105651629515353</c:v>
                </c:pt>
                <c:pt idx="90">
                  <c:v>-0.96029368567694307</c:v>
                </c:pt>
                <c:pt idx="91">
                  <c:v>-0.96858316112863108</c:v>
                </c:pt>
                <c:pt idx="92">
                  <c:v>-0.97591676193874743</c:v>
                </c:pt>
                <c:pt idx="93">
                  <c:v>-0.98228725072868861</c:v>
                </c:pt>
                <c:pt idx="94">
                  <c:v>-0.98768834059513766</c:v>
                </c:pt>
                <c:pt idx="95">
                  <c:v>-0.99211470131447776</c:v>
                </c:pt>
                <c:pt idx="96">
                  <c:v>-0.99556196460308</c:v>
                </c:pt>
                <c:pt idx="97">
                  <c:v>-0.99802672842827156</c:v>
                </c:pt>
                <c:pt idx="98">
                  <c:v>-0.9995065603657316</c:v>
                </c:pt>
                <c:pt idx="99">
                  <c:v>-1</c:v>
                </c:pt>
                <c:pt idx="100">
                  <c:v>-0.9995065603657316</c:v>
                </c:pt>
                <c:pt idx="101">
                  <c:v>-0.99802672842827156</c:v>
                </c:pt>
                <c:pt idx="102">
                  <c:v>-0.99556196460308</c:v>
                </c:pt>
                <c:pt idx="103">
                  <c:v>-0.99211470131447788</c:v>
                </c:pt>
                <c:pt idx="104">
                  <c:v>-0.98768834059513777</c:v>
                </c:pt>
                <c:pt idx="105">
                  <c:v>-0.98228725072868861</c:v>
                </c:pt>
                <c:pt idx="106">
                  <c:v>-0.97591676193874743</c:v>
                </c:pt>
                <c:pt idx="107">
                  <c:v>-0.96858316112863108</c:v>
                </c:pt>
                <c:pt idx="108">
                  <c:v>-0.96029368567694307</c:v>
                </c:pt>
                <c:pt idx="109">
                  <c:v>-0.95105651629515353</c:v>
                </c:pt>
                <c:pt idx="110">
                  <c:v>-0.94088076895422545</c:v>
                </c:pt>
                <c:pt idx="111">
                  <c:v>-0.92977648588825124</c:v>
                </c:pt>
                <c:pt idx="112">
                  <c:v>-0.91775462568398136</c:v>
                </c:pt>
                <c:pt idx="113">
                  <c:v>-0.90482705246601969</c:v>
                </c:pt>
                <c:pt idx="114">
                  <c:v>-0.89100652418836812</c:v>
                </c:pt>
                <c:pt idx="115">
                  <c:v>-0.87630668004386369</c:v>
                </c:pt>
                <c:pt idx="116">
                  <c:v>-0.86074202700394387</c:v>
                </c:pt>
                <c:pt idx="117">
                  <c:v>-0.84432792550201519</c:v>
                </c:pt>
                <c:pt idx="118">
                  <c:v>-0.82708057427456205</c:v>
                </c:pt>
                <c:pt idx="119">
                  <c:v>-0.80901699437494756</c:v>
                </c:pt>
                <c:pt idx="120">
                  <c:v>-0.79015501237569052</c:v>
                </c:pt>
                <c:pt idx="121">
                  <c:v>-0.77051324277578925</c:v>
                </c:pt>
                <c:pt idx="122">
                  <c:v>-0.7501110696304597</c:v>
                </c:pt>
                <c:pt idx="123">
                  <c:v>-0.72896862742141155</c:v>
                </c:pt>
                <c:pt idx="124">
                  <c:v>-0.70710678118654768</c:v>
                </c:pt>
                <c:pt idx="125">
                  <c:v>-0.68454710592868895</c:v>
                </c:pt>
                <c:pt idx="126">
                  <c:v>-0.66131186532365194</c:v>
                </c:pt>
                <c:pt idx="127">
                  <c:v>-0.63742398974868952</c:v>
                </c:pt>
                <c:pt idx="128">
                  <c:v>-0.61290705365297649</c:v>
                </c:pt>
                <c:pt idx="129">
                  <c:v>-0.58778525229247325</c:v>
                </c:pt>
                <c:pt idx="130">
                  <c:v>-0.56208337785213092</c:v>
                </c:pt>
                <c:pt idx="131">
                  <c:v>-0.53582679497899632</c:v>
                </c:pt>
                <c:pt idx="132">
                  <c:v>-0.5090414157503711</c:v>
                </c:pt>
                <c:pt idx="133">
                  <c:v>-0.48175367410171527</c:v>
                </c:pt>
                <c:pt idx="134">
                  <c:v>-0.45399049973954692</c:v>
                </c:pt>
                <c:pt idx="135">
                  <c:v>-0.42577929156507216</c:v>
                </c:pt>
                <c:pt idx="136">
                  <c:v>-0.39714789063478029</c:v>
                </c:pt>
                <c:pt idx="137">
                  <c:v>-0.36812455268467859</c:v>
                </c:pt>
                <c:pt idx="138">
                  <c:v>-0.3387379202452922</c:v>
                </c:pt>
                <c:pt idx="139">
                  <c:v>-0.30901699437494756</c:v>
                </c:pt>
                <c:pt idx="140">
                  <c:v>-0.27899110603922961</c:v>
                </c:pt>
                <c:pt idx="141">
                  <c:v>-0.24868988716485529</c:v>
                </c:pt>
                <c:pt idx="142">
                  <c:v>-0.21814324139654323</c:v>
                </c:pt>
                <c:pt idx="143">
                  <c:v>-0.18738131458572463</c:v>
                </c:pt>
                <c:pt idx="144">
                  <c:v>-0.15643446504023104</c:v>
                </c:pt>
                <c:pt idx="145">
                  <c:v>-0.12533323356430459</c:v>
                </c:pt>
                <c:pt idx="146">
                  <c:v>-9.4108313318514852E-2</c:v>
                </c:pt>
                <c:pt idx="147">
                  <c:v>-6.2790519529313207E-2</c:v>
                </c:pt>
                <c:pt idx="148">
                  <c:v>-3.1410759078128299E-2</c:v>
                </c:pt>
                <c:pt idx="149">
                  <c:v>-1.83772268236293E-16</c:v>
                </c:pt>
                <c:pt idx="150">
                  <c:v>3.1410759078127931E-2</c:v>
                </c:pt>
                <c:pt idx="151">
                  <c:v>6.2790519529312833E-2</c:v>
                </c:pt>
                <c:pt idx="152">
                  <c:v>9.4108313318514492E-2</c:v>
                </c:pt>
                <c:pt idx="153">
                  <c:v>0.12533323356430423</c:v>
                </c:pt>
                <c:pt idx="154">
                  <c:v>0.15643446504023067</c:v>
                </c:pt>
                <c:pt idx="155">
                  <c:v>0.18738131458572427</c:v>
                </c:pt>
                <c:pt idx="156">
                  <c:v>0.2181432413965429</c:v>
                </c:pt>
                <c:pt idx="157">
                  <c:v>0.24868988716485493</c:v>
                </c:pt>
                <c:pt idx="158">
                  <c:v>0.27899110603922922</c:v>
                </c:pt>
                <c:pt idx="159">
                  <c:v>0.30901699437494723</c:v>
                </c:pt>
                <c:pt idx="160">
                  <c:v>0.33873792024529187</c:v>
                </c:pt>
                <c:pt idx="161">
                  <c:v>0.36812455268467825</c:v>
                </c:pt>
                <c:pt idx="162">
                  <c:v>0.39714789063477995</c:v>
                </c:pt>
                <c:pt idx="163">
                  <c:v>0.42577929156507183</c:v>
                </c:pt>
                <c:pt idx="164">
                  <c:v>0.45399049973954664</c:v>
                </c:pt>
                <c:pt idx="165">
                  <c:v>0.48175367410171493</c:v>
                </c:pt>
                <c:pt idx="166">
                  <c:v>0.50904141575037087</c:v>
                </c:pt>
                <c:pt idx="167">
                  <c:v>0.53582679497899599</c:v>
                </c:pt>
                <c:pt idx="168">
                  <c:v>0.56208337785213058</c:v>
                </c:pt>
                <c:pt idx="169">
                  <c:v>0.58778525229247292</c:v>
                </c:pt>
                <c:pt idx="170">
                  <c:v>0.61290705365297615</c:v>
                </c:pt>
                <c:pt idx="171">
                  <c:v>0.6374239897486893</c:v>
                </c:pt>
                <c:pt idx="172">
                  <c:v>0.66131186532365194</c:v>
                </c:pt>
                <c:pt idx="173">
                  <c:v>0.68454710592868862</c:v>
                </c:pt>
                <c:pt idx="174">
                  <c:v>0.70710678118654735</c:v>
                </c:pt>
                <c:pt idx="175">
                  <c:v>0.72896862742141122</c:v>
                </c:pt>
                <c:pt idx="176">
                  <c:v>0.75011106963045915</c:v>
                </c:pt>
                <c:pt idx="177">
                  <c:v>0.77051324277578936</c:v>
                </c:pt>
                <c:pt idx="178">
                  <c:v>0.7901550123756903</c:v>
                </c:pt>
                <c:pt idx="179">
                  <c:v>0.80901699437494734</c:v>
                </c:pt>
                <c:pt idx="180">
                  <c:v>0.82708057427456161</c:v>
                </c:pt>
                <c:pt idx="181">
                  <c:v>0.8443279255020153</c:v>
                </c:pt>
                <c:pt idx="182">
                  <c:v>0.86074202700394375</c:v>
                </c:pt>
                <c:pt idx="183">
                  <c:v>0.87630668004386358</c:v>
                </c:pt>
                <c:pt idx="184">
                  <c:v>0.89100652418836779</c:v>
                </c:pt>
                <c:pt idx="185">
                  <c:v>0.90482705246601969</c:v>
                </c:pt>
                <c:pt idx="186">
                  <c:v>0.91775462568398125</c:v>
                </c:pt>
                <c:pt idx="187">
                  <c:v>0.92977648588825113</c:v>
                </c:pt>
                <c:pt idx="188">
                  <c:v>0.94088076895422512</c:v>
                </c:pt>
                <c:pt idx="189">
                  <c:v>0.95105651629515353</c:v>
                </c:pt>
                <c:pt idx="190">
                  <c:v>0.96029368567694295</c:v>
                </c:pt>
                <c:pt idx="191">
                  <c:v>0.96858316112863097</c:v>
                </c:pt>
                <c:pt idx="192">
                  <c:v>0.97591676193874721</c:v>
                </c:pt>
                <c:pt idx="193">
                  <c:v>0.98228725072868872</c:v>
                </c:pt>
                <c:pt idx="194">
                  <c:v>0.98768834059513766</c:v>
                </c:pt>
                <c:pt idx="195">
                  <c:v>0.99211470131447776</c:v>
                </c:pt>
                <c:pt idx="196">
                  <c:v>0.99556196460308</c:v>
                </c:pt>
                <c:pt idx="197">
                  <c:v>0.99802672842827156</c:v>
                </c:pt>
                <c:pt idx="198">
                  <c:v>0.9995065603657316</c:v>
                </c:pt>
                <c:pt idx="199">
                  <c:v>1</c:v>
                </c:pt>
                <c:pt idx="200">
                  <c:v>0.9995065603657316</c:v>
                </c:pt>
                <c:pt idx="201">
                  <c:v>0.99802672842827156</c:v>
                </c:pt>
                <c:pt idx="202">
                  <c:v>0.99556196460308011</c:v>
                </c:pt>
                <c:pt idx="203">
                  <c:v>0.99211470131447788</c:v>
                </c:pt>
                <c:pt idx="204">
                  <c:v>0.98768834059513788</c:v>
                </c:pt>
                <c:pt idx="205">
                  <c:v>0.98228725072868872</c:v>
                </c:pt>
                <c:pt idx="206">
                  <c:v>0.97591676193874755</c:v>
                </c:pt>
                <c:pt idx="207">
                  <c:v>0.96858316112863108</c:v>
                </c:pt>
                <c:pt idx="208">
                  <c:v>0.96029368567694329</c:v>
                </c:pt>
                <c:pt idx="209">
                  <c:v>0.95105651629515364</c:v>
                </c:pt>
                <c:pt idx="210">
                  <c:v>0.94088076895422557</c:v>
                </c:pt>
                <c:pt idx="211">
                  <c:v>0.92977648588825135</c:v>
                </c:pt>
                <c:pt idx="212">
                  <c:v>0.91775462568398147</c:v>
                </c:pt>
                <c:pt idx="213">
                  <c:v>0.90482705246601958</c:v>
                </c:pt>
                <c:pt idx="214">
                  <c:v>0.89100652418836801</c:v>
                </c:pt>
                <c:pt idx="215">
                  <c:v>0.87630668004386336</c:v>
                </c:pt>
                <c:pt idx="216">
                  <c:v>0.86074202700394398</c:v>
                </c:pt>
                <c:pt idx="217">
                  <c:v>0.84432792550201508</c:v>
                </c:pt>
                <c:pt idx="218">
                  <c:v>0.82708057427456183</c:v>
                </c:pt>
                <c:pt idx="219">
                  <c:v>0.80901699437494701</c:v>
                </c:pt>
                <c:pt idx="220">
                  <c:v>0.79015501237569064</c:v>
                </c:pt>
                <c:pt idx="221">
                  <c:v>0.77051324277578903</c:v>
                </c:pt>
                <c:pt idx="222">
                  <c:v>0.75011106963045948</c:v>
                </c:pt>
                <c:pt idx="223">
                  <c:v>0.728968627421411</c:v>
                </c:pt>
                <c:pt idx="224">
                  <c:v>0.70710678118654768</c:v>
                </c:pt>
                <c:pt idx="225">
                  <c:v>0.68454710592868961</c:v>
                </c:pt>
                <c:pt idx="226">
                  <c:v>0.66131186532365238</c:v>
                </c:pt>
                <c:pt idx="227">
                  <c:v>0.6374239897486903</c:v>
                </c:pt>
                <c:pt idx="228">
                  <c:v>0.6129070536529766</c:v>
                </c:pt>
                <c:pt idx="229">
                  <c:v>0.58778525229247403</c:v>
                </c:pt>
                <c:pt idx="230">
                  <c:v>0.56208337785213103</c:v>
                </c:pt>
                <c:pt idx="231">
                  <c:v>0.53582679497899721</c:v>
                </c:pt>
                <c:pt idx="232">
                  <c:v>0.50904141575037121</c:v>
                </c:pt>
                <c:pt idx="233">
                  <c:v>0.48175367410171616</c:v>
                </c:pt>
                <c:pt idx="234">
                  <c:v>0.45399049973954703</c:v>
                </c:pt>
                <c:pt idx="235">
                  <c:v>0.42577929156507305</c:v>
                </c:pt>
                <c:pt idx="236">
                  <c:v>0.3971478906347804</c:v>
                </c:pt>
                <c:pt idx="237">
                  <c:v>0.36812455268467875</c:v>
                </c:pt>
                <c:pt idx="238">
                  <c:v>0.33873792024529148</c:v>
                </c:pt>
                <c:pt idx="239">
                  <c:v>0.30901699437494773</c:v>
                </c:pt>
                <c:pt idx="240">
                  <c:v>0.27899110603922883</c:v>
                </c:pt>
                <c:pt idx="241">
                  <c:v>0.24868988716485543</c:v>
                </c:pt>
                <c:pt idx="242">
                  <c:v>0.21814324139654251</c:v>
                </c:pt>
                <c:pt idx="243">
                  <c:v>0.18738131458572474</c:v>
                </c:pt>
                <c:pt idx="244">
                  <c:v>0.15643446504023029</c:v>
                </c:pt>
                <c:pt idx="245">
                  <c:v>0.12533323356430473</c:v>
                </c:pt>
                <c:pt idx="246">
                  <c:v>9.4108313318514089E-2</c:v>
                </c:pt>
                <c:pt idx="247">
                  <c:v>6.2790519529313318E-2</c:v>
                </c:pt>
                <c:pt idx="248">
                  <c:v>3.1410759078127536E-2</c:v>
                </c:pt>
                <c:pt idx="249">
                  <c:v>3.06287113727155E-16</c:v>
                </c:pt>
                <c:pt idx="250">
                  <c:v>-3.1410759078126918E-2</c:v>
                </c:pt>
                <c:pt idx="251">
                  <c:v>-6.2790519529312708E-2</c:v>
                </c:pt>
                <c:pt idx="252">
                  <c:v>-9.4108313318513478E-2</c:v>
                </c:pt>
                <c:pt idx="253">
                  <c:v>-0.12533323356430412</c:v>
                </c:pt>
                <c:pt idx="254">
                  <c:v>-0.15643446504022968</c:v>
                </c:pt>
                <c:pt idx="255">
                  <c:v>-0.18738131458572502</c:v>
                </c:pt>
                <c:pt idx="256">
                  <c:v>-0.21814324139654104</c:v>
                </c:pt>
                <c:pt idx="257">
                  <c:v>-0.24868988716485482</c:v>
                </c:pt>
                <c:pt idx="258">
                  <c:v>-0.27899110603922911</c:v>
                </c:pt>
                <c:pt idx="259">
                  <c:v>-0.30901699437494712</c:v>
                </c:pt>
                <c:pt idx="260">
                  <c:v>-0.33873792024529092</c:v>
                </c:pt>
                <c:pt idx="261">
                  <c:v>-0.36812455268467731</c:v>
                </c:pt>
                <c:pt idx="262">
                  <c:v>-0.39714789063477984</c:v>
                </c:pt>
                <c:pt idx="263">
                  <c:v>-0.42577929156507333</c:v>
                </c:pt>
                <c:pt idx="264">
                  <c:v>-0.45399049973954569</c:v>
                </c:pt>
                <c:pt idx="265">
                  <c:v>-0.4817536741017156</c:v>
                </c:pt>
                <c:pt idx="266">
                  <c:v>-0.50904141575037143</c:v>
                </c:pt>
                <c:pt idx="267">
                  <c:v>-0.53582679497899666</c:v>
                </c:pt>
                <c:pt idx="268">
                  <c:v>-0.56208337785213047</c:v>
                </c:pt>
                <c:pt idx="269">
                  <c:v>-0.58778525229247292</c:v>
                </c:pt>
                <c:pt idx="270">
                  <c:v>-0.61290705365297604</c:v>
                </c:pt>
                <c:pt idx="271">
                  <c:v>-0.63742398974869052</c:v>
                </c:pt>
                <c:pt idx="272">
                  <c:v>-0.66131186532365127</c:v>
                </c:pt>
                <c:pt idx="273">
                  <c:v>-0.68454710592868917</c:v>
                </c:pt>
                <c:pt idx="274">
                  <c:v>-0.70710678118654668</c:v>
                </c:pt>
                <c:pt idx="275">
                  <c:v>-0.72896862742141055</c:v>
                </c:pt>
                <c:pt idx="276">
                  <c:v>-0.7501110696304597</c:v>
                </c:pt>
                <c:pt idx="277">
                  <c:v>-0.77051324277578814</c:v>
                </c:pt>
                <c:pt idx="278">
                  <c:v>-0.7901550123756903</c:v>
                </c:pt>
                <c:pt idx="279">
                  <c:v>-0.80901699437494723</c:v>
                </c:pt>
                <c:pt idx="280">
                  <c:v>-0.8270805742745615</c:v>
                </c:pt>
                <c:pt idx="281">
                  <c:v>-0.84432792550201474</c:v>
                </c:pt>
                <c:pt idx="282">
                  <c:v>-0.8607420270039432</c:v>
                </c:pt>
                <c:pt idx="283">
                  <c:v>-0.87630668004386303</c:v>
                </c:pt>
                <c:pt idx="284">
                  <c:v>-0.89100652418836812</c:v>
                </c:pt>
                <c:pt idx="285">
                  <c:v>-0.90482705246601891</c:v>
                </c:pt>
                <c:pt idx="286">
                  <c:v>-0.91775462568398125</c:v>
                </c:pt>
                <c:pt idx="287">
                  <c:v>-0.92977648588825146</c:v>
                </c:pt>
                <c:pt idx="288">
                  <c:v>-0.94088076895422545</c:v>
                </c:pt>
                <c:pt idx="289">
                  <c:v>-0.95105651629515342</c:v>
                </c:pt>
                <c:pt idx="290">
                  <c:v>-0.96029368567694295</c:v>
                </c:pt>
                <c:pt idx="291">
                  <c:v>-0.96858316112863097</c:v>
                </c:pt>
                <c:pt idx="292">
                  <c:v>-0.97591676193874755</c:v>
                </c:pt>
                <c:pt idx="293">
                  <c:v>-0.9822872507286885</c:v>
                </c:pt>
                <c:pt idx="294">
                  <c:v>-0.98768834059513777</c:v>
                </c:pt>
                <c:pt idx="295">
                  <c:v>-0.99211470131447788</c:v>
                </c:pt>
                <c:pt idx="296">
                  <c:v>-0.99556196460308</c:v>
                </c:pt>
                <c:pt idx="297">
                  <c:v>-0.99802672842827156</c:v>
                </c:pt>
                <c:pt idx="298">
                  <c:v>-0.9995065603657316</c:v>
                </c:pt>
                <c:pt idx="299">
                  <c:v>-0.9995065603657316</c:v>
                </c:pt>
                <c:pt idx="300">
                  <c:v>-0.99963328622328418</c:v>
                </c:pt>
                <c:pt idx="301">
                  <c:v>-0.99830208725622782</c:v>
                </c:pt>
                <c:pt idx="302">
                  <c:v>-0.99599922571397637</c:v>
                </c:pt>
                <c:pt idx="303">
                  <c:v>-0.99272694300662501</c:v>
                </c:pt>
                <c:pt idx="304">
                  <c:v>-0.9884884240966042</c:v>
                </c:pt>
                <c:pt idx="305">
                  <c:v>-0.98328779439871339</c:v>
                </c:pt>
                <c:pt idx="306">
                  <c:v>-0.97713011576476883</c:v>
                </c:pt>
                <c:pt idx="307">
                  <c:v>-0.97002138155686091</c:v>
                </c:pt>
                <c:pt idx="308">
                  <c:v>-0.96196851081389989</c:v>
                </c:pt>
                <c:pt idx="309">
                  <c:v>-0.95297934151721886</c:v>
                </c:pt>
                <c:pt idx="310">
                  <c:v>-0.94306262296174437</c:v>
                </c:pt>
                <c:pt idx="311">
                  <c:v>-0.93222800724017685</c:v>
                </c:pt>
                <c:pt idx="312">
                  <c:v>-0.92048603984846089</c:v>
                </c:pt>
                <c:pt idx="313">
                  <c:v>-0.90784814942170988</c:v>
                </c:pt>
                <c:pt idx="314">
                  <c:v>-0.89432663661048584</c:v>
                </c:pt>
                <c:pt idx="315">
                  <c:v>-0.8799346621084696</c:v>
                </c:pt>
                <c:pt idx="316">
                  <c:v>-0.86468623384290499</c:v>
                </c:pt>
                <c:pt idx="317">
                  <c:v>-0.84859619334048741</c:v>
                </c:pt>
                <c:pt idx="318">
                  <c:v>-0.83168020128187481</c:v>
                </c:pt>
                <c:pt idx="319">
                  <c:v>-0.81395472225891319</c:v>
                </c:pt>
                <c:pt idx="320">
                  <c:v>-0.7954370087494167</c:v>
                </c:pt>
                <c:pt idx="321">
                  <c:v>-0.77614508432499696</c:v>
                </c:pt>
                <c:pt idx="322">
                  <c:v>-0.75609772610855319</c:v>
                </c:pt>
                <c:pt idx="323">
                  <c:v>-0.73531444649814748</c:v>
                </c:pt>
                <c:pt idx="324">
                  <c:v>-0.713815474175302</c:v>
                </c:pt>
                <c:pt idx="325">
                  <c:v>-0.69162173441612129</c:v>
                </c:pt>
                <c:pt idx="326">
                  <c:v>-0.66875482872439984</c:v>
                </c:pt>
                <c:pt idx="327">
                  <c:v>-0.64523701380658161</c:v>
                </c:pt>
                <c:pt idx="328">
                  <c:v>-0.62109117990886242</c:v>
                </c:pt>
                <c:pt idx="329">
                  <c:v>-0.5963408285379217</c:v>
                </c:pt>
                <c:pt idx="330">
                  <c:v>-0.57101004958644397</c:v>
                </c:pt>
                <c:pt idx="331">
                  <c:v>-0.54512349788608983</c:v>
                </c:pt>
                <c:pt idx="332">
                  <c:v>-0.51870636921057112</c:v>
                </c:pt>
                <c:pt idx="333">
                  <c:v>-0.49178437575222794</c:v>
                </c:pt>
                <c:pt idx="334">
                  <c:v>-0.46438372109595272</c:v>
                </c:pt>
                <c:pt idx="335">
                  <c:v>-0.43653107471487623</c:v>
                </c:pt>
                <c:pt idx="336">
                  <c:v>-0.40825354601245484</c:v>
                </c:pt>
                <c:pt idx="337">
                  <c:v>-0.37957865793663847</c:v>
                </c:pt>
                <c:pt idx="338">
                  <c:v>-0.35053432019125852</c:v>
                </c:pt>
                <c:pt idx="339">
                  <c:v>-0.32114880207112428</c:v>
                </c:pt>
                <c:pt idx="340">
                  <c:v>-0.29145070494707132</c:v>
                </c:pt>
                <c:pt idx="341">
                  <c:v>-0.26146893442783592</c:v>
                </c:pt>
                <c:pt idx="342">
                  <c:v>-0.23123267222579877</c:v>
                </c:pt>
                <c:pt idx="343">
                  <c:v>-0.20077134775387215</c:v>
                </c:pt>
                <c:pt idx="344">
                  <c:v>-0.17011460948157792</c:v>
                </c:pt>
                <c:pt idx="345">
                  <c:v>-0.13929229607763391</c:v>
                </c:pt>
                <c:pt idx="346">
                  <c:v>-0.10833440736753466</c:v>
                </c:pt>
                <c:pt idx="347">
                  <c:v>-7.7271075134290532E-2</c:v>
                </c:pt>
                <c:pt idx="348">
                  <c:v>-4.6132533790684598E-2</c:v>
                </c:pt>
                <c:pt idx="349">
                  <c:v>-1.4949090951707813E-2</c:v>
                </c:pt>
                <c:pt idx="350">
                  <c:v>1.6248902064443068E-2</c:v>
                </c:pt>
                <c:pt idx="351">
                  <c:v>4.743107977756536E-2</c:v>
                </c:pt>
                <c:pt idx="352">
                  <c:v>7.8567092100764596E-2</c:v>
                </c:pt>
                <c:pt idx="353">
                  <c:v>0.10962663388061575</c:v>
                </c:pt>
                <c:pt idx="354">
                  <c:v>0.14057947439364155</c:v>
                </c:pt>
                <c:pt idx="355">
                  <c:v>0.17139548677031849</c:v>
                </c:pt>
                <c:pt idx="356">
                  <c:v>0.20204467731800624</c:v>
                </c:pt>
                <c:pt idx="357">
                  <c:v>0.23249721471436463</c:v>
                </c:pt>
                <c:pt idx="358">
                  <c:v>0.26272345904246525</c:v>
                </c:pt>
                <c:pt idx="359">
                  <c:v>0.29269399063988261</c:v>
                </c:pt>
                <c:pt idx="360">
                  <c:v>0.32237963873327874</c:v>
                </c:pt>
                <c:pt idx="361">
                  <c:v>0.35175150983075265</c:v>
                </c:pt>
                <c:pt idx="362">
                  <c:v>0.38078101584431834</c:v>
                </c:pt>
                <c:pt idx="363">
                  <c:v>0.40943990191511775</c:v>
                </c:pt>
                <c:pt idx="364">
                  <c:v>0.43770027391428512</c:v>
                </c:pt>
                <c:pt idx="365">
                  <c:v>0.46553462559283654</c:v>
                </c:pt>
                <c:pt idx="366">
                  <c:v>0.49291586535374105</c:v>
                </c:pt>
                <c:pt idx="367">
                  <c:v>0.51981734262070889</c:v>
                </c:pt>
                <c:pt idx="368">
                  <c:v>0.54621287377756678</c:v>
                </c:pt>
                <c:pt idx="369">
                  <c:v>0.57207676765317184</c:v>
                </c:pt>
                <c:pt idx="370">
                  <c:v>0.59738385052701237</c:v>
                </c:pt>
                <c:pt idx="371">
                  <c:v>0.62210949063118148</c:v>
                </c:pt>
                <c:pt idx="372">
                  <c:v>0.64622962212481982</c:v>
                </c:pt>
                <c:pt idx="373">
                  <c:v>0.66972076851786544</c:v>
                </c:pt>
                <c:pt idx="374">
                  <c:v>0.69256006552092364</c:v>
                </c:pt>
                <c:pt idx="375">
                  <c:v>0.71472528329953622</c:v>
                </c:pt>
                <c:pt idx="376">
                  <c:v>0.73619484811078106</c:v>
                </c:pt>
                <c:pt idx="377">
                  <c:v>0.75694786330131292</c:v>
                </c:pt>
                <c:pt idx="378">
                  <c:v>0.77696412964646677</c:v>
                </c:pt>
                <c:pt idx="379">
                  <c:v>0.79622416501035598</c:v>
                </c:pt>
                <c:pt idx="380">
                  <c:v>0.81470922330820095</c:v>
                </c:pt>
                <c:pt idx="381">
                  <c:v>0.83240131275216855</c:v>
                </c:pt>
                <c:pt idx="382">
                  <c:v>0.84928321336304702</c:v>
                </c:pt>
                <c:pt idx="383">
                  <c:v>0.86533849373071481</c:v>
                </c:pt>
                <c:pt idx="384">
                  <c:v>0.88055152700706296</c:v>
                </c:pt>
                <c:pt idx="385">
                  <c:v>0.89490750611591097</c:v>
                </c:pt>
                <c:pt idx="386">
                  <c:v>0.90839245816485903</c:v>
                </c:pt>
                <c:pt idx="387">
                  <c:v>0.92099325804538457</c:v>
                </c:pt>
                <c:pt idx="388">
                  <c:v>0.93269764120769072</c:v>
                </c:pt>
                <c:pt idx="389">
                  <c:v>0.9434942155979803</c:v>
                </c:pt>
                <c:pt idx="390">
                  <c:v>0.95337247274651193</c:v>
                </c:pt>
                <c:pt idx="391">
                  <c:v>0.96232279799565712</c:v>
                </c:pt>
                <c:pt idx="392">
                  <c:v>0.97033647985798277</c:v>
                </c:pt>
                <c:pt idx="393">
                  <c:v>0.97740571849530455</c:v>
                </c:pt>
                <c:pt idx="394">
                  <c:v>0.98352363331034143</c:v>
                </c:pt>
                <c:pt idx="395">
                  <c:v>0.98868426964373757</c:v>
                </c:pt>
                <c:pt idx="396">
                  <c:v>0.9928826045698137</c:v>
                </c:pt>
                <c:pt idx="397">
                  <c:v>0.99611455178545794</c:v>
                </c:pt>
                <c:pt idx="398">
                  <c:v>0.99837696558738642</c:v>
                </c:pt>
                <c:pt idx="399">
                  <c:v>0.99966764393390262</c:v>
                </c:pt>
                <c:pt idx="400">
                  <c:v>0.99998533058818251</c:v>
                </c:pt>
                <c:pt idx="401">
                  <c:v>0.99932971634098167</c:v>
                </c:pt>
                <c:pt idx="402">
                  <c:v>0.99770143931159871</c:v>
                </c:pt>
                <c:pt idx="403">
                  <c:v>0.99510208432678215</c:v>
                </c:pt>
                <c:pt idx="404">
                  <c:v>0.99153418137819649</c:v>
                </c:pt>
                <c:pt idx="405">
                  <c:v>0.98700120315993956</c:v>
                </c:pt>
                <c:pt idx="406">
                  <c:v>0.9815075616885256</c:v>
                </c:pt>
                <c:pt idx="407">
                  <c:v>0.97505860400857725</c:v>
                </c:pt>
                <c:pt idx="408">
                  <c:v>0.96766060698850287</c:v>
                </c:pt>
                <c:pt idx="409">
                  <c:v>0.9593207712110976</c:v>
                </c:pt>
                <c:pt idx="410">
                  <c:v>0.95004721396511893</c:v>
                </c:pt>
                <c:pt idx="411">
                  <c:v>0.9398489613446015</c:v>
                </c:pt>
                <c:pt idx="412">
                  <c:v>0.92873593946362387</c:v>
                </c:pt>
                <c:pt idx="413">
                  <c:v>0.91671896479507342</c:v>
                </c:pt>
                <c:pt idx="414">
                  <c:v>0.90380973364281936</c:v>
                </c:pt>
                <c:pt idx="415">
                  <c:v>0.89002081075746964</c:v>
                </c:pt>
                <c:pt idx="416">
                  <c:v>0.87536561710699123</c:v>
                </c:pt>
                <c:pt idx="417">
                  <c:v>0.8598584168138208</c:v>
                </c:pt>
                <c:pt idx="418">
                  <c:v>0.84351430327139365</c:v>
                </c:pt>
                <c:pt idx="419">
                  <c:v>0.82634918445351679</c:v>
                </c:pt>
                <c:pt idx="420">
                  <c:v>0.8083797674308929</c:v>
                </c:pt>
                <c:pt idx="421">
                  <c:v>0.78962354210989116</c:v>
                </c:pt>
                <c:pt idx="422">
                  <c:v>0.77009876420929235</c:v>
                </c:pt>
                <c:pt idx="423">
                  <c:v>0.74982443749181904</c:v>
                </c:pt>
                <c:pt idx="424">
                  <c:v>0.72882029526741721</c:v>
                </c:pt>
                <c:pt idx="425">
                  <c:v>0.70710678118654724</c:v>
                </c:pt>
                <c:pt idx="426">
                  <c:v>0.68470502934206345</c:v>
                </c:pt>
                <c:pt idx="427">
                  <c:v>0.66163684369907805</c:v>
                </c:pt>
                <c:pt idx="428">
                  <c:v>0.6379246768728668</c:v>
                </c:pt>
                <c:pt idx="429">
                  <c:v>0.61359160827529324</c:v>
                </c:pt>
                <c:pt idx="430">
                  <c:v>0.58866132165140295</c:v>
                </c:pt>
                <c:pt idx="431">
                  <c:v>0.56315808202760309</c:v>
                </c:pt>
                <c:pt idx="432">
                  <c:v>0.53710671209413896</c:v>
                </c:pt>
                <c:pt idx="433">
                  <c:v>0.51053256804481184</c:v>
                </c:pt>
                <c:pt idx="434">
                  <c:v>0.48346151489740874</c:v>
                </c:pt>
                <c:pt idx="435">
                  <c:v>0.45591990131887988</c:v>
                </c:pt>
                <c:pt idx="436">
                  <c:v>0.4279345339798134</c:v>
                </c:pt>
                <c:pt idx="437">
                  <c:v>0.39953265146299322</c:v>
                </c:pt>
                <c:pt idx="438">
                  <c:v>0.37074189775181976</c:v>
                </c:pt>
                <c:pt idx="439">
                  <c:v>0.34159029532390767</c:v>
                </c:pt>
                <c:pt idx="440">
                  <c:v>0.31210621787640835</c:v>
                </c:pt>
                <c:pt idx="441">
                  <c:v>0.28231836270945171</c:v>
                </c:pt>
                <c:pt idx="442">
                  <c:v>0.25225572279463304</c:v>
                </c:pt>
                <c:pt idx="443">
                  <c:v>0.22194755855575007</c:v>
                </c:pt>
                <c:pt idx="444">
                  <c:v>0.19142336938905377</c:v>
                </c:pt>
                <c:pt idx="445">
                  <c:v>0.16071286495122941</c:v>
                </c:pt>
                <c:pt idx="446">
                  <c:v>0.12984593624241814</c:v>
                </c:pt>
                <c:pt idx="447">
                  <c:v>9.8852626512875033E-2</c:v>
                </c:pt>
                <c:pt idx="448">
                  <c:v>6.7763102021413918E-2</c:v>
                </c:pt>
                <c:pt idx="449">
                  <c:v>3.6607622674154607E-2</c:v>
                </c:pt>
                <c:pt idx="450">
                  <c:v>5.4165125720916736E-3</c:v>
                </c:pt>
                <c:pt idx="451">
                  <c:v>-2.5779869503909269E-2</c:v>
                </c:pt>
                <c:pt idx="452">
                  <c:v>-5.6951159641596243E-2</c:v>
                </c:pt>
                <c:pt idx="453">
                  <c:v>-8.8067018351115453E-2</c:v>
                </c:pt>
                <c:pt idx="454">
                  <c:v>-0.11909716009487063</c:v>
                </c:pt>
                <c:pt idx="455">
                  <c:v>-0.15001138276487175</c:v>
                </c:pt>
                <c:pt idx="456">
                  <c:v>-0.18077959707894048</c:v>
                </c:pt>
                <c:pt idx="457">
                  <c:v>-0.21137185586701107</c:v>
                </c:pt>
                <c:pt idx="458">
                  <c:v>-0.24175838321928744</c:v>
                </c:pt>
                <c:pt idx="459">
                  <c:v>-0.27190960346741738</c:v>
                </c:pt>
                <c:pt idx="460">
                  <c:v>-0.30179616997106157</c:v>
                </c:pt>
                <c:pt idx="461">
                  <c:v>-0.33138899368137031</c:v>
                </c:pt>
                <c:pt idx="462">
                  <c:v>-0.3606592714538307</c:v>
                </c:pt>
                <c:pt idx="463">
                  <c:v>-0.38957851408278021</c:v>
                </c:pt>
                <c:pt idx="464">
                  <c:v>-0.41811857403038677</c:v>
                </c:pt>
                <c:pt idx="465">
                  <c:v>-0.44625167282305434</c:v>
                </c:pt>
                <c:pt idx="466">
                  <c:v>-0.47395042808874244</c:v>
                </c:pt>
                <c:pt idx="467">
                  <c:v>-0.50118788020846705</c:v>
                </c:pt>
                <c:pt idx="468">
                  <c:v>-0.52793751855663251</c:v>
                </c:pt>
                <c:pt idx="469">
                  <c:v>-0.55417330730419123</c:v>
                </c:pt>
                <c:pt idx="470">
                  <c:v>-0.57986971075970772</c:v>
                </c:pt>
                <c:pt idx="471">
                  <c:v>-0.60500171822364168</c:v>
                </c:pt>
                <c:pt idx="472">
                  <c:v>-0.62954486833161949</c:v>
                </c:pt>
                <c:pt idx="473">
                  <c:v>-0.65347527286313278</c:v>
                </c:pt>
                <c:pt idx="474">
                  <c:v>-0.67676963999217854</c:v>
                </c:pt>
                <c:pt idx="475">
                  <c:v>-0.69940529695763554</c:v>
                </c:pt>
                <c:pt idx="476">
                  <c:v>-0.72136021213098034</c:v>
                </c:pt>
                <c:pt idx="477">
                  <c:v>-0.74261301646001121</c:v>
                </c:pt>
                <c:pt idx="478">
                  <c:v>-0.76314302426767389</c:v>
                </c:pt>
                <c:pt idx="479">
                  <c:v>-0.78293025338570932</c:v>
                </c:pt>
                <c:pt idx="480">
                  <c:v>-0.80195544460370061</c:v>
                </c:pt>
                <c:pt idx="481">
                  <c:v>-0.82020008041422399</c:v>
                </c:pt>
                <c:pt idx="482">
                  <c:v>-0.83764640303629967</c:v>
                </c:pt>
                <c:pt idx="483">
                  <c:v>-0.85427743169929404</c:v>
                </c:pt>
                <c:pt idx="484">
                  <c:v>-0.8700769791705627</c:v>
                </c:pt>
                <c:pt idx="485">
                  <c:v>-0.88502966751072054</c:v>
                </c:pt>
                <c:pt idx="486">
                  <c:v>-0.89912094304122059</c:v>
                </c:pt>
                <c:pt idx="487">
                  <c:v>-0.91233709050971912</c:v>
                </c:pt>
                <c:pt idx="488">
                  <c:v>-0.92466524643925507</c:v>
                </c:pt>
                <c:pt idx="489">
                  <c:v>-0.93609341164852988</c:v>
                </c:pt>
                <c:pt idx="490">
                  <c:v>-0.94661046293087214</c:v>
                </c:pt>
                <c:pt idx="491">
                  <c:v>-0.95620616388062452</c:v>
                </c:pt>
                <c:pt idx="492">
                  <c:v>-0.96487117485639629</c:v>
                </c:pt>
                <c:pt idx="493">
                  <c:v>-0.97259706207147378</c:v>
                </c:pt>
                <c:pt idx="494">
                  <c:v>-0.97937630580254986</c:v>
                </c:pt>
                <c:pt idx="495">
                  <c:v>-0.9852023077088099</c:v>
                </c:pt>
                <c:pt idx="496">
                  <c:v>-0.99006939725415599</c:v>
                </c:pt>
                <c:pt idx="497">
                  <c:v>-0.99397283722645313</c:v>
                </c:pt>
                <c:pt idx="498">
                  <c:v>-0.99690882834832484</c:v>
                </c:pt>
                <c:pt idx="499">
                  <c:v>-0.99887451297504537</c:v>
                </c:pt>
                <c:pt idx="500">
                  <c:v>-0.9998679778759294</c:v>
                </c:pt>
                <c:pt idx="501">
                  <c:v>-0.99988825609650933</c:v>
                </c:pt>
                <c:pt idx="502">
                  <c:v>-0.99893532789968509</c:v>
                </c:pt>
                <c:pt idx="503">
                  <c:v>-0.99701012078493512</c:v>
                </c:pt>
                <c:pt idx="504">
                  <c:v>-0.99411450858556794</c:v>
                </c:pt>
                <c:pt idx="505">
                  <c:v>-0.99025130964489061</c:v>
                </c:pt>
                <c:pt idx="506">
                  <c:v>-0.98542428407307403</c:v>
                </c:pt>
                <c:pt idx="507">
                  <c:v>-0.97963813008737743</c:v>
                </c:pt>
                <c:pt idx="508">
                  <c:v>-0.97289847943930763</c:v>
                </c:pt>
                <c:pt idx="509">
                  <c:v>-0.96521189193315093</c:v>
                </c:pt>
                <c:pt idx="510">
                  <c:v>-0.95658584904119071</c:v>
                </c:pt>
                <c:pt idx="511">
                  <c:v>-0.94702874662191883</c:v>
                </c:pt>
                <c:pt idx="512">
                  <c:v>-0.93654988674819295</c:v>
                </c:pt>
                <c:pt idx="513">
                  <c:v>-0.92515946865338905</c:v>
                </c:pt>
                <c:pt idx="514">
                  <c:v>-0.91286857880434025</c:v>
                </c:pt>
                <c:pt idx="515">
                  <c:v>-0.89968918011070687</c:v>
                </c:pt>
                <c:pt idx="516">
                  <c:v>-0.8856341002813054</c:v>
                </c:pt>
                <c:pt idx="517">
                  <c:v>-0.87071701933865453</c:v>
                </c:pt>
                <c:pt idx="518">
                  <c:v>-0.85495245630408456</c:v>
                </c:pt>
                <c:pt idx="519">
                  <c:v>-0.83835575506609272</c:v>
                </c:pt>
                <c:pt idx="520">
                  <c:v>-0.82094306944591844</c:v>
                </c:pt>
                <c:pt idx="521">
                  <c:v>-0.8027313474747988</c:v>
                </c:pt>
                <c:pt idx="522">
                  <c:v>-0.7837383148981657</c:v>
                </c:pt>
                <c:pt idx="523">
                  <c:v>-0.76398245792295261</c:v>
                </c:pt>
                <c:pt idx="524">
                  <c:v>-0.74348300522459798</c:v>
                </c:pt>
                <c:pt idx="525">
                  <c:v>-0.72225990923160122</c:v>
                </c:pt>
                <c:pt idx="526">
                  <c:v>-0.70033382670544186</c:v>
                </c:pt>
                <c:pt idx="527">
                  <c:v>-0.67772609863507849</c:v>
                </c:pt>
                <c:pt idx="528">
                  <c:v>-0.65445872946540684</c:v>
                </c:pt>
                <c:pt idx="529">
                  <c:v>-0.63055436568003098</c:v>
                </c:pt>
                <c:pt idx="530">
                  <c:v>-0.60603627375909785</c:v>
                </c:pt>
                <c:pt idx="531">
                  <c:v>-0.58092831753360052</c:v>
                </c:pt>
                <c:pt idx="532">
                  <c:v>-0.55525493495847722</c:v>
                </c:pt>
                <c:pt idx="533">
                  <c:v>-0.52904111432669865</c:v>
                </c:pt>
                <c:pt idx="534">
                  <c:v>-0.50231236994779693</c:v>
                </c:pt>
                <c:pt idx="535">
                  <c:v>-0.4750947173144065</c:v>
                </c:pt>
                <c:pt idx="536">
                  <c:v>-0.44741464778097817</c:v>
                </c:pt>
                <c:pt idx="537">
                  <c:v>-0.41929910277935989</c:v>
                </c:pt>
                <c:pt idx="538">
                  <c:v>-0.39077544759631266</c:v>
                </c:pt>
                <c:pt idx="539">
                  <c:v>-0.36187144473833438</c:v>
                </c:pt>
                <c:pt idx="540">
                  <c:v>-0.33261522691018897</c:v>
                </c:pt>
                <c:pt idx="541">
                  <c:v>-0.303035269632775</c:v>
                </c:pt>
                <c:pt idx="542">
                  <c:v>-0.27316036352752104</c:v>
                </c:pt>
                <c:pt idx="543">
                  <c:v>-0.24301958629402387</c:v>
                </c:pt>
                <c:pt idx="544">
                  <c:v>-0.21264227440828845</c:v>
                </c:pt>
                <c:pt idx="545">
                  <c:v>-0.18205799456910832</c:v>
                </c:pt>
                <c:pt idx="546">
                  <c:v>-0.15129651492024757</c:v>
                </c:pt>
                <c:pt idx="547">
                  <c:v>-0.12038777607681472</c:v>
                </c:pt>
                <c:pt idx="548">
                  <c:v>-8.9361861983507054E-2</c:v>
                </c:pt>
                <c:pt idx="549">
                  <c:v>-5.8248970633467616E-2</c:v>
                </c:pt>
                <c:pt idx="550">
                  <c:v>-2.7079384676127298E-2</c:v>
                </c:pt>
                <c:pt idx="551">
                  <c:v>4.1165580573682406E-3</c:v>
                </c:pt>
                <c:pt idx="552">
                  <c:v>3.5308494082391083E-2</c:v>
                </c:pt>
                <c:pt idx="553">
                  <c:v>6.6466063814192275E-2</c:v>
                </c:pt>
                <c:pt idx="554">
                  <c:v>9.755894111716179E-2</c:v>
                </c:pt>
                <c:pt idx="555">
                  <c:v>0.12855686282185874</c:v>
                </c:pt>
                <c:pt idx="556">
                  <c:v>0.15942965818054269</c:v>
                </c:pt>
                <c:pt idx="557">
                  <c:v>0.19014727823286628</c:v>
                </c:pt>
                <c:pt idx="558">
                  <c:v>0.22067982505295972</c:v>
                </c:pt>
                <c:pt idx="559">
                  <c:v>0.25099758084950152</c:v>
                </c:pt>
                <c:pt idx="560">
                  <c:v>0.28107103689062701</c:v>
                </c:pt>
                <c:pt idx="561">
                  <c:v>0.31087092222504875</c:v>
                </c:pt>
                <c:pt idx="562">
                  <c:v>0.34036823217202167</c:v>
                </c:pt>
                <c:pt idx="563">
                  <c:v>0.36953425655201838</c:v>
                </c:pt>
                <c:pt idx="564">
                  <c:v>0.39834060763079254</c:v>
                </c:pt>
                <c:pt idx="565">
                  <c:v>0.42675924774957136</c:v>
                </c:pt>
                <c:pt idx="566">
                  <c:v>0.45476251661454509</c:v>
                </c:pt>
                <c:pt idx="567">
                  <c:v>0.48232315821903177</c:v>
                </c:pt>
                <c:pt idx="568">
                  <c:v>0.50941434737225588</c:v>
                </c:pt>
                <c:pt idx="569">
                  <c:v>0.53600971580855394</c:v>
                </c:pt>
                <c:pt idx="570">
                  <c:v>0.56208337785213014</c:v>
                </c:pt>
                <c:pt idx="571">
                  <c:v>0.58760995561193075</c:v>
                </c:pt>
                <c:pt idx="572">
                  <c:v>0.61256460368234023</c:v>
                </c:pt>
                <c:pt idx="573">
                  <c:v>0.63692303332559941</c:v>
                </c:pt>
                <c:pt idx="574">
                  <c:v>0.66066153611236256</c:v>
                </c:pt>
                <c:pt idx="575">
                  <c:v>0.68375700699757602</c:v>
                </c:pt>
                <c:pt idx="576">
                  <c:v>0.70618696680883153</c:v>
                </c:pt>
                <c:pt idx="577">
                  <c:v>0.7279295841257678</c:v>
                </c:pt>
                <c:pt idx="578">
                  <c:v>0.74896369652890704</c:v>
                </c:pt>
                <c:pt idx="579">
                  <c:v>0.76926883119736611</c:v>
                </c:pt>
                <c:pt idx="580">
                  <c:v>0.78882522483534678</c:v>
                </c:pt>
                <c:pt idx="581">
                  <c:v>0.80761384290805183</c:v>
                </c:pt>
                <c:pt idx="582">
                  <c:v>0.82561639816834453</c:v>
                </c:pt>
                <c:pt idx="583">
                  <c:v>0.84281536845590765</c:v>
                </c:pt>
                <c:pt idx="584">
                  <c:v>0.85919401375188165</c:v>
                </c:pt>
                <c:pt idx="585">
                  <c:v>0.87473639247218704</c:v>
                </c:pt>
                <c:pt idx="586">
                  <c:v>0.88942737698368723</c:v>
                </c:pt>
                <c:pt idx="587">
                  <c:v>0.90325266832815942</c:v>
                </c:pt>
                <c:pt idx="588">
                  <c:v>0.9161988101396763</c:v>
                </c:pt>
                <c:pt idx="589">
                  <c:v>0.92825320174188408</c:v>
                </c:pt>
                <c:pt idx="590">
                  <c:v>0.93940411041248506</c:v>
                </c:pt>
                <c:pt idx="591">
                  <c:v>0.94964068280279113</c:v>
                </c:pt>
                <c:pt idx="592">
                  <c:v>0.9589529555015085</c:v>
                </c:pt>
                <c:pt idx="593">
                  <c:v>0.96733186473226651</c:v>
                </c:pt>
                <c:pt idx="594">
                  <c:v>0.97476925517552249</c:v>
                </c:pt>
                <c:pt idx="595">
                  <c:v>0.98125788790626189</c:v>
                </c:pt>
                <c:pt idx="596">
                  <c:v>0.98679144743975045</c:v>
                </c:pt>
                <c:pt idx="597">
                  <c:v>0.99136454787850836</c:v>
                </c:pt>
                <c:pt idx="598">
                  <c:v>0.99497273815445497</c:v>
                </c:pt>
                <c:pt idx="599">
                  <c:v>0.99761250636122523</c:v>
                </c:pt>
                <c:pt idx="600">
                  <c:v>0.99928128317235276</c:v>
                </c:pt>
                <c:pt idx="601">
                  <c:v>0.99997744434203617</c:v>
                </c:pt>
                <c:pt idx="602">
                  <c:v>0.99970031228604206</c:v>
                </c:pt>
                <c:pt idx="603">
                  <c:v>0.99845015674120863</c:v>
                </c:pt>
                <c:pt idx="604">
                  <c:v>0.99622819450290179</c:v>
                </c:pt>
                <c:pt idx="605">
                  <c:v>0.99303658824069707</c:v>
                </c:pt>
                <c:pt idx="606">
                  <c:v>0.98887844439341621</c:v>
                </c:pt>
                <c:pt idx="607">
                  <c:v>0.98375781014558472</c:v>
                </c:pt>
                <c:pt idx="608">
                  <c:v>0.97767966948824403</c:v>
                </c:pt>
                <c:pt idx="609">
                  <c:v>0.97064993836795788</c:v>
                </c:pt>
                <c:pt idx="610">
                  <c:v>0.96267545892874218</c:v>
                </c:pt>
                <c:pt idx="611">
                  <c:v>0.95376399285246816</c:v>
                </c:pt>
                <c:pt idx="612">
                  <c:v>0.94392421380434333</c:v>
                </c:pt>
                <c:pt idx="613">
                  <c:v>0.93316569899068214</c:v>
                </c:pt>
                <c:pt idx="614">
                  <c:v>0.92149891983725862</c:v>
                </c:pt>
                <c:pt idx="615">
                  <c:v>0.90893523179731683</c:v>
                </c:pt>
                <c:pt idx="616">
                  <c:v>0.89548686329913696</c:v>
                </c:pt>
                <c:pt idx="617">
                  <c:v>0.8811669038439186</c:v>
                </c:pt>
                <c:pt idx="618">
                  <c:v>0.86598929126557966</c:v>
                </c:pt>
                <c:pt idx="619">
                  <c:v>0.84996879816480597</c:v>
                </c:pt>
                <c:pt idx="620">
                  <c:v>0.83312101753072643</c:v>
                </c:pt>
                <c:pt idx="621">
                  <c:v>0.81546234756397018</c:v>
                </c:pt>
                <c:pt idx="622">
                  <c:v>0.79700997571606624</c:v>
                </c:pt>
                <c:pt idx="623">
                  <c:v>0.77778186196063337</c:v>
                </c:pt>
                <c:pt idx="624">
                  <c:v>0.7577967213126573</c:v>
                </c:pt>
                <c:pt idx="625">
                  <c:v>0.7370740056129178</c:v>
                </c:pt>
                <c:pt idx="626">
                  <c:v>0.71563388459512456</c:v>
                </c:pt>
                <c:pt idx="627">
                  <c:v>0.69349722625452936</c:v>
                </c:pt>
                <c:pt idx="628">
                  <c:v>0.67068557653671967</c:v>
                </c:pt>
                <c:pt idx="629">
                  <c:v>0.64722113836663653</c:v>
                </c:pt>
                <c:pt idx="630">
                  <c:v>0.62312675003812268</c:v>
                </c:pt>
                <c:pt idx="631">
                  <c:v>0.59842586298508316</c:v>
                </c:pt>
                <c:pt idx="632">
                  <c:v>0.57314251895585289</c:v>
                </c:pt>
                <c:pt idx="633">
                  <c:v>0.54730132661291353</c:v>
                </c:pt>
                <c:pt idx="634">
                  <c:v>0.52092743758105309</c:v>
                </c:pt>
                <c:pt idx="635">
                  <c:v>0.49404652196681015</c:v>
                </c:pt>
                <c:pt idx="636">
                  <c:v>0.46668474337338328</c:v>
                </c:pt>
                <c:pt idx="637">
                  <c:v>0.43886873343522026</c:v>
                </c:pt>
                <c:pt idx="638">
                  <c:v>0.41062556589701904</c:v>
                </c:pt>
                <c:pt idx="639">
                  <c:v>0.38198273026246321</c:v>
                </c:pt>
                <c:pt idx="640">
                  <c:v>0.35296810503828813</c:v>
                </c:pt>
                <c:pt idx="641">
                  <c:v>0.32360993059959414</c:v>
                </c:pt>
                <c:pt idx="642">
                  <c:v>0.29393678170322601</c:v>
                </c:pt>
                <c:pt idx="643">
                  <c:v>0.26397753967543319</c:v>
                </c:pt>
                <c:pt idx="644">
                  <c:v>0.23376136430123912</c:v>
                </c:pt>
                <c:pt idx="645">
                  <c:v>0.20331766544280352</c:v>
                </c:pt>
                <c:pt idx="646">
                  <c:v>0.17267607441434724</c:v>
                </c:pt>
                <c:pt idx="647">
                  <c:v>0.14186641514156512</c:v>
                </c:pt>
                <c:pt idx="648">
                  <c:v>0.1109186751334412</c:v>
                </c:pt>
                <c:pt idx="649">
                  <c:v>7.9862976295129839E-2</c:v>
                </c:pt>
                <c:pt idx="650">
                  <c:v>4.8729545609711454E-2</c:v>
                </c:pt>
                <c:pt idx="651">
                  <c:v>1.7548685717863829E-2</c:v>
                </c:pt>
                <c:pt idx="652">
                  <c:v>-1.3649254576168704E-2</c:v>
                </c:pt>
                <c:pt idx="653">
                  <c:v>-4.4833909843534185E-2</c:v>
                </c:pt>
                <c:pt idx="654">
                  <c:v>-7.5974927585870419E-2</c:v>
                </c:pt>
                <c:pt idx="655">
                  <c:v>-0.10704199777795519</c:v>
                </c:pt>
                <c:pt idx="656">
                  <c:v>-0.13800488236876837</c:v>
                </c:pt>
                <c:pt idx="657">
                  <c:v>-0.16883344471273493</c:v>
                </c:pt>
                <c:pt idx="658">
                  <c:v>-0.19949767890216161</c:v>
                </c:pt>
                <c:pt idx="659">
                  <c:v>-0.22996773897244935</c:v>
                </c:pt>
                <c:pt idx="660">
                  <c:v>-0.26021396795162016</c:v>
                </c:pt>
                <c:pt idx="661">
                  <c:v>-0.29020692672584331</c:v>
                </c:pt>
                <c:pt idx="662">
                  <c:v>-0.31991742269313928</c:v>
                </c:pt>
                <c:pt idx="663">
                  <c:v>-0.34931653817675995</c:v>
                </c:pt>
                <c:pt idx="664">
                  <c:v>-0.37837565857133976</c:v>
                </c:pt>
                <c:pt idx="665">
                  <c:v>-0.40706650019390073</c:v>
                </c:pt>
                <c:pt idx="666">
                  <c:v>-0.4353611378127839</c:v>
                </c:pt>
                <c:pt idx="667">
                  <c:v>-0.46323203182769468</c:v>
                </c:pt>
                <c:pt idx="668">
                  <c:v>-0.49065205507442372</c:v>
                </c:pt>
                <c:pt idx="669">
                  <c:v>-0.51759451922809707</c:v>
                </c:pt>
                <c:pt idx="670">
                  <c:v>-0.5440332007794344</c:v>
                </c:pt>
                <c:pt idx="671">
                  <c:v>-0.56994236655833286</c:v>
                </c:pt>
                <c:pt idx="672">
                  <c:v>-0.59529679878045583</c:v>
                </c:pt>
                <c:pt idx="673">
                  <c:v>-0.62007181959205249</c:v>
                </c:pt>
                <c:pt idx="674">
                  <c:v>-0.64424331508929311</c:v>
                </c:pt>
                <c:pt idx="675">
                  <c:v>-0.66778775878870611</c:v>
                </c:pt>
                <c:pt idx="676">
                  <c:v>-0.69068223452582123</c:v>
                </c:pt>
                <c:pt idx="677">
                  <c:v>-0.71290445875992259</c:v>
                </c:pt>
                <c:pt idx="678">
                  <c:v>-0.73443280226282359</c:v>
                </c:pt>
                <c:pt idx="679">
                  <c:v>-0.75524631117100194</c:v>
                </c:pt>
                <c:pt idx="680">
                  <c:v>-0.77532472738029756</c:v>
                </c:pt>
                <c:pt idx="681">
                  <c:v>-0.79464850826343958</c:v>
                </c:pt>
                <c:pt idx="682">
                  <c:v>-0.81319884569116552</c:v>
                </c:pt>
                <c:pt idx="683">
                  <c:v>-0.83095768433845985</c:v>
                </c:pt>
                <c:pt idx="684">
                  <c:v>-0.84790773925813212</c:v>
                </c:pt>
                <c:pt idx="685">
                  <c:v>-0.86403251270441794</c:v>
                </c:pt>
                <c:pt idx="686">
                  <c:v>-0.87931631019055534</c:v>
                </c:pt>
                <c:pt idx="687">
                  <c:v>-0.89374425576445493</c:v>
                </c:pt>
                <c:pt idx="688">
                  <c:v>-0.9073023064876784</c:v>
                </c:pt>
                <c:pt idx="689">
                  <c:v>-0.91997726610365749</c:v>
                </c:pt>
                <c:pt idx="690">
                  <c:v>-0.93175679788179333</c:v>
                </c:pt>
                <c:pt idx="691">
                  <c:v>-0.94262943662499321</c:v>
                </c:pt>
                <c:pt idx="692">
                  <c:v>-0.9525845998289475</c:v>
                </c:pt>
                <c:pt idx="693">
                  <c:v>-0.96161259798218668</c:v>
                </c:pt>
                <c:pt idx="694">
                  <c:v>-0.96970464399706613</c:v>
                </c:pt>
                <c:pt idx="695">
                  <c:v>-0.97685286176236863</c:v>
                </c:pt>
                <c:pt idx="696">
                  <c:v>-0.98305029380923636</c:v>
                </c:pt>
                <c:pt idx="697">
                  <c:v>-0.98829090808298403</c:v>
                </c:pt>
                <c:pt idx="698">
                  <c:v>-0.99256960381418657</c:v>
                </c:pt>
                <c:pt idx="699">
                  <c:v>-0.99588221648334874</c:v>
                </c:pt>
                <c:pt idx="700">
                  <c:v>-0.99822552187427094</c:v>
                </c:pt>
                <c:pt idx="701">
                  <c:v>-0.99959723921224675</c:v>
                </c:pt>
                <c:pt idx="702">
                  <c:v>-0.99999603338396881</c:v>
                </c:pt>
                <c:pt idx="703">
                  <c:v>-0.99942151623701647</c:v>
                </c:pt>
                <c:pt idx="704">
                  <c:v>-0.99787424695764959</c:v>
                </c:pt>
                <c:pt idx="705">
                  <c:v>-0.99535573152654433</c:v>
                </c:pt>
                <c:pt idx="706">
                  <c:v>-0.99186842125300412</c:v>
                </c:pt>
                <c:pt idx="707">
                  <c:v>-0.98741571038904563</c:v>
                </c:pt>
                <c:pt idx="708">
                  <c:v>-0.98200193282574588</c:v>
                </c:pt>
                <c:pt idx="709">
                  <c:v>-0.97563235787498603</c:v>
                </c:pt>
                <c:pt idx="710">
                  <c:v>-0.96831318514075082</c:v>
                </c:pt>
                <c:pt idx="711">
                  <c:v>-0.96005153848496427</c:v>
                </c:pt>
                <c:pt idx="712">
                  <c:v>-0.95085545909373448</c:v>
                </c:pt>
                <c:pt idx="713">
                  <c:v>-0.94073389765070337</c:v>
                </c:pt>
                <c:pt idx="714">
                  <c:v>-0.92969670562527307</c:v>
                </c:pt>
                <c:pt idx="715">
                  <c:v>-0.9177546256839817</c:v>
                </c:pt>
                <c:pt idx="716">
                  <c:v>-0.90491928123450915</c:v>
                </c:pt>
                <c:pt idx="717">
                  <c:v>-0.89120316511243813</c:v>
                </c:pt>
                <c:pt idx="718">
                  <c:v>-0.87661962742179944</c:v>
                </c:pt>
                <c:pt idx="719">
                  <c:v>-0.8611828625411927</c:v>
                </c:pt>
                <c:pt idx="720">
                  <c:v>-0.84490789530821631</c:v>
                </c:pt>
                <c:pt idx="721">
                  <c:v>-0.82781056639549155</c:v>
                </c:pt>
                <c:pt idx="722">
                  <c:v>-0.80990751689279172</c:v>
                </c:pt>
                <c:pt idx="723">
                  <c:v>-0.79121617210995387</c:v>
                </c:pt>
                <c:pt idx="724">
                  <c:v>-0.77175472461658123</c:v>
                </c:pt>
                <c:pt idx="725">
                  <c:v>-0.75154211653493308</c:v>
                </c:pt>
                <c:pt idx="726">
                  <c:v>-0.73059802110327388</c:v>
                </c:pt>
                <c:pt idx="727">
                  <c:v>-0.70894282352762472</c:v>
                </c:pt>
                <c:pt idx="728">
                  <c:v>-0.6865976011404602</c:v>
                </c:pt>
                <c:pt idx="729">
                  <c:v>-0.66358410288593461</c:v>
                </c:pt>
                <c:pt idx="730">
                  <c:v>-0.63992472815123369</c:v>
                </c:pt>
                <c:pt idx="731">
                  <c:v>-0.6156425049649229</c:v>
                </c:pt>
                <c:pt idx="732">
                  <c:v>-0.59076106758342262</c:v>
                </c:pt>
                <c:pt idx="733">
                  <c:v>-0.56530463348741733</c:v>
                </c:pt>
                <c:pt idx="734">
                  <c:v>-0.53929797981062966</c:v>
                </c:pt>
                <c:pt idx="735">
                  <c:v>-0.51276641922388033</c:v>
                </c:pt>
                <c:pt idx="736">
                  <c:v>-0.48573577529776235</c:v>
                </c:pt>
                <c:pt idx="737">
                  <c:v>-0.45823235736835205</c:v>
                </c:pt>
                <c:pt idx="738">
                  <c:v>-0.43028293492980052</c:v>
                </c:pt>
                <c:pt idx="739">
                  <c:v>-0.40191471157922687</c:v>
                </c:pt>
                <c:pt idx="740">
                  <c:v>-0.37315529853903207</c:v>
                </c:pt>
                <c:pt idx="741">
                  <c:v>-0.3440326877824833</c:v>
                </c:pt>
                <c:pt idx="742">
                  <c:v>-0.31457522478871858</c:v>
                </c:pt>
                <c:pt idx="743">
                  <c:v>-0.28481158095356401</c:v>
                </c:pt>
                <c:pt idx="744">
                  <c:v>-0.25477072568338299</c:v>
                </c:pt>
                <c:pt idx="745">
                  <c:v>-0.22448189819862038</c:v>
                </c:pt>
                <c:pt idx="746">
                  <c:v>-0.1939745790748241</c:v>
                </c:pt>
                <c:pt idx="747">
                  <c:v>-0.16327846154879538</c:v>
                </c:pt>
                <c:pt idx="748">
                  <c:v>-0.13242342261766529</c:v>
                </c:pt>
                <c:pt idx="749">
                  <c:v>-0.10143949395921603</c:v>
                </c:pt>
                <c:pt idx="750">
                  <c:v>-7.0356832701469668E-2</c:v>
                </c:pt>
                <c:pt idx="751">
                  <c:v>-3.9205692070481031E-2</c:v>
                </c:pt>
                <c:pt idx="752">
                  <c:v>-8.0163919442725658E-3</c:v>
                </c:pt>
                <c:pt idx="753">
                  <c:v>2.3180710657892515E-2</c:v>
                </c:pt>
                <c:pt idx="754">
                  <c:v>5.4355251122504014E-2</c:v>
                </c:pt>
                <c:pt idx="755">
                  <c:v>8.5476886796119145E-2</c:v>
                </c:pt>
                <c:pt idx="756">
                  <c:v>0.1165153265182924</c:v>
                </c:pt>
                <c:pt idx="757">
                  <c:v>0.14744036010455608</c:v>
                </c:pt>
                <c:pt idx="758">
                  <c:v>0.17822188775027112</c:v>
                </c:pt>
                <c:pt idx="759">
                  <c:v>0.20882994932732998</c:v>
                </c:pt>
                <c:pt idx="760">
                  <c:v>0.23923475354478299</c:v>
                </c:pt>
                <c:pt idx="761">
                  <c:v>0.26940670694516422</c:v>
                </c:pt>
                <c:pt idx="762">
                  <c:v>0.29931644270823221</c:v>
                </c:pt>
                <c:pt idx="763">
                  <c:v>0.32893484923412208</c:v>
                </c:pt>
                <c:pt idx="764">
                  <c:v>0.35823309847823875</c:v>
                </c:pt>
                <c:pt idx="765">
                  <c:v>0.38718267400982803</c:v>
                </c:pt>
                <c:pt idx="766">
                  <c:v>0.41575539876758327</c:v>
                </c:pt>
                <c:pt idx="767">
                  <c:v>0.44392346248478626</c:v>
                </c:pt>
                <c:pt idx="768">
                  <c:v>0.47165944875744231</c:v>
                </c:pt>
                <c:pt idx="769">
                  <c:v>0.49893636172909239</c:v>
                </c:pt>
                <c:pt idx="770">
                  <c:v>0.52572765236629904</c:v>
                </c:pt>
                <c:pt idx="771">
                  <c:v>0.55200724429917836</c:v>
                </c:pt>
                <c:pt idx="772">
                  <c:v>0.57774955920204363</c:v>
                </c:pt>
                <c:pt idx="773">
                  <c:v>0.60292954168902446</c:v>
                </c:pt>
                <c:pt idx="774">
                  <c:v>0.62752268370094522</c:v>
                </c:pt>
                <c:pt idx="775">
                  <c:v>0.65150504835937295</c:v>
                </c:pt>
                <c:pt idx="776">
                  <c:v>0.67485329326475219</c:v>
                </c:pt>
                <c:pt idx="777">
                  <c:v>0.69754469321589763</c:v>
                </c:pt>
                <c:pt idx="778">
                  <c:v>0.7195571623287772</c:v>
                </c:pt>
                <c:pt idx="779">
                  <c:v>0.74086927553310877</c:v>
                </c:pt>
                <c:pt idx="780">
                  <c:v>0.76146028942557931</c:v>
                </c:pt>
                <c:pt idx="781">
                  <c:v>0.781310162459812</c:v>
                </c:pt>
                <c:pt idx="782">
                  <c:v>0.80039957445307008</c:v>
                </c:pt>
                <c:pt idx="783">
                  <c:v>0.81870994539089204</c:v>
                </c:pt>
                <c:pt idx="784">
                  <c:v>0.83622345351130678</c:v>
                </c:pt>
                <c:pt idx="785">
                  <c:v>0.85292305265101354</c:v>
                </c:pt>
                <c:pt idx="786">
                  <c:v>0.86879248883666127</c:v>
                </c:pt>
                <c:pt idx="787">
                  <c:v>0.88381631610515754</c:v>
                </c:pt>
                <c:pt idx="788">
                  <c:v>0.89797991153735002</c:v>
                </c:pt>
                <c:pt idx="789">
                  <c:v>0.91126948949080766</c:v>
                </c:pt>
                <c:pt idx="790">
                  <c:v>0.92367211501758295</c:v>
                </c:pt>
                <c:pt idx="791">
                  <c:v>0.93517571645398423</c:v>
                </c:pt>
                <c:pt idx="792">
                  <c:v>0.9457690971701036</c:v>
                </c:pt>
                <c:pt idx="793">
                  <c:v>0.95544194646771252</c:v>
                </c:pt>
                <c:pt idx="794">
                  <c:v>0.9641848496157488</c:v>
                </c:pt>
                <c:pt idx="795">
                  <c:v>0.97198929701386505</c:v>
                </c:pt>
                <c:pt idx="796">
                  <c:v>0.9788476924749433</c:v>
                </c:pt>
                <c:pt idx="797">
                  <c:v>0.98475336061857388</c:v>
                </c:pt>
                <c:pt idx="798">
                  <c:v>0.9897005533683072</c:v>
                </c:pt>
                <c:pt idx="799">
                  <c:v>0.99368445554634499</c:v>
                </c:pt>
                <c:pt idx="800">
                  <c:v>0.99670118956022213</c:v>
                </c:pt>
              </c:numCache>
            </c:numRef>
          </c:yVal>
          <c:smooth val="1"/>
          <c:extLst>
            <c:ext xmlns:c16="http://schemas.microsoft.com/office/drawing/2014/chart" uri="{C3380CC4-5D6E-409C-BE32-E72D297353CC}">
              <c16:uniqueId val="{00000001-5853-4ABA-82B4-C7901E74F67C}"/>
            </c:ext>
          </c:extLst>
        </c:ser>
        <c:dLbls>
          <c:showLegendKey val="0"/>
          <c:showVal val="0"/>
          <c:showCatName val="0"/>
          <c:showSerName val="0"/>
          <c:showPercent val="0"/>
          <c:showBubbleSize val="0"/>
        </c:dLbls>
        <c:axId val="2096900111"/>
        <c:axId val="2096899279"/>
      </c:scatterChart>
      <c:valAx>
        <c:axId val="2096900111"/>
        <c:scaling>
          <c:orientation val="minMax"/>
          <c:max val="16"/>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l-GR" altLang="zh-CN" sz="1100"/>
                  <a:t>β</a:t>
                </a:r>
                <a:r>
                  <a:rPr lang="en-US" altLang="zh-CN" sz="1100"/>
                  <a:t>z (</a:t>
                </a:r>
                <a:r>
                  <a:rPr lang="el-GR" altLang="zh-CN" sz="1100"/>
                  <a:t>π</a:t>
                </a:r>
                <a:r>
                  <a:rPr lang="en-US" altLang="zh-CN" sz="1100"/>
                  <a:t>)</a:t>
                </a:r>
                <a:endParaRPr lang="zh-CN" altLang="en-US" sz="1100"/>
              </a:p>
            </c:rich>
          </c:tx>
          <c:layout>
            <c:manualLayout>
              <c:xMode val="edge"/>
              <c:yMode val="edge"/>
              <c:x val="0.72437632781090622"/>
              <c:y val="0.54708466054499139"/>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96899279"/>
        <c:crosses val="autoZero"/>
        <c:crossBetween val="midCat"/>
      </c:valAx>
      <c:valAx>
        <c:axId val="2096899279"/>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v  (A)</a:t>
                </a:r>
                <a:endParaRPr lang="zh-CN" alt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96900111"/>
        <c:crosses val="autoZero"/>
        <c:crossBetween val="midCat"/>
      </c:valAx>
    </c:plotArea>
    <c:plotVisOnly val="1"/>
    <c:dispBlanksAs val="gap"/>
    <c:showDLblsOverMax val="0"/>
    <c:extLst/>
  </c:chart>
  <c:txPr>
    <a:bodyPr/>
    <a:lstStyle/>
    <a:p>
      <a:pPr>
        <a:defRPr/>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680664916885392E-2"/>
          <c:y val="9.2592592592592587E-2"/>
          <c:w val="0.88083333333333336"/>
          <c:h val="0.74350320793234181"/>
        </c:manualLayout>
      </c:layout>
      <c:scatterChart>
        <c:scatterStyle val="smoothMarker"/>
        <c:varyColors val="0"/>
        <c:ser>
          <c:idx val="3"/>
          <c:order val="0"/>
          <c:marker>
            <c:symbol val="none"/>
          </c:marker>
          <c:xVal>
            <c:numRef>
              <c:f>Sheet2!$T$1:$T$2</c:f>
              <c:numCache>
                <c:formatCode>General</c:formatCode>
                <c:ptCount val="2"/>
                <c:pt idx="0">
                  <c:v>1.25</c:v>
                </c:pt>
                <c:pt idx="1">
                  <c:v>1.25</c:v>
                </c:pt>
              </c:numCache>
            </c:numRef>
          </c:xVal>
          <c:yVal>
            <c:numRef>
              <c:f>Sheet2!$U$1:$U$2</c:f>
              <c:numCache>
                <c:formatCode>General</c:formatCode>
                <c:ptCount val="2"/>
                <c:pt idx="0">
                  <c:v>-10</c:v>
                </c:pt>
                <c:pt idx="1">
                  <c:v>10</c:v>
                </c:pt>
              </c:numCache>
            </c:numRef>
          </c:yVal>
          <c:smooth val="1"/>
          <c:extLst>
            <c:ext xmlns:c16="http://schemas.microsoft.com/office/drawing/2014/chart" uri="{C3380CC4-5D6E-409C-BE32-E72D297353CC}">
              <c16:uniqueId val="{00000000-E010-4F07-BB91-F4C4E27C43BF}"/>
            </c:ext>
          </c:extLst>
        </c:ser>
        <c:ser>
          <c:idx val="2"/>
          <c:order val="1"/>
          <c:marker>
            <c:symbol val="none"/>
          </c:marker>
          <c:xVal>
            <c:numRef>
              <c:f>Sheet2!$R$1:$R$2</c:f>
              <c:numCache>
                <c:formatCode>General</c:formatCode>
                <c:ptCount val="2"/>
                <c:pt idx="0">
                  <c:v>0.75</c:v>
                </c:pt>
                <c:pt idx="1">
                  <c:v>0.75</c:v>
                </c:pt>
              </c:numCache>
            </c:numRef>
          </c:xVal>
          <c:yVal>
            <c:numRef>
              <c:f>Sheet2!$S$1:$S$2</c:f>
              <c:numCache>
                <c:formatCode>General</c:formatCode>
                <c:ptCount val="2"/>
                <c:pt idx="0">
                  <c:v>-10</c:v>
                </c:pt>
                <c:pt idx="1">
                  <c:v>10</c:v>
                </c:pt>
              </c:numCache>
            </c:numRef>
          </c:yVal>
          <c:smooth val="1"/>
          <c:extLst>
            <c:ext xmlns:c16="http://schemas.microsoft.com/office/drawing/2014/chart" uri="{C3380CC4-5D6E-409C-BE32-E72D297353CC}">
              <c16:uniqueId val="{00000001-E010-4F07-BB91-F4C4E27C43BF}"/>
            </c:ext>
          </c:extLst>
        </c:ser>
        <c:ser>
          <c:idx val="1"/>
          <c:order val="2"/>
          <c:marker>
            <c:symbol val="none"/>
          </c:marker>
          <c:xVal>
            <c:numRef>
              <c:f>Sheet2!$P$1:$P$2</c:f>
              <c:numCache>
                <c:formatCode>General</c:formatCode>
                <c:ptCount val="2"/>
                <c:pt idx="0">
                  <c:v>0.25</c:v>
                </c:pt>
                <c:pt idx="1">
                  <c:v>0.25</c:v>
                </c:pt>
              </c:numCache>
            </c:numRef>
          </c:xVal>
          <c:yVal>
            <c:numRef>
              <c:f>Sheet2!$Q$1:$Q$2</c:f>
              <c:numCache>
                <c:formatCode>General</c:formatCode>
                <c:ptCount val="2"/>
                <c:pt idx="0">
                  <c:v>-10</c:v>
                </c:pt>
                <c:pt idx="1">
                  <c:v>10</c:v>
                </c:pt>
              </c:numCache>
            </c:numRef>
          </c:yVal>
          <c:smooth val="1"/>
          <c:extLst>
            <c:ext xmlns:c16="http://schemas.microsoft.com/office/drawing/2014/chart" uri="{C3380CC4-5D6E-409C-BE32-E72D297353CC}">
              <c16:uniqueId val="{00000002-E010-4F07-BB91-F4C4E27C43BF}"/>
            </c:ext>
          </c:extLst>
        </c:ser>
        <c:ser>
          <c:idx val="0"/>
          <c:order val="3"/>
          <c:spPr>
            <a:ln cap="rnd">
              <a:round/>
            </a:ln>
          </c:spPr>
          <c:marker>
            <c:symbol val="none"/>
          </c:marker>
          <c:dPt>
            <c:idx val="13"/>
            <c:bubble3D val="0"/>
            <c:spPr>
              <a:ln cap="rnd">
                <a:solidFill>
                  <a:srgbClr val="FF0000"/>
                </a:solidFill>
                <a:prstDash val="dashDot"/>
                <a:round/>
              </a:ln>
            </c:spPr>
            <c:extLst>
              <c:ext xmlns:c16="http://schemas.microsoft.com/office/drawing/2014/chart" uri="{C3380CC4-5D6E-409C-BE32-E72D297353CC}">
                <c16:uniqueId val="{00000004-E010-4F07-BB91-F4C4E27C43BF}"/>
              </c:ext>
            </c:extLst>
          </c:dPt>
          <c:dPt>
            <c:idx val="38"/>
            <c:bubble3D val="0"/>
            <c:spPr>
              <a:ln cap="rnd">
                <a:solidFill>
                  <a:srgbClr val="FF0000"/>
                </a:solidFill>
                <a:prstDash val="dashDot"/>
                <a:round/>
              </a:ln>
            </c:spPr>
            <c:extLst>
              <c:ext xmlns:c16="http://schemas.microsoft.com/office/drawing/2014/chart" uri="{C3380CC4-5D6E-409C-BE32-E72D297353CC}">
                <c16:uniqueId val="{00000006-E010-4F07-BB91-F4C4E27C43BF}"/>
              </c:ext>
            </c:extLst>
          </c:dPt>
          <c:dPt>
            <c:idx val="63"/>
            <c:bubble3D val="0"/>
            <c:spPr>
              <a:ln cap="rnd">
                <a:solidFill>
                  <a:srgbClr val="FF0000"/>
                </a:solidFill>
                <a:prstDash val="dashDot"/>
                <a:round/>
              </a:ln>
            </c:spPr>
            <c:extLst>
              <c:ext xmlns:c16="http://schemas.microsoft.com/office/drawing/2014/chart" uri="{C3380CC4-5D6E-409C-BE32-E72D297353CC}">
                <c16:uniqueId val="{00000008-E010-4F07-BB91-F4C4E27C43BF}"/>
              </c:ext>
            </c:extLst>
          </c:dPt>
          <c:xVal>
            <c:numRef>
              <c:f>Sheet2!$L$1:$L$101</c:f>
              <c:numCache>
                <c:formatCode>General</c:formatCode>
                <c:ptCount val="101"/>
                <c:pt idx="0">
                  <c:v>0</c:v>
                </c:pt>
                <c:pt idx="1">
                  <c:v>-0.02</c:v>
                </c:pt>
                <c:pt idx="2">
                  <c:v>-0.04</c:v>
                </c:pt>
                <c:pt idx="3">
                  <c:v>-0.06</c:v>
                </c:pt>
                <c:pt idx="4">
                  <c:v>-0.08</c:v>
                </c:pt>
                <c:pt idx="5">
                  <c:v>-0.1</c:v>
                </c:pt>
                <c:pt idx="6">
                  <c:v>-0.12</c:v>
                </c:pt>
                <c:pt idx="7">
                  <c:v>-0.14000000000000001</c:v>
                </c:pt>
                <c:pt idx="8">
                  <c:v>-0.16</c:v>
                </c:pt>
                <c:pt idx="9">
                  <c:v>-0.18</c:v>
                </c:pt>
                <c:pt idx="10">
                  <c:v>-0.2</c:v>
                </c:pt>
                <c:pt idx="11">
                  <c:v>-0.22</c:v>
                </c:pt>
                <c:pt idx="12">
                  <c:v>-0.24</c:v>
                </c:pt>
                <c:pt idx="13">
                  <c:v>-0.26</c:v>
                </c:pt>
                <c:pt idx="14">
                  <c:v>-0.28000000000000003</c:v>
                </c:pt>
                <c:pt idx="15">
                  <c:v>-0.3</c:v>
                </c:pt>
                <c:pt idx="16">
                  <c:v>-0.32</c:v>
                </c:pt>
                <c:pt idx="17">
                  <c:v>-0.34</c:v>
                </c:pt>
                <c:pt idx="18">
                  <c:v>-0.36</c:v>
                </c:pt>
                <c:pt idx="19">
                  <c:v>-0.38</c:v>
                </c:pt>
                <c:pt idx="20">
                  <c:v>-0.4</c:v>
                </c:pt>
                <c:pt idx="21">
                  <c:v>-0.42</c:v>
                </c:pt>
                <c:pt idx="22">
                  <c:v>-0.44</c:v>
                </c:pt>
                <c:pt idx="23">
                  <c:v>-0.46</c:v>
                </c:pt>
                <c:pt idx="24">
                  <c:v>-0.48</c:v>
                </c:pt>
                <c:pt idx="25">
                  <c:v>-0.5</c:v>
                </c:pt>
                <c:pt idx="26">
                  <c:v>-0.52</c:v>
                </c:pt>
                <c:pt idx="27">
                  <c:v>-0.54</c:v>
                </c:pt>
                <c:pt idx="28">
                  <c:v>-0.56000000000000005</c:v>
                </c:pt>
                <c:pt idx="29">
                  <c:v>-0.57999999999999996</c:v>
                </c:pt>
                <c:pt idx="30">
                  <c:v>-0.6</c:v>
                </c:pt>
                <c:pt idx="31">
                  <c:v>-0.62</c:v>
                </c:pt>
                <c:pt idx="32">
                  <c:v>-0.64</c:v>
                </c:pt>
                <c:pt idx="33">
                  <c:v>-0.66</c:v>
                </c:pt>
                <c:pt idx="34">
                  <c:v>-0.68</c:v>
                </c:pt>
                <c:pt idx="35">
                  <c:v>-0.7</c:v>
                </c:pt>
                <c:pt idx="36">
                  <c:v>-0.72</c:v>
                </c:pt>
                <c:pt idx="37">
                  <c:v>-0.74</c:v>
                </c:pt>
                <c:pt idx="38">
                  <c:v>-0.76</c:v>
                </c:pt>
                <c:pt idx="39">
                  <c:v>-0.78</c:v>
                </c:pt>
                <c:pt idx="40">
                  <c:v>-0.8</c:v>
                </c:pt>
                <c:pt idx="41">
                  <c:v>-0.82</c:v>
                </c:pt>
                <c:pt idx="42">
                  <c:v>-0.84</c:v>
                </c:pt>
                <c:pt idx="43">
                  <c:v>-0.86</c:v>
                </c:pt>
                <c:pt idx="44">
                  <c:v>-0.88</c:v>
                </c:pt>
                <c:pt idx="45">
                  <c:v>-0.9</c:v>
                </c:pt>
                <c:pt idx="46">
                  <c:v>-0.92</c:v>
                </c:pt>
                <c:pt idx="47">
                  <c:v>-0.94</c:v>
                </c:pt>
                <c:pt idx="48">
                  <c:v>-0.96</c:v>
                </c:pt>
                <c:pt idx="49">
                  <c:v>-0.98</c:v>
                </c:pt>
                <c:pt idx="50">
                  <c:v>-1</c:v>
                </c:pt>
                <c:pt idx="51">
                  <c:v>-1.02</c:v>
                </c:pt>
                <c:pt idx="52">
                  <c:v>-1.04</c:v>
                </c:pt>
                <c:pt idx="53">
                  <c:v>-1.06</c:v>
                </c:pt>
                <c:pt idx="54">
                  <c:v>-1.08</c:v>
                </c:pt>
                <c:pt idx="55">
                  <c:v>-1.1000000000000001</c:v>
                </c:pt>
                <c:pt idx="56">
                  <c:v>-1.1200000000000001</c:v>
                </c:pt>
                <c:pt idx="57">
                  <c:v>-1.1399999999999999</c:v>
                </c:pt>
                <c:pt idx="58">
                  <c:v>-1.1599999999999999</c:v>
                </c:pt>
                <c:pt idx="59">
                  <c:v>-1.18</c:v>
                </c:pt>
                <c:pt idx="60">
                  <c:v>-1.2</c:v>
                </c:pt>
                <c:pt idx="61">
                  <c:v>-1.22</c:v>
                </c:pt>
                <c:pt idx="62">
                  <c:v>-1.24</c:v>
                </c:pt>
                <c:pt idx="63">
                  <c:v>-1.26</c:v>
                </c:pt>
                <c:pt idx="64">
                  <c:v>-1.28</c:v>
                </c:pt>
                <c:pt idx="65">
                  <c:v>-1.3</c:v>
                </c:pt>
                <c:pt idx="66">
                  <c:v>-1.32</c:v>
                </c:pt>
                <c:pt idx="67">
                  <c:v>-1.34</c:v>
                </c:pt>
                <c:pt idx="68">
                  <c:v>-1.36</c:v>
                </c:pt>
                <c:pt idx="69">
                  <c:v>-1.38</c:v>
                </c:pt>
                <c:pt idx="70">
                  <c:v>-1.4</c:v>
                </c:pt>
                <c:pt idx="71">
                  <c:v>-1.42</c:v>
                </c:pt>
                <c:pt idx="72">
                  <c:v>-1.44</c:v>
                </c:pt>
                <c:pt idx="73">
                  <c:v>-1.46</c:v>
                </c:pt>
                <c:pt idx="74">
                  <c:v>-1.48</c:v>
                </c:pt>
                <c:pt idx="75">
                  <c:v>-1.5</c:v>
                </c:pt>
                <c:pt idx="76">
                  <c:v>-1.52</c:v>
                </c:pt>
                <c:pt idx="77">
                  <c:v>-1.54</c:v>
                </c:pt>
                <c:pt idx="78">
                  <c:v>-1.56</c:v>
                </c:pt>
                <c:pt idx="79">
                  <c:v>-1.58</c:v>
                </c:pt>
                <c:pt idx="80">
                  <c:v>-1.6</c:v>
                </c:pt>
                <c:pt idx="81">
                  <c:v>-1.62</c:v>
                </c:pt>
                <c:pt idx="82">
                  <c:v>-1.64</c:v>
                </c:pt>
                <c:pt idx="83">
                  <c:v>-1.66</c:v>
                </c:pt>
                <c:pt idx="84">
                  <c:v>-1.68</c:v>
                </c:pt>
                <c:pt idx="85">
                  <c:v>-1.7</c:v>
                </c:pt>
                <c:pt idx="86">
                  <c:v>-1.72</c:v>
                </c:pt>
                <c:pt idx="87">
                  <c:v>-1.74</c:v>
                </c:pt>
                <c:pt idx="88">
                  <c:v>-1.76</c:v>
                </c:pt>
                <c:pt idx="89">
                  <c:v>-1.78</c:v>
                </c:pt>
                <c:pt idx="90">
                  <c:v>-1.8</c:v>
                </c:pt>
                <c:pt idx="91">
                  <c:v>-1.82</c:v>
                </c:pt>
                <c:pt idx="92">
                  <c:v>-1.84</c:v>
                </c:pt>
                <c:pt idx="93">
                  <c:v>-1.86</c:v>
                </c:pt>
                <c:pt idx="94">
                  <c:v>-1.88</c:v>
                </c:pt>
                <c:pt idx="95">
                  <c:v>-1.9</c:v>
                </c:pt>
                <c:pt idx="96">
                  <c:v>-1.92</c:v>
                </c:pt>
                <c:pt idx="97">
                  <c:v>-1.94</c:v>
                </c:pt>
                <c:pt idx="98">
                  <c:v>-1.96</c:v>
                </c:pt>
                <c:pt idx="99">
                  <c:v>-1.98</c:v>
                </c:pt>
                <c:pt idx="100">
                  <c:v>-2</c:v>
                </c:pt>
              </c:numCache>
            </c:numRef>
          </c:xVal>
          <c:yVal>
            <c:numRef>
              <c:f>Sheet2!$N$1:$N$101</c:f>
              <c:numCache>
                <c:formatCode>General</c:formatCode>
                <c:ptCount val="101"/>
                <c:pt idx="0">
                  <c:v>0</c:v>
                </c:pt>
                <c:pt idx="1">
                  <c:v>0.12632937844610817</c:v>
                </c:pt>
                <c:pt idx="2">
                  <c:v>0.25675636036772681</c:v>
                </c:pt>
                <c:pt idx="3">
                  <c:v>0.39592800879772122</c:v>
                </c:pt>
                <c:pt idx="4">
                  <c:v>0.54975465219277009</c:v>
                </c:pt>
                <c:pt idx="5">
                  <c:v>0.7265425280053609</c:v>
                </c:pt>
                <c:pt idx="6">
                  <c:v>0.93906250581749218</c:v>
                </c:pt>
                <c:pt idx="7">
                  <c:v>1.2087923504096094</c:v>
                </c:pt>
                <c:pt idx="8">
                  <c:v>1.5757478599686512</c:v>
                </c:pt>
                <c:pt idx="9">
                  <c:v>2.1251081731572028</c:v>
                </c:pt>
                <c:pt idx="10">
                  <c:v>3.0776835371752527</c:v>
                </c:pt>
                <c:pt idx="11">
                  <c:v>5.2421835811131743</c:v>
                </c:pt>
                <c:pt idx="12">
                  <c:v>15.894544843865265</c:v>
                </c:pt>
                <c:pt idx="13">
                  <c:v>-15.894544843865297</c:v>
                </c:pt>
                <c:pt idx="14">
                  <c:v>-5.2421835811131707</c:v>
                </c:pt>
                <c:pt idx="15">
                  <c:v>-3.077683537175254</c:v>
                </c:pt>
                <c:pt idx="16">
                  <c:v>-2.1251081731572024</c:v>
                </c:pt>
                <c:pt idx="17">
                  <c:v>-1.5757478599686501</c:v>
                </c:pt>
                <c:pt idx="18">
                  <c:v>-1.2087923504096092</c:v>
                </c:pt>
                <c:pt idx="19">
                  <c:v>-0.93906250581749284</c:v>
                </c:pt>
                <c:pt idx="20">
                  <c:v>-0.72654252800536101</c:v>
                </c:pt>
                <c:pt idx="21">
                  <c:v>-0.54975465219277053</c:v>
                </c:pt>
                <c:pt idx="22">
                  <c:v>-0.3959280087977215</c:v>
                </c:pt>
                <c:pt idx="23">
                  <c:v>-0.25675636036772681</c:v>
                </c:pt>
                <c:pt idx="24">
                  <c:v>-0.12632937844610848</c:v>
                </c:pt>
                <c:pt idx="25">
                  <c:v>-1.22514845490862E-16</c:v>
                </c:pt>
                <c:pt idx="26">
                  <c:v>0.12632937844610823</c:v>
                </c:pt>
                <c:pt idx="27">
                  <c:v>0.25675636036772703</c:v>
                </c:pt>
                <c:pt idx="28">
                  <c:v>0.39592800879772172</c:v>
                </c:pt>
                <c:pt idx="29">
                  <c:v>0.54975465219276964</c:v>
                </c:pt>
                <c:pt idx="30">
                  <c:v>0.72654252800536068</c:v>
                </c:pt>
                <c:pt idx="31">
                  <c:v>0.9390625058174924</c:v>
                </c:pt>
                <c:pt idx="32">
                  <c:v>1.2087923504096096</c:v>
                </c:pt>
                <c:pt idx="33">
                  <c:v>1.5757478599686523</c:v>
                </c:pt>
                <c:pt idx="34">
                  <c:v>2.1251081731572059</c:v>
                </c:pt>
                <c:pt idx="35">
                  <c:v>3.0776835371752518</c:v>
                </c:pt>
                <c:pt idx="36">
                  <c:v>5.2421835811131769</c:v>
                </c:pt>
                <c:pt idx="37">
                  <c:v>15.894544843865347</c:v>
                </c:pt>
                <c:pt idx="38">
                  <c:v>-15.894544843865441</c:v>
                </c:pt>
                <c:pt idx="39">
                  <c:v>-5.2421835811131876</c:v>
                </c:pt>
                <c:pt idx="40">
                  <c:v>-3.0776835371752553</c:v>
                </c:pt>
                <c:pt idx="41">
                  <c:v>-2.1251081731572077</c:v>
                </c:pt>
                <c:pt idx="42">
                  <c:v>-1.5757478599686536</c:v>
                </c:pt>
                <c:pt idx="43">
                  <c:v>-1.2087923504096105</c:v>
                </c:pt>
                <c:pt idx="44">
                  <c:v>-0.93906250581749307</c:v>
                </c:pt>
                <c:pt idx="45">
                  <c:v>-0.72654252800536123</c:v>
                </c:pt>
                <c:pt idx="46">
                  <c:v>-0.54975465219277009</c:v>
                </c:pt>
                <c:pt idx="47">
                  <c:v>-0.39592800879772216</c:v>
                </c:pt>
                <c:pt idx="48">
                  <c:v>-0.25675636036772742</c:v>
                </c:pt>
                <c:pt idx="49">
                  <c:v>-0.12632937844610859</c:v>
                </c:pt>
                <c:pt idx="50">
                  <c:v>-2.45029690981724E-16</c:v>
                </c:pt>
                <c:pt idx="51">
                  <c:v>0.12632937844610811</c:v>
                </c:pt>
                <c:pt idx="52">
                  <c:v>0.25675636036772687</c:v>
                </c:pt>
                <c:pt idx="53">
                  <c:v>0.39592800879772155</c:v>
                </c:pt>
                <c:pt idx="54">
                  <c:v>0.54975465219277064</c:v>
                </c:pt>
                <c:pt idx="55">
                  <c:v>0.72654252800536179</c:v>
                </c:pt>
                <c:pt idx="56">
                  <c:v>0.93906250581749384</c:v>
                </c:pt>
                <c:pt idx="57">
                  <c:v>1.2087923504096072</c:v>
                </c:pt>
                <c:pt idx="58">
                  <c:v>1.575747859968649</c:v>
                </c:pt>
                <c:pt idx="59">
                  <c:v>2.1251081731572001</c:v>
                </c:pt>
                <c:pt idx="60">
                  <c:v>3.0776835371752504</c:v>
                </c:pt>
                <c:pt idx="61">
                  <c:v>5.2421835811131734</c:v>
                </c:pt>
                <c:pt idx="62">
                  <c:v>15.894544843865317</c:v>
                </c:pt>
                <c:pt idx="63">
                  <c:v>-15.894544843865472</c:v>
                </c:pt>
                <c:pt idx="64">
                  <c:v>-5.2421835811131654</c:v>
                </c:pt>
                <c:pt idx="65">
                  <c:v>-3.0776835371752567</c:v>
                </c:pt>
                <c:pt idx="66">
                  <c:v>-2.1251081731571988</c:v>
                </c:pt>
                <c:pt idx="67">
                  <c:v>-1.575747859968651</c:v>
                </c:pt>
                <c:pt idx="68">
                  <c:v>-1.2087923504096065</c:v>
                </c:pt>
                <c:pt idx="69">
                  <c:v>-0.93906250581749495</c:v>
                </c:pt>
                <c:pt idx="70">
                  <c:v>-0.72654252800536145</c:v>
                </c:pt>
                <c:pt idx="71">
                  <c:v>-0.54975465219277142</c:v>
                </c:pt>
                <c:pt idx="72">
                  <c:v>-0.39592800879772128</c:v>
                </c:pt>
                <c:pt idx="73">
                  <c:v>-0.25675636036772753</c:v>
                </c:pt>
                <c:pt idx="74">
                  <c:v>-0.12632937844610781</c:v>
                </c:pt>
                <c:pt idx="75">
                  <c:v>-3.67544536472586E-16</c:v>
                </c:pt>
                <c:pt idx="76">
                  <c:v>0.12632937844610709</c:v>
                </c:pt>
                <c:pt idx="77">
                  <c:v>0.25675636036772675</c:v>
                </c:pt>
                <c:pt idx="78">
                  <c:v>0.39592800879772039</c:v>
                </c:pt>
                <c:pt idx="79">
                  <c:v>0.54975465219277053</c:v>
                </c:pt>
                <c:pt idx="80">
                  <c:v>0.72654252800536023</c:v>
                </c:pt>
                <c:pt idx="81">
                  <c:v>0.93906250581749362</c:v>
                </c:pt>
                <c:pt idx="82">
                  <c:v>1.2087923504096048</c:v>
                </c:pt>
                <c:pt idx="83">
                  <c:v>1.5757478599686485</c:v>
                </c:pt>
                <c:pt idx="84">
                  <c:v>2.1251081731571948</c:v>
                </c:pt>
                <c:pt idx="85">
                  <c:v>3.0776835371752491</c:v>
                </c:pt>
                <c:pt idx="86">
                  <c:v>5.2421835811131441</c:v>
                </c:pt>
                <c:pt idx="87">
                  <c:v>15.894544843865285</c:v>
                </c:pt>
                <c:pt idx="88">
                  <c:v>-15.894544843865503</c:v>
                </c:pt>
                <c:pt idx="89">
                  <c:v>-5.242183581113169</c:v>
                </c:pt>
                <c:pt idx="90">
                  <c:v>-3.077683537175258</c:v>
                </c:pt>
                <c:pt idx="91">
                  <c:v>-2.1251081731571992</c:v>
                </c:pt>
                <c:pt idx="92">
                  <c:v>-1.5757478599686514</c:v>
                </c:pt>
                <c:pt idx="93">
                  <c:v>-1.2087923504096068</c:v>
                </c:pt>
                <c:pt idx="94">
                  <c:v>-0.93906250581749517</c:v>
                </c:pt>
                <c:pt idx="95">
                  <c:v>-0.72654252800536157</c:v>
                </c:pt>
                <c:pt idx="96">
                  <c:v>-0.54975465219277164</c:v>
                </c:pt>
                <c:pt idx="97">
                  <c:v>-0.39592800879772139</c:v>
                </c:pt>
                <c:pt idx="98">
                  <c:v>-0.2567563603677277</c:v>
                </c:pt>
                <c:pt idx="99">
                  <c:v>-0.12632937844610795</c:v>
                </c:pt>
                <c:pt idx="100">
                  <c:v>-4.90059381963448E-16</c:v>
                </c:pt>
              </c:numCache>
            </c:numRef>
          </c:yVal>
          <c:smooth val="1"/>
          <c:extLst>
            <c:ext xmlns:c16="http://schemas.microsoft.com/office/drawing/2014/chart" uri="{C3380CC4-5D6E-409C-BE32-E72D297353CC}">
              <c16:uniqueId val="{00000009-E010-4F07-BB91-F4C4E27C43BF}"/>
            </c:ext>
          </c:extLst>
        </c:ser>
        <c:dLbls>
          <c:showLegendKey val="0"/>
          <c:showVal val="0"/>
          <c:showCatName val="0"/>
          <c:showSerName val="0"/>
          <c:showPercent val="0"/>
          <c:showBubbleSize val="0"/>
        </c:dLbls>
        <c:axId val="1865451055"/>
        <c:axId val="2101722127"/>
      </c:scatterChart>
      <c:valAx>
        <c:axId val="1865451055"/>
        <c:scaling>
          <c:orientation val="minMax"/>
          <c:max val="0.2"/>
          <c:min val="-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z/</a:t>
                </a:r>
                <a:r>
                  <a:rPr lang="el-GR" altLang="zh-CN" dirty="0"/>
                  <a:t>λ</a:t>
                </a:r>
                <a:endParaRPr lang="zh-CN" altLang="en-US" dirty="0"/>
              </a:p>
            </c:rich>
          </c:tx>
          <c:layout>
            <c:manualLayout>
              <c:xMode val="edge"/>
              <c:yMode val="edge"/>
              <c:x val="0.50471191187203479"/>
              <c:y val="0.88282136743111717"/>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101722127"/>
        <c:crosses val="autoZero"/>
        <c:crossBetween val="midCat"/>
      </c:valAx>
      <c:valAx>
        <c:axId val="2101722127"/>
        <c:scaling>
          <c:orientation val="minMax"/>
          <c:max val="5"/>
          <c:min val="-5"/>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65451055"/>
        <c:crosses val="autoZero"/>
        <c:crossBetween val="midCat"/>
        <c:majorUnit val="5"/>
        <c:minorUnit val="5"/>
      </c:valAx>
      <c:spPr>
        <a:ln>
          <a:noFill/>
        </a:ln>
      </c:spPr>
    </c:plotArea>
    <c:plotVisOnly val="1"/>
    <c:dispBlanksAs val="gap"/>
    <c:showDLblsOverMax val="0"/>
    <c:extLst/>
  </c:chart>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0.wmf"/></Relationships>
</file>

<file path=ppt/drawings/drawing1.xml><?xml version="1.0" encoding="utf-8"?>
<c:userShapes xmlns:c="http://schemas.openxmlformats.org/drawingml/2006/chart">
  <cdr:relSizeAnchor xmlns:cdr="http://schemas.openxmlformats.org/drawingml/2006/chartDrawing">
    <cdr:from>
      <cdr:x>0.71282</cdr:x>
      <cdr:y>0.51825</cdr:y>
    </cdr:from>
    <cdr:to>
      <cdr:x>0.82352</cdr:x>
      <cdr:y>0.69053</cdr:y>
    </cdr:to>
    <cdr:sp macro="" textlink="">
      <cdr:nvSpPr>
        <cdr:cNvPr id="2" name="矩形 1"/>
        <cdr:cNvSpPr/>
      </cdr:nvSpPr>
      <cdr:spPr bwMode="auto">
        <a:xfrm xmlns:a="http://schemas.openxmlformats.org/drawingml/2006/main">
          <a:off x="3245730" y="1361564"/>
          <a:ext cx="504056" cy="452630"/>
        </a:xfrm>
        <a:prstGeom xmlns:a="http://schemas.openxmlformats.org/drawingml/2006/main" prst="rect">
          <a:avLst/>
        </a:prstGeom>
        <a:noFill xmlns:a="http://schemas.openxmlformats.org/drawingml/2006/main"/>
        <a:ln xmlns:a="http://schemas.openxmlformats.org/drawingml/2006/main" w="57150" cap="flat" cmpd="sng" algn="ctr">
          <a:solidFill>
            <a:srgbClr val="FF0000"/>
          </a:solidFill>
          <a:prstDash val="solid"/>
          <a:round/>
          <a:headEnd type="none" w="med" len="med"/>
          <a:tailEnd type="none" w="med" len="med"/>
        </a:ln>
        <a:effectLst xmlns:a="http://schemas.openxmlformats.org/drawingml/2006/main"/>
      </cdr:spPr>
      <cdr:txBody>
        <a:bodyPr xmlns:a="http://schemas.openxmlformats.org/drawingml/2006/main" vertOverflow="clip" vert="horz" wrap="square" lIns="91440" tIns="45720" rIns="91440" bIns="45720" numCol="1" anchor="t" anchorCtr="0" compatLnSpc="1">
          <a:prstTxWarp prst="textNoShape">
            <a:avLst/>
          </a:prstTxWarp>
        </a:bodyPr>
        <a:lstStyle xmlns:a="http://schemas.openxmlformats.org/drawingml/2006/main"/>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8CBCCAF-E02A-478F-8E7A-0D88DB93F679}" type="datetimeFigureOut">
              <a:rPr lang="zh-CN" altLang="en-US"/>
              <a:pPr>
                <a:defRPr/>
              </a:pPr>
              <a:t>2023/5/15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427EE4C-56FA-4F38-808A-36C9EC5FBC6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aidu.com/link?url=QUCusZfZJLGEO9tEK7VLZ2cCUb7AcoGtdwerXtj0-PRqu_rz2sJHFGjHvyXndYYaTyl7TCsSjCt_vFE6FaBOQTghYtZq92DdKCs0V5840h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Gauss’s law     Faraday’s law   Ampere’s law</a:t>
            </a:r>
            <a:r>
              <a:rPr lang="zh-CN" altLang="en-US" sz="1200" b="0" i="0" u="sng" kern="1200" dirty="0">
                <a:solidFill>
                  <a:schemeClr val="tx1"/>
                </a:solidFill>
                <a:effectLst/>
                <a:latin typeface="+mn-lt"/>
                <a:ea typeface="+mn-ea"/>
                <a:cs typeface="+mn-cs"/>
                <a:hlinkClick r:id="rId3"/>
              </a:rPr>
              <a:t>电场强度</a:t>
            </a:r>
            <a:r>
              <a:rPr lang="en-US" altLang="zh-CN" sz="1200" b="0" i="0" u="sng" kern="1200" dirty="0">
                <a:solidFill>
                  <a:schemeClr val="tx1"/>
                </a:solidFill>
                <a:effectLst/>
                <a:latin typeface="+mn-lt"/>
                <a:ea typeface="+mn-ea"/>
                <a:cs typeface="+mn-cs"/>
                <a:hlinkClick r:id="rId3"/>
              </a:rPr>
              <a:t>E</a:t>
            </a:r>
            <a:r>
              <a:rPr lang="zh-CN" altLang="en-US" sz="1200" b="0" i="0" u="sng" kern="1200" dirty="0">
                <a:solidFill>
                  <a:schemeClr val="tx1"/>
                </a:solidFill>
                <a:effectLst/>
                <a:latin typeface="+mn-lt"/>
                <a:ea typeface="+mn-ea"/>
                <a:cs typeface="+mn-cs"/>
                <a:hlinkClick r:id="rId3"/>
              </a:rPr>
              <a:t> 电位移矢量</a:t>
            </a:r>
            <a:r>
              <a:rPr lang="en-US" altLang="zh-CN" sz="1200" b="0" i="0" u="sng" kern="1200" dirty="0">
                <a:solidFill>
                  <a:schemeClr val="tx1"/>
                </a:solidFill>
                <a:effectLst/>
                <a:latin typeface="+mn-lt"/>
                <a:ea typeface="+mn-ea"/>
                <a:cs typeface="+mn-cs"/>
                <a:hlinkClick r:id="rId3"/>
              </a:rPr>
              <a:t>D</a:t>
            </a:r>
            <a:r>
              <a:rPr lang="en-US" altLang="zh-CN" sz="1200" b="0" i="0" u="sng" kern="1200" dirty="0">
                <a:solidFill>
                  <a:schemeClr val="tx1"/>
                </a:solidFill>
                <a:effectLst/>
                <a:latin typeface="+mn-lt"/>
                <a:ea typeface="+mn-ea"/>
                <a:cs typeface="+mn-cs"/>
              </a:rPr>
              <a:t>  </a:t>
            </a:r>
            <a:r>
              <a:rPr lang="zh-CN" altLang="en-US" sz="1200" b="0" i="0" u="sng" kern="1200" dirty="0">
                <a:solidFill>
                  <a:schemeClr val="tx1"/>
                </a:solidFill>
                <a:effectLst/>
                <a:latin typeface="+mn-lt"/>
                <a:ea typeface="+mn-ea"/>
                <a:cs typeface="+mn-cs"/>
              </a:rPr>
              <a:t>位移电流</a:t>
            </a:r>
            <a:endParaRPr lang="zh-CN" altLang="en-US" sz="1200" b="0" i="0" kern="1200" dirty="0">
              <a:solidFill>
                <a:schemeClr val="tx1"/>
              </a:solidFill>
              <a:effectLst/>
              <a:latin typeface="+mn-lt"/>
              <a:ea typeface="+mn-ea"/>
              <a:cs typeface="+mn-cs"/>
            </a:endParaRPr>
          </a:p>
          <a:p>
            <a:endParaRPr lang="en-US" altLang="zh-CN" dirty="0"/>
          </a:p>
          <a:p>
            <a:r>
              <a:rPr lang="zh-CN" altLang="en-US" sz="1200" b="0" i="0" kern="1200" dirty="0">
                <a:solidFill>
                  <a:schemeClr val="tx1"/>
                </a:solidFill>
                <a:effectLst/>
                <a:latin typeface="+mn-lt"/>
                <a:ea typeface="+mn-ea"/>
                <a:cs typeface="+mn-cs"/>
              </a:rPr>
              <a:t>式⑤是全电流定律的微分形式，它说明磁场强度</a:t>
            </a:r>
            <a:r>
              <a:rPr lang="en-US"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的旋度等于该点的全电流密度（传导电流密度</a:t>
            </a:r>
            <a:r>
              <a:rPr lang="en-US" altLang="zh-CN" sz="1200" b="0" i="0"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与位移电流密度</a:t>
            </a:r>
            <a:endParaRPr lang="zh-CN" altLang="en-US" dirty="0">
              <a:effectLst/>
            </a:endParaRPr>
          </a:p>
          <a:p>
            <a:r>
              <a:rPr lang="zh-CN" altLang="en-US" sz="1200" b="0" i="0" kern="1200" dirty="0">
                <a:solidFill>
                  <a:schemeClr val="tx1"/>
                </a:solidFill>
                <a:effectLst/>
                <a:latin typeface="+mn-lt"/>
                <a:ea typeface="+mn-ea"/>
                <a:cs typeface="+mn-cs"/>
              </a:rPr>
              <a:t>之和），即磁场的漩涡源是全电流密度，位移电流与传导电流一样都能产生磁场。式⑥是法拉第电磁感应定律的微分形式，说明电场强度</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的旋度等于该点磁通密度</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的时间变化率的负值，即电场的涡旋源是磁通密度的时间变化率。式⑦是磁通连续性原理的微分形式，说明磁通密度</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的散度恒等于零，即</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线是无始无终的。也就是说不存在与电荷对应的磁荷。式⑧是静电场高斯定律的推广，即在时变条件下，电位移</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的散度仍等于该点的自由电荷体密度</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9107B8D-C07A-40E2-9087-8E7E0239066F}" type="slidenum">
              <a:rPr lang="zh-CN" altLang="en-US" smtClean="0"/>
              <a:pPr>
                <a:defRPr/>
              </a:pPr>
              <a:t>6</a:t>
            </a:fld>
            <a:endParaRPr lang="zh-CN" altLang="en-US"/>
          </a:p>
        </p:txBody>
      </p:sp>
    </p:spTree>
    <p:extLst>
      <p:ext uri="{BB962C8B-B14F-4D97-AF65-F5344CB8AC3E}">
        <p14:creationId xmlns:p14="http://schemas.microsoft.com/office/powerpoint/2010/main" val="153228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279960D-12C3-40D6-946E-3F93E63315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BF75EA62-BC62-4B90-8040-B5E97F65B6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59396" name="灯片编号占位符 3">
            <a:extLst>
              <a:ext uri="{FF2B5EF4-FFF2-40B4-BE49-F238E27FC236}">
                <a16:creationId xmlns:a16="http://schemas.microsoft.com/office/drawing/2014/main" id="{C6670A66-4AEE-4A0A-9157-B436E39F3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660A10-7EBB-4F95-80DD-837DAEC6C9F4}" type="slidenum">
              <a:rPr lang="zh-CN" altLang="en-US" sz="1200" smtClean="0"/>
              <a:pPr/>
              <a:t>15</a:t>
            </a:fld>
            <a:endParaRPr lang="zh-CN" altLang="en-US" sz="1200"/>
          </a:p>
        </p:txBody>
      </p:sp>
    </p:spTree>
    <p:extLst>
      <p:ext uri="{BB962C8B-B14F-4D97-AF65-F5344CB8AC3E}">
        <p14:creationId xmlns:p14="http://schemas.microsoft.com/office/powerpoint/2010/main" val="340238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ABE5AA-EBC7-4B51-8F2A-BE922870BD42}" type="slidenum">
              <a:rPr lang="zh-CN" altLang="en-US" sz="1200"/>
              <a:pPr/>
              <a:t>18</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FB50926-490D-4A81-99FF-613DA0E56FB4}" type="slidenum">
              <a:rPr lang="zh-CN" altLang="en-US" sz="1200"/>
              <a:pPr/>
              <a:t>19</a:t>
            </a:fld>
            <a:endParaRPr lang="zh-CN" altLang="en-US" sz="1200"/>
          </a:p>
        </p:txBody>
      </p:sp>
    </p:spTree>
    <p:extLst>
      <p:ext uri="{BB962C8B-B14F-4D97-AF65-F5344CB8AC3E}">
        <p14:creationId xmlns:p14="http://schemas.microsoft.com/office/powerpoint/2010/main" val="77995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D1809CD-B088-434D-8344-7F3F9B1A0D54}" type="slidenum">
              <a:rPr lang="zh-CN" altLang="en-US" sz="1200"/>
              <a:pPr/>
              <a:t>20</a:t>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A70B63A-C5AB-4FBA-94DA-AC694E150B6C}" type="slidenum">
              <a:rPr lang="zh-CN" altLang="en-US" sz="1200"/>
              <a:pPr/>
              <a:t>21</a:t>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电流</a:t>
            </a:r>
            <a:r>
              <a:rPr lang="en-US" altLang="zh-CN" dirty="0"/>
              <a:t>---</a:t>
            </a:r>
            <a:r>
              <a:rPr lang="zh-CN" altLang="en-US" dirty="0"/>
              <a:t>交变磁场</a:t>
            </a:r>
            <a:r>
              <a:rPr lang="en-US" altLang="zh-CN" dirty="0"/>
              <a:t>----</a:t>
            </a:r>
            <a:r>
              <a:rPr lang="zh-CN" altLang="en-US" dirty="0"/>
              <a:t>涡旋电流</a:t>
            </a:r>
            <a:r>
              <a:rPr lang="en-US" altLang="zh-CN" dirty="0"/>
              <a:t>==</a:t>
            </a:r>
            <a:r>
              <a:rPr lang="zh-CN" altLang="en-US" dirty="0"/>
              <a:t>中心相反、边沿增强</a:t>
            </a: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3668952-57FA-4932-9690-6A9E1BF036C7}" type="slidenum">
              <a:rPr lang="zh-CN" altLang="en-US" sz="1200"/>
              <a:pPr/>
              <a:t>22</a:t>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A4CC133-CF89-4FDC-9954-1A6DB608B852}" type="slidenum">
              <a:rPr lang="zh-CN" altLang="en-US" sz="1200"/>
              <a:pPr/>
              <a:t>23</a:t>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CD4CB13-3919-44E9-B1F8-632677EDADEE}" type="slidenum">
              <a:rPr lang="zh-CN" altLang="en-US" sz="1200"/>
              <a:pPr/>
              <a:t>24</a:t>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98DD392-F1EE-4F4E-A6C4-49C162E6790E}" type="slidenum">
              <a:rPr lang="zh-CN" altLang="en-US" sz="1200"/>
              <a:pPr/>
              <a:t>25</a:t>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26</a:t>
            </a:fld>
            <a:endParaRPr lang="zh-CN" altLang="en-US" sz="1200"/>
          </a:p>
        </p:txBody>
      </p:sp>
    </p:spTree>
    <p:extLst>
      <p:ext uri="{BB962C8B-B14F-4D97-AF65-F5344CB8AC3E}">
        <p14:creationId xmlns:p14="http://schemas.microsoft.com/office/powerpoint/2010/main" val="1410776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BBB328FE-3472-4A35-ACDB-B127548815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65BAD3DB-9B8B-4034-B3F5-97C3E6A881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根据斯托克斯定律可知，电场旋度对曲面积分等于电场沿边界曲线的积分。</a:t>
            </a:r>
          </a:p>
        </p:txBody>
      </p:sp>
      <p:sp>
        <p:nvSpPr>
          <p:cNvPr id="43012" name="灯片编号占位符 3">
            <a:extLst>
              <a:ext uri="{FF2B5EF4-FFF2-40B4-BE49-F238E27FC236}">
                <a16:creationId xmlns:a16="http://schemas.microsoft.com/office/drawing/2014/main" id="{9CBAFCC7-ED3E-4262-8364-60632A6E3A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B06EFFC-7A76-4094-9CD0-291D476EA5F6}" type="slidenum">
              <a:rPr lang="zh-CN" altLang="en-US" sz="1200" smtClean="0"/>
              <a:pPr/>
              <a:t>7</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6CAA5FC-A707-46E5-A8EC-310E375E7D55}" type="slidenum">
              <a:rPr lang="zh-CN" altLang="en-US" sz="1200"/>
              <a:pPr/>
              <a:t>27</a:t>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FB50926-490D-4A81-99FF-613DA0E56FB4}" type="slidenum">
              <a:rPr lang="zh-CN" altLang="en-US" sz="1200"/>
              <a:pPr/>
              <a:t>28</a:t>
            </a:fld>
            <a:endParaRPr lang="zh-CN" altLang="en-US" sz="1200"/>
          </a:p>
        </p:txBody>
      </p:sp>
    </p:spTree>
    <p:extLst>
      <p:ext uri="{BB962C8B-B14F-4D97-AF65-F5344CB8AC3E}">
        <p14:creationId xmlns:p14="http://schemas.microsoft.com/office/powerpoint/2010/main" val="4011241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A703B7F-FA50-4F38-B679-44C8F70F8342}" type="slidenum">
              <a:rPr lang="zh-CN" altLang="en-US" sz="1200"/>
              <a:pPr/>
              <a:t>31</a:t>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3ED7AE7-BCD8-4057-941E-B90421E6F724}" type="slidenum">
              <a:rPr lang="zh-CN" altLang="en-US" sz="1200"/>
              <a:pPr/>
              <a:t>34</a:t>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5F0D9E8-3479-44E4-B997-4133B5471DCF}" type="slidenum">
              <a:rPr lang="zh-CN" altLang="en-US" sz="1200"/>
              <a:pPr/>
              <a:t>35</a:t>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A124EE8-863B-4205-AFE3-ABD9AC91A353}" type="slidenum">
              <a:rPr lang="zh-CN" altLang="en-US" sz="1200"/>
              <a:pPr/>
              <a:t>36</a:t>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075E0C-F0C2-443D-B128-485377F80C1D}" type="slidenum">
              <a:rPr lang="zh-CN" altLang="en-US" sz="1200"/>
              <a:pPr/>
              <a:t>39</a:t>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8931994-0289-4DB4-A973-AD0AECE29F0C}" type="slidenum">
              <a:rPr lang="zh-CN" altLang="en-US" sz="1200"/>
              <a:pPr/>
              <a:t>40</a:t>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8178F0F-DDE5-4531-8860-99D2A705DA32}" type="slidenum">
              <a:rPr lang="zh-CN" altLang="en-US" sz="1200"/>
              <a:pPr/>
              <a:t>43</a:t>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6CC2303-4325-4BD0-BAE2-AC54A1DF9C18}" type="slidenum">
              <a:rPr lang="zh-CN" altLang="en-US" sz="1200"/>
              <a:pPr/>
              <a:t>44</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C1799ABE-08AE-4CFE-826A-42DE101755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605471E3-080B-4403-B4E4-ADF59B9A02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a:extLst>
              <a:ext uri="{FF2B5EF4-FFF2-40B4-BE49-F238E27FC236}">
                <a16:creationId xmlns:a16="http://schemas.microsoft.com/office/drawing/2014/main" id="{DBA2A74A-4184-4001-99EF-88A23C44ED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3F42F36-171F-459B-BB55-71BC00870CDA}" type="slidenum">
              <a:rPr lang="zh-CN" altLang="en-US" sz="1200" smtClean="0"/>
              <a:pPr/>
              <a:t>8</a:t>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145C57-F12B-4731-B4BC-B7C2BC85CB0C}" type="slidenum">
              <a:rPr lang="zh-CN" altLang="en-US" sz="1200"/>
              <a:pPr/>
              <a:t>45</a:t>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22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6223422-E1B2-4636-AEF3-C0208F2AE4B8}" type="slidenum">
              <a:rPr lang="zh-CN" altLang="en-US" sz="1200"/>
              <a:pPr/>
              <a:t>46</a:t>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504FC82-F4C0-415F-B194-64F32701F2E6}" type="slidenum">
              <a:rPr lang="zh-CN" altLang="en-US" sz="1200"/>
              <a:pPr/>
              <a:t>49</a:t>
            </a:fld>
            <a:endParaRPr lang="zh-CN" altLang="en-US" sz="1200"/>
          </a:p>
        </p:txBody>
      </p:sp>
    </p:spTree>
    <p:extLst>
      <p:ext uri="{BB962C8B-B14F-4D97-AF65-F5344CB8AC3E}">
        <p14:creationId xmlns:p14="http://schemas.microsoft.com/office/powerpoint/2010/main" val="590067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504FC82-F4C0-415F-B194-64F32701F2E6}" type="slidenum">
              <a:rPr lang="zh-CN" altLang="en-US" sz="1200"/>
              <a:pPr/>
              <a:t>50</a:t>
            </a:fld>
            <a:endParaRPr lang="zh-CN" altLang="en-US" sz="1200"/>
          </a:p>
        </p:txBody>
      </p:sp>
    </p:spTree>
    <p:extLst>
      <p:ext uri="{BB962C8B-B14F-4D97-AF65-F5344CB8AC3E}">
        <p14:creationId xmlns:p14="http://schemas.microsoft.com/office/powerpoint/2010/main" val="4068003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504FC82-F4C0-415F-B194-64F32701F2E6}" type="slidenum">
              <a:rPr lang="zh-CN" altLang="en-US" sz="1200"/>
              <a:pPr/>
              <a:t>51</a:t>
            </a:fld>
            <a:endParaRPr lang="zh-CN" altLang="en-US" sz="1200"/>
          </a:p>
        </p:txBody>
      </p:sp>
    </p:spTree>
    <p:extLst>
      <p:ext uri="{BB962C8B-B14F-4D97-AF65-F5344CB8AC3E}">
        <p14:creationId xmlns:p14="http://schemas.microsoft.com/office/powerpoint/2010/main" val="2460709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504FC82-F4C0-415F-B194-64F32701F2E6}" type="slidenum">
              <a:rPr lang="zh-CN" altLang="en-US" sz="1200"/>
              <a:pPr/>
              <a:t>52</a:t>
            </a:fld>
            <a:endParaRPr lang="zh-CN" altLang="en-US" sz="1200"/>
          </a:p>
        </p:txBody>
      </p:sp>
    </p:spTree>
    <p:extLst>
      <p:ext uri="{BB962C8B-B14F-4D97-AF65-F5344CB8AC3E}">
        <p14:creationId xmlns:p14="http://schemas.microsoft.com/office/powerpoint/2010/main" val="400085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52F9A6-6BEC-4E3A-BF7F-496BB951AC8C}" type="slidenum">
              <a:rPr lang="zh-CN" altLang="en-US" sz="1200"/>
              <a:pPr/>
              <a:t>56</a:t>
            </a:fld>
            <a:endParaRPr lang="zh-CN" altLang="en-US" sz="1200"/>
          </a:p>
        </p:txBody>
      </p:sp>
    </p:spTree>
    <p:extLst>
      <p:ext uri="{BB962C8B-B14F-4D97-AF65-F5344CB8AC3E}">
        <p14:creationId xmlns:p14="http://schemas.microsoft.com/office/powerpoint/2010/main" val="4213527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52F9A6-6BEC-4E3A-BF7F-496BB951AC8C}" type="slidenum">
              <a:rPr lang="zh-CN" altLang="en-US" sz="1200"/>
              <a:pPr/>
              <a:t>57</a:t>
            </a:fld>
            <a:endParaRPr lang="zh-CN"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52F9A6-6BEC-4E3A-BF7F-496BB951AC8C}" type="slidenum">
              <a:rPr lang="zh-CN" altLang="en-US" sz="1200"/>
              <a:pPr/>
              <a:t>58</a:t>
            </a:fld>
            <a:endParaRPr lang="zh-CN" altLang="en-US" sz="1200"/>
          </a:p>
        </p:txBody>
      </p:sp>
    </p:spTree>
    <p:extLst>
      <p:ext uri="{BB962C8B-B14F-4D97-AF65-F5344CB8AC3E}">
        <p14:creationId xmlns:p14="http://schemas.microsoft.com/office/powerpoint/2010/main" val="2293693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59</a:t>
            </a:fld>
            <a:endParaRPr lang="zh-CN" altLang="en-US" sz="1200"/>
          </a:p>
        </p:txBody>
      </p:sp>
    </p:spTree>
    <p:extLst>
      <p:ext uri="{BB962C8B-B14F-4D97-AF65-F5344CB8AC3E}">
        <p14:creationId xmlns:p14="http://schemas.microsoft.com/office/powerpoint/2010/main" val="351831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9B4C1EE8-5CD4-436A-956C-3E1EB23196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01CFD1AC-63EF-4EA3-8161-A99EFBE6E1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根据斯托克斯定律可知，电场旋度对曲面积分等于电场沿边界曲线的积分。</a:t>
            </a:r>
          </a:p>
        </p:txBody>
      </p:sp>
      <p:sp>
        <p:nvSpPr>
          <p:cNvPr id="49156" name="灯片编号占位符 3">
            <a:extLst>
              <a:ext uri="{FF2B5EF4-FFF2-40B4-BE49-F238E27FC236}">
                <a16:creationId xmlns:a16="http://schemas.microsoft.com/office/drawing/2014/main" id="{7AF39C0C-6FFA-4A43-B809-FA7C7C9C2E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2F69365-012C-4160-8F20-1D5868A6EB35}" type="slidenum">
              <a:rPr lang="zh-CN" altLang="en-US" sz="1200" smtClean="0"/>
              <a:pPr/>
              <a:t>9</a:t>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61</a:t>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62</a:t>
            </a:fld>
            <a:endParaRPr lang="zh-CN" altLang="en-US" sz="1200"/>
          </a:p>
        </p:txBody>
      </p:sp>
    </p:spTree>
    <p:extLst>
      <p:ext uri="{BB962C8B-B14F-4D97-AF65-F5344CB8AC3E}">
        <p14:creationId xmlns:p14="http://schemas.microsoft.com/office/powerpoint/2010/main" val="954990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63</a:t>
            </a:fld>
            <a:endParaRPr lang="zh-CN" altLang="en-US" sz="1200"/>
          </a:p>
        </p:txBody>
      </p:sp>
    </p:spTree>
    <p:extLst>
      <p:ext uri="{BB962C8B-B14F-4D97-AF65-F5344CB8AC3E}">
        <p14:creationId xmlns:p14="http://schemas.microsoft.com/office/powerpoint/2010/main" val="452725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64</a:t>
            </a:fld>
            <a:endParaRPr lang="zh-CN" altLang="en-US" sz="1200"/>
          </a:p>
        </p:txBody>
      </p:sp>
    </p:spTree>
    <p:extLst>
      <p:ext uri="{BB962C8B-B14F-4D97-AF65-F5344CB8AC3E}">
        <p14:creationId xmlns:p14="http://schemas.microsoft.com/office/powerpoint/2010/main" val="2501580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67</a:t>
            </a:fld>
            <a:endParaRPr lang="zh-CN" altLang="en-US" sz="1200"/>
          </a:p>
        </p:txBody>
      </p:sp>
    </p:spTree>
    <p:extLst>
      <p:ext uri="{BB962C8B-B14F-4D97-AF65-F5344CB8AC3E}">
        <p14:creationId xmlns:p14="http://schemas.microsoft.com/office/powerpoint/2010/main" val="1311904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69</a:t>
            </a:fld>
            <a:endParaRPr lang="zh-CN" altLang="en-US" sz="1200"/>
          </a:p>
        </p:txBody>
      </p:sp>
    </p:spTree>
    <p:extLst>
      <p:ext uri="{BB962C8B-B14F-4D97-AF65-F5344CB8AC3E}">
        <p14:creationId xmlns:p14="http://schemas.microsoft.com/office/powerpoint/2010/main" val="3046248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52F9A6-6BEC-4E3A-BF7F-496BB951AC8C}" type="slidenum">
              <a:rPr lang="zh-CN" altLang="en-US" sz="1200"/>
              <a:pPr/>
              <a:t>71</a:t>
            </a:fld>
            <a:endParaRPr lang="zh-CN" altLang="en-US" sz="1200"/>
          </a:p>
        </p:txBody>
      </p:sp>
    </p:spTree>
    <p:extLst>
      <p:ext uri="{BB962C8B-B14F-4D97-AF65-F5344CB8AC3E}">
        <p14:creationId xmlns:p14="http://schemas.microsoft.com/office/powerpoint/2010/main" val="3760312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80</a:t>
            </a:fld>
            <a:endParaRPr lang="zh-CN" altLang="en-US" sz="1200"/>
          </a:p>
        </p:txBody>
      </p:sp>
    </p:spTree>
    <p:extLst>
      <p:ext uri="{BB962C8B-B14F-4D97-AF65-F5344CB8AC3E}">
        <p14:creationId xmlns:p14="http://schemas.microsoft.com/office/powerpoint/2010/main" val="2647932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85</a:t>
            </a:fld>
            <a:endParaRPr lang="zh-CN" altLang="en-US" sz="1200"/>
          </a:p>
        </p:txBody>
      </p:sp>
    </p:spTree>
    <p:extLst>
      <p:ext uri="{BB962C8B-B14F-4D97-AF65-F5344CB8AC3E}">
        <p14:creationId xmlns:p14="http://schemas.microsoft.com/office/powerpoint/2010/main" val="1585543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86</a:t>
            </a:fld>
            <a:endParaRPr lang="zh-CN" altLang="en-US" sz="1200"/>
          </a:p>
        </p:txBody>
      </p:sp>
    </p:spTree>
    <p:extLst>
      <p:ext uri="{BB962C8B-B14F-4D97-AF65-F5344CB8AC3E}">
        <p14:creationId xmlns:p14="http://schemas.microsoft.com/office/powerpoint/2010/main" val="112887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40EC95C8-DF8A-4FE1-93BD-E7B13E7B1C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a:extLst>
              <a:ext uri="{FF2B5EF4-FFF2-40B4-BE49-F238E27FC236}">
                <a16:creationId xmlns:a16="http://schemas.microsoft.com/office/drawing/2014/main" id="{838CB429-7145-4AAC-B9C4-A07C3FEA93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3252" name="灯片编号占位符 3">
            <a:extLst>
              <a:ext uri="{FF2B5EF4-FFF2-40B4-BE49-F238E27FC236}">
                <a16:creationId xmlns:a16="http://schemas.microsoft.com/office/drawing/2014/main" id="{648F7C43-D997-4692-B939-B2AEAB0885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F9205D-48B1-48A1-954C-FEF505B5212D}" type="slidenum">
              <a:rPr lang="zh-CN" altLang="en-US" sz="1200" smtClean="0"/>
              <a:pPr/>
              <a:t>10</a:t>
            </a:fld>
            <a:endParaRPr lang="zh-CN"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87</a:t>
            </a:fld>
            <a:endParaRPr lang="zh-CN" altLang="en-US" sz="1200"/>
          </a:p>
        </p:txBody>
      </p:sp>
    </p:spTree>
    <p:extLst>
      <p:ext uri="{BB962C8B-B14F-4D97-AF65-F5344CB8AC3E}">
        <p14:creationId xmlns:p14="http://schemas.microsoft.com/office/powerpoint/2010/main" val="3951927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88</a:t>
            </a:fld>
            <a:endParaRPr lang="zh-CN" altLang="en-US" sz="1200"/>
          </a:p>
        </p:txBody>
      </p:sp>
    </p:spTree>
    <p:extLst>
      <p:ext uri="{BB962C8B-B14F-4D97-AF65-F5344CB8AC3E}">
        <p14:creationId xmlns:p14="http://schemas.microsoft.com/office/powerpoint/2010/main" val="2865401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89</a:t>
            </a:fld>
            <a:endParaRPr lang="zh-CN" altLang="en-US" sz="1200"/>
          </a:p>
        </p:txBody>
      </p:sp>
    </p:spTree>
    <p:extLst>
      <p:ext uri="{BB962C8B-B14F-4D97-AF65-F5344CB8AC3E}">
        <p14:creationId xmlns:p14="http://schemas.microsoft.com/office/powerpoint/2010/main" val="161815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9E33A54-54A0-451E-AF38-DC9EDE9B9C29}" type="slidenum">
              <a:rPr lang="en-GB" smtClean="0"/>
              <a:t>92</a:t>
            </a:fld>
            <a:endParaRPr lang="en-GB"/>
          </a:p>
        </p:txBody>
      </p:sp>
    </p:spTree>
    <p:extLst>
      <p:ext uri="{BB962C8B-B14F-4D97-AF65-F5344CB8AC3E}">
        <p14:creationId xmlns:p14="http://schemas.microsoft.com/office/powerpoint/2010/main" val="4034524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95</a:t>
            </a:fld>
            <a:endParaRPr lang="zh-CN" altLang="en-US" sz="1200"/>
          </a:p>
        </p:txBody>
      </p:sp>
    </p:spTree>
    <p:extLst>
      <p:ext uri="{BB962C8B-B14F-4D97-AF65-F5344CB8AC3E}">
        <p14:creationId xmlns:p14="http://schemas.microsoft.com/office/powerpoint/2010/main" val="2737594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B414E56-AF8E-46DF-A7F9-C31D26F63826}" type="slidenum">
              <a:rPr lang="zh-CN" altLang="en-US" sz="1200"/>
              <a:pPr/>
              <a:t>96</a:t>
            </a:fld>
            <a:endParaRPr lang="zh-CN" altLang="en-US" sz="1200"/>
          </a:p>
        </p:txBody>
      </p:sp>
    </p:spTree>
    <p:extLst>
      <p:ext uri="{BB962C8B-B14F-4D97-AF65-F5344CB8AC3E}">
        <p14:creationId xmlns:p14="http://schemas.microsoft.com/office/powerpoint/2010/main" val="19202013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EC9CE4E-CCF4-4236-B9B7-328F23ECFDFE}" type="slidenum">
              <a:rPr lang="zh-CN" altLang="en-US" sz="1200"/>
              <a:pPr/>
              <a:t>108</a:t>
            </a:fld>
            <a:endParaRPr lang="zh-CN" altLang="en-US" sz="1200"/>
          </a:p>
        </p:txBody>
      </p:sp>
    </p:spTree>
    <p:extLst>
      <p:ext uri="{BB962C8B-B14F-4D97-AF65-F5344CB8AC3E}">
        <p14:creationId xmlns:p14="http://schemas.microsoft.com/office/powerpoint/2010/main" val="4002924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EC9CE4E-CCF4-4236-B9B7-328F23ECFDFE}" type="slidenum">
              <a:rPr lang="zh-CN" altLang="en-US" sz="1200"/>
              <a:pPr/>
              <a:t>109</a:t>
            </a:fld>
            <a:endParaRPr lang="zh-CN" altLang="en-US" sz="1200"/>
          </a:p>
        </p:txBody>
      </p:sp>
    </p:spTree>
    <p:extLst>
      <p:ext uri="{BB962C8B-B14F-4D97-AF65-F5344CB8AC3E}">
        <p14:creationId xmlns:p14="http://schemas.microsoft.com/office/powerpoint/2010/main" val="685075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EC9CE4E-CCF4-4236-B9B7-328F23ECFDFE}" type="slidenum">
              <a:rPr lang="zh-CN" altLang="en-US" sz="1200"/>
              <a:pPr/>
              <a:t>110</a:t>
            </a:fld>
            <a:endParaRPr lang="zh-CN" altLang="en-US" sz="1200"/>
          </a:p>
        </p:txBody>
      </p:sp>
    </p:spTree>
    <p:extLst>
      <p:ext uri="{BB962C8B-B14F-4D97-AF65-F5344CB8AC3E}">
        <p14:creationId xmlns:p14="http://schemas.microsoft.com/office/powerpoint/2010/main" val="2386782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86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EC9CE4E-CCF4-4236-B9B7-328F23ECFDFE}" type="slidenum">
              <a:rPr lang="zh-CN" altLang="en-US" sz="1200"/>
              <a:pPr/>
              <a:t>111</a:t>
            </a:fld>
            <a:endParaRPr lang="zh-CN" altLang="en-US" sz="1200"/>
          </a:p>
        </p:txBody>
      </p:sp>
    </p:spTree>
    <p:extLst>
      <p:ext uri="{BB962C8B-B14F-4D97-AF65-F5344CB8AC3E}">
        <p14:creationId xmlns:p14="http://schemas.microsoft.com/office/powerpoint/2010/main" val="164933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72E5A04F-0567-46A5-AB38-897D563140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858B3CFE-08EB-479A-8C16-A60066548A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5300" name="灯片编号占位符 3">
            <a:extLst>
              <a:ext uri="{FF2B5EF4-FFF2-40B4-BE49-F238E27FC236}">
                <a16:creationId xmlns:a16="http://schemas.microsoft.com/office/drawing/2014/main" id="{A08F40F5-BC92-4CEC-A437-E4B80174E8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7B5A75F-19D1-434F-AD92-1853355E4C77}" type="slidenum">
              <a:rPr lang="zh-CN" altLang="en-US" sz="1200" smtClean="0"/>
              <a:pPr/>
              <a:t>11</a:t>
            </a:fld>
            <a:endParaRPr lang="zh-CN"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809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451F6D-7766-4908-845A-54C131B6C3C0}" type="slidenum">
              <a:rPr lang="zh-CN" altLang="en-US" sz="1200"/>
              <a:pPr/>
              <a:t>112</a:t>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7E9A64A5-D2EF-41A2-83C8-B7AF96F379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a:extLst>
              <a:ext uri="{FF2B5EF4-FFF2-40B4-BE49-F238E27FC236}">
                <a16:creationId xmlns:a16="http://schemas.microsoft.com/office/drawing/2014/main" id="{FA426860-1E32-4DFF-81DB-DB671A373B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7348" name="灯片编号占位符 3">
            <a:extLst>
              <a:ext uri="{FF2B5EF4-FFF2-40B4-BE49-F238E27FC236}">
                <a16:creationId xmlns:a16="http://schemas.microsoft.com/office/drawing/2014/main" id="{A35BC32D-9C19-4E92-AB45-3CA5C9FC0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27E106B-8381-4289-9812-97DEB447D3FC}" type="slidenum">
              <a:rPr lang="zh-CN" altLang="en-US" sz="1200" smtClean="0"/>
              <a:pPr/>
              <a:t>12</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279960D-12C3-40D6-946E-3F93E63315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BF75EA62-BC62-4B90-8040-B5E97F65B6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9396" name="灯片编号占位符 3">
            <a:extLst>
              <a:ext uri="{FF2B5EF4-FFF2-40B4-BE49-F238E27FC236}">
                <a16:creationId xmlns:a16="http://schemas.microsoft.com/office/drawing/2014/main" id="{C6670A66-4AEE-4A0A-9157-B436E39F3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660A10-7EBB-4F95-80DD-837DAEC6C9F4}" type="slidenum">
              <a:rPr lang="zh-CN" altLang="en-US" sz="1200" smtClean="0"/>
              <a:pPr/>
              <a:t>13</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279960D-12C3-40D6-946E-3F93E63315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BF75EA62-BC62-4B90-8040-B5E97F65B6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9396" name="灯片编号占位符 3">
            <a:extLst>
              <a:ext uri="{FF2B5EF4-FFF2-40B4-BE49-F238E27FC236}">
                <a16:creationId xmlns:a16="http://schemas.microsoft.com/office/drawing/2014/main" id="{C6670A66-4AEE-4A0A-9157-B436E39F3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7660A10-7EBB-4F95-80DD-837DAEC6C9F4}" type="slidenum">
              <a:rPr lang="zh-CN" altLang="en-US" sz="1200" smtClean="0"/>
              <a:pPr/>
              <a:t>14</a:t>
            </a:fld>
            <a:endParaRPr lang="zh-CN" altLang="en-US" sz="1200"/>
          </a:p>
        </p:txBody>
      </p:sp>
    </p:spTree>
    <p:extLst>
      <p:ext uri="{BB962C8B-B14F-4D97-AF65-F5344CB8AC3E}">
        <p14:creationId xmlns:p14="http://schemas.microsoft.com/office/powerpoint/2010/main" val="334675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38191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9934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0800" y="914400"/>
            <a:ext cx="1905000" cy="5105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914400"/>
            <a:ext cx="5562600"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2070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0810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31631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3503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454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8384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868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065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599026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14400"/>
            <a:ext cx="7391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050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a:p>
        </p:txBody>
      </p:sp>
      <p:sp>
        <p:nvSpPr>
          <p:cNvPr id="1030" name="Text Box 10"/>
          <p:cNvSpPr txBox="1">
            <a:spLocks noChangeArrowheads="1"/>
          </p:cNvSpPr>
          <p:nvPr userDrawn="1"/>
        </p:nvSpPr>
        <p:spPr bwMode="auto">
          <a:xfrm>
            <a:off x="8153400" y="6319838"/>
            <a:ext cx="361950" cy="274637"/>
          </a:xfrm>
          <a:prstGeom prst="rect">
            <a:avLst/>
          </a:prstGeom>
          <a:noFill/>
          <a:ln>
            <a:noFill/>
          </a:ln>
          <a:effec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32429AC4-BD33-4341-9F6F-25D20652CADA}" type="slidenum">
              <a:rPr lang="en-US" altLang="zh-CN" sz="1200">
                <a:solidFill>
                  <a:srgbClr val="000066"/>
                </a:solidFill>
              </a:rPr>
              <a:pPr eaLnBrk="1" hangingPunct="1"/>
              <a:t>‹#›</a:t>
            </a:fld>
            <a:endParaRPr lang="en-US" altLang="zh-CN" sz="1200">
              <a:solidFill>
                <a:srgbClr val="000066"/>
              </a:solidFill>
            </a:endParaRPr>
          </a:p>
        </p:txBody>
      </p:sp>
      <p:sp>
        <p:nvSpPr>
          <p:cNvPr id="7" name="Rectangle 2"/>
          <p:cNvSpPr>
            <a:spLocks noChangeArrowheads="1"/>
          </p:cNvSpPr>
          <p:nvPr userDrawn="1"/>
        </p:nvSpPr>
        <p:spPr bwMode="gray">
          <a:xfrm>
            <a:off x="458788" y="1622425"/>
            <a:ext cx="8226425" cy="31750"/>
          </a:xfrm>
          <a:prstGeom prst="rect">
            <a:avLst/>
          </a:prstGeom>
          <a:solidFill>
            <a:srgbClr val="CC3300"/>
          </a:solidFill>
          <a:ln>
            <a:noFill/>
          </a:ln>
          <a:effectLst/>
        </p:spPr>
        <p:txBody>
          <a:bodyPr wrap="none" anchor="ctr"/>
          <a:lstStyle>
            <a:lvl1pPr>
              <a:defRPr kumimoji="1" sz="1600">
                <a:solidFill>
                  <a:schemeClr val="tx1"/>
                </a:solidFill>
                <a:latin typeface="Tahoma" panose="020B0604030504040204" pitchFamily="34" charset="0"/>
                <a:ea typeface="黑体" panose="02010609060101010101" pitchFamily="49" charset="-122"/>
              </a:defRPr>
            </a:lvl1pPr>
            <a:lvl2pPr marL="742950" indent="-285750">
              <a:defRPr kumimoji="1" sz="1600">
                <a:solidFill>
                  <a:schemeClr val="tx1"/>
                </a:solidFill>
                <a:latin typeface="Tahoma" panose="020B0604030504040204" pitchFamily="34" charset="0"/>
                <a:ea typeface="黑体" panose="02010609060101010101" pitchFamily="49" charset="-122"/>
              </a:defRPr>
            </a:lvl2pPr>
            <a:lvl3pPr marL="1143000" indent="-228600">
              <a:defRPr kumimoji="1" sz="1600">
                <a:solidFill>
                  <a:schemeClr val="tx1"/>
                </a:solidFill>
                <a:latin typeface="Tahoma" panose="020B0604030504040204" pitchFamily="34" charset="0"/>
                <a:ea typeface="黑体" panose="02010609060101010101" pitchFamily="49" charset="-122"/>
              </a:defRPr>
            </a:lvl3pPr>
            <a:lvl4pPr marL="1600200" indent="-228600">
              <a:defRPr kumimoji="1" sz="1600">
                <a:solidFill>
                  <a:schemeClr val="tx1"/>
                </a:solidFill>
                <a:latin typeface="Tahoma" panose="020B0604030504040204" pitchFamily="34" charset="0"/>
                <a:ea typeface="黑体" panose="02010609060101010101" pitchFamily="49" charset="-122"/>
              </a:defRPr>
            </a:lvl4pPr>
            <a:lvl5pPr marL="2057400" indent="-228600">
              <a:defRPr kumimoji="1" sz="1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9pPr>
          </a:lstStyle>
          <a:p>
            <a:pPr algn="ctr" eaLnBrk="1" hangingPunct="1">
              <a:defRPr/>
            </a:pPr>
            <a:endParaRPr lang="zh-CN" altLang="zh-CN" sz="2400">
              <a:ea typeface="宋体" panose="02010600030101010101" pitchFamily="2" charset="-122"/>
            </a:endParaRPr>
          </a:p>
        </p:txBody>
      </p:sp>
      <p:pic>
        <p:nvPicPr>
          <p:cNvPr id="2" name="Picture 9" descr="南理工校徽"/>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6363" y="96838"/>
            <a:ext cx="28813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kumimoji="1" sz="3600" b="1" kern="1200">
          <a:solidFill>
            <a:schemeClr val="tx2"/>
          </a:solidFill>
          <a:latin typeface="+mj-lt"/>
          <a:ea typeface="+mj-ea"/>
          <a:cs typeface="+mj-cs"/>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defRPr kumimoji="1" sz="2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liaoym@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550.png"/><Relationship Id="rId4" Type="http://schemas.openxmlformats.org/officeDocument/2006/relationships/image" Target="../media/image15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111.xml.rels><?xml version="1.0" encoding="UTF-8" standalone="yes"?>
<Relationships xmlns="http://schemas.openxmlformats.org/package/2006/relationships"><Relationship Id="rId3" Type="http://schemas.openxmlformats.org/officeDocument/2006/relationships/image" Target="../media/image17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50.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12.png"/><Relationship Id="rId7" Type="http://schemas.openxmlformats.org/officeDocument/2006/relationships/image" Target="../media/image5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90.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54.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4.wmf"/><Relationship Id="rId3" Type="http://schemas.openxmlformats.org/officeDocument/2006/relationships/notesSlide" Target="../notesSlides/notesSlide17.xml"/><Relationship Id="rId7" Type="http://schemas.openxmlformats.org/officeDocument/2006/relationships/image" Target="../media/image21.wmf"/><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3.wmf"/><Relationship Id="rId5" Type="http://schemas.openxmlformats.org/officeDocument/2006/relationships/image" Target="../media/image20.wmf"/><Relationship Id="rId15" Type="http://schemas.openxmlformats.org/officeDocument/2006/relationships/image" Target="../media/image2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2.wmf"/><Relationship Id="rId1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7"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1.png"/><Relationship Id="rId4" Type="http://schemas.openxmlformats.org/officeDocument/2006/relationships/image" Target="../media/image3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2.png"/><Relationship Id="rId7" Type="http://schemas.openxmlformats.org/officeDocument/2006/relationships/image" Target="../media/image4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0.pn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2.wmf"/></Relationships>
</file>

<file path=ppt/slides/_rels/slide43.xml.rels><?xml version="1.0" encoding="UTF-8" standalone="yes"?>
<Relationships xmlns="http://schemas.openxmlformats.org/package/2006/relationships"><Relationship Id="rId8" Type="http://schemas.openxmlformats.org/officeDocument/2006/relationships/image" Target="../media/image541.png"/><Relationship Id="rId3" Type="http://schemas.openxmlformats.org/officeDocument/2006/relationships/chart" Target="../charts/chart1.xml"/><Relationship Id="rId7" Type="http://schemas.openxmlformats.org/officeDocument/2006/relationships/image" Target="../media/image5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6.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9.png"/><Relationship Id="rId4" Type="http://schemas.openxmlformats.org/officeDocument/2006/relationships/image" Target="../media/image880.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3.png"/><Relationship Id="rId9" Type="http://schemas.openxmlformats.org/officeDocument/2006/relationships/image" Target="../media/image93.png"/></Relationships>
</file>

<file path=ppt/slides/_rels/slide5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7"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82.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116.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82.gif"/><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3.jpeg"/><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5.png"/><Relationship Id="rId7"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2.wmf"/></Relationships>
</file>

<file path=ppt/slides/_rels/slide6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hyperlink" Target="https://baike.baidu.com/item/%E9%97%AD%E5%90%8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5.wmf"/><Relationship Id="rId5" Type="http://schemas.openxmlformats.org/officeDocument/2006/relationships/oleObject" Target="../embeddings/oleObject12.bin"/><Relationship Id="rId4" Type="http://schemas.openxmlformats.org/officeDocument/2006/relationships/image" Target="../media/image9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7.wmf"/><Relationship Id="rId5" Type="http://schemas.openxmlformats.org/officeDocument/2006/relationships/oleObject" Target="../embeddings/oleObject14.bin"/><Relationship Id="rId4" Type="http://schemas.openxmlformats.org/officeDocument/2006/relationships/image" Target="../media/image96.wmf"/></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0.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8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8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73.png"/><Relationship Id="rId5" Type="http://schemas.openxmlformats.org/officeDocument/2006/relationships/image" Target="../media/image168.png"/><Relationship Id="rId10" Type="http://schemas.openxmlformats.org/officeDocument/2006/relationships/image" Target="../media/image172.png"/><Relationship Id="rId4" Type="http://schemas.openxmlformats.org/officeDocument/2006/relationships/image" Target="../media/image162.png"/><Relationship Id="rId9" Type="http://schemas.openxmlformats.org/officeDocument/2006/relationships/image" Target="../media/image1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1188" y="1971675"/>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6000" dirty="0">
                <a:effectLst>
                  <a:outerShdw blurRad="38100" dist="38100" dir="2700000" algn="tl">
                    <a:srgbClr val="000000">
                      <a:alpha val="43137"/>
                    </a:srgbClr>
                  </a:outerShdw>
                </a:effectLst>
              </a:rPr>
              <a:t>微波技术基础</a:t>
            </a:r>
          </a:p>
        </p:txBody>
      </p:sp>
      <p:sp>
        <p:nvSpPr>
          <p:cNvPr id="5" name="Rectangle 2"/>
          <p:cNvSpPr txBox="1">
            <a:spLocks noChangeArrowheads="1"/>
          </p:cNvSpPr>
          <p:nvPr/>
        </p:nvSpPr>
        <p:spPr bwMode="auto">
          <a:xfrm>
            <a:off x="611188" y="3068638"/>
            <a:ext cx="7772400" cy="2881312"/>
          </a:xfrm>
          <a:prstGeom prst="rect">
            <a:avLst/>
          </a:prstGeom>
          <a:noFill/>
          <a:ln>
            <a:noFill/>
          </a:ln>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defRPr/>
            </a:pPr>
            <a:endParaRPr lang="en-US" altLang="zh-CN" sz="3000" b="0" kern="0" dirty="0">
              <a:solidFill>
                <a:schemeClr val="tx1"/>
              </a:solidFill>
            </a:endParaRPr>
          </a:p>
          <a:p>
            <a:pPr eaLnBrk="1" hangingPunct="1">
              <a:defRPr/>
            </a:pPr>
            <a:endParaRPr lang="en-US" altLang="zh-CN" sz="3000" b="0" kern="0" dirty="0">
              <a:solidFill>
                <a:schemeClr val="tx1"/>
              </a:solidFill>
            </a:endParaRPr>
          </a:p>
          <a:p>
            <a:pPr eaLnBrk="1" hangingPunct="1">
              <a:defRPr/>
            </a:pPr>
            <a:r>
              <a:rPr lang="zh-CN" altLang="en-US" sz="3000" b="0" kern="0" dirty="0">
                <a:solidFill>
                  <a:schemeClr val="tx1"/>
                </a:solidFill>
              </a:rPr>
              <a:t>廖轶明 </a:t>
            </a:r>
            <a:r>
              <a:rPr lang="en-US" altLang="zh-CN" sz="3000" b="0" kern="0" dirty="0">
                <a:solidFill>
                  <a:schemeClr val="tx1"/>
                </a:solidFill>
              </a:rPr>
              <a:t>E-mail: </a:t>
            </a:r>
            <a:r>
              <a:rPr lang="en-US" altLang="zh-CN" sz="3000" b="0" kern="0" dirty="0">
                <a:solidFill>
                  <a:srgbClr val="0000FF"/>
                </a:solidFill>
                <a:hlinkClick r:id="rId2"/>
              </a:rPr>
              <a:t>mliaoym@163.com</a:t>
            </a:r>
            <a:endParaRPr lang="en-US" altLang="zh-CN" sz="3000" b="0" kern="0" dirty="0">
              <a:solidFill>
                <a:srgbClr val="0000FF"/>
              </a:solidFill>
            </a:endParaRPr>
          </a:p>
          <a:p>
            <a:pPr eaLnBrk="1" hangingPunct="1">
              <a:defRPr/>
            </a:pPr>
            <a:r>
              <a:rPr lang="en-US" altLang="zh-CN" sz="3000" b="0" kern="0" dirty="0">
                <a:solidFill>
                  <a:schemeClr val="tx1"/>
                </a:solidFill>
              </a:rPr>
              <a:t>            Tel: </a:t>
            </a:r>
            <a:r>
              <a:rPr lang="en-US" altLang="zh-CN" sz="3000" b="0" kern="0" dirty="0">
                <a:solidFill>
                  <a:srgbClr val="0000FF"/>
                </a:solidFill>
              </a:rPr>
              <a:t>13913874255</a:t>
            </a:r>
            <a:endParaRPr lang="zh-CN" altLang="en-US" sz="3000" b="0" kern="0" dirty="0">
              <a:solidFill>
                <a:srgbClr val="0000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FAA890C-4B93-41F0-89DB-B2FBD7EB0DF5}"/>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52228" name="文本框 7">
            <a:extLst>
              <a:ext uri="{FF2B5EF4-FFF2-40B4-BE49-F238E27FC236}">
                <a16:creationId xmlns:a16="http://schemas.microsoft.com/office/drawing/2014/main" id="{74922DCB-1C07-4C58-9C9E-B303718F3248}"/>
              </a:ext>
            </a:extLst>
          </p:cNvPr>
          <p:cNvSpPr txBox="1">
            <a:spLocks noChangeArrowheads="1"/>
          </p:cNvSpPr>
          <p:nvPr/>
        </p:nvSpPr>
        <p:spPr bwMode="auto">
          <a:xfrm>
            <a:off x="179388" y="2420938"/>
            <a:ext cx="86407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lang="zh-CN" altLang="en-US" sz="3600" b="0" dirty="0">
                <a:ea typeface="宋体" panose="02010600030101010101" pitchFamily="2" charset="-122"/>
                <a:cs typeface="Times New Roman" panose="02020603050405020304" pitchFamily="18" charset="0"/>
              </a:rPr>
              <a:t>当电路元件的</a:t>
            </a:r>
            <a:r>
              <a:rPr lang="zh-CN" altLang="en-US" sz="3600" b="0" dirty="0">
                <a:solidFill>
                  <a:srgbClr val="FF0000"/>
                </a:solidFill>
                <a:ea typeface="宋体" panose="02010600030101010101" pitchFamily="2" charset="-122"/>
                <a:cs typeface="Times New Roman" panose="02020603050405020304" pitchFamily="18" charset="0"/>
              </a:rPr>
              <a:t>物理尺寸与波长相比很小时</a:t>
            </a:r>
            <a:r>
              <a:rPr lang="zh-CN" altLang="en-US" sz="3600" b="0" dirty="0">
                <a:ea typeface="宋体" panose="02010600030101010101" pitchFamily="2" charset="-122"/>
                <a:cs typeface="Times New Roman" panose="02020603050405020304" pitchFamily="18" charset="0"/>
              </a:rPr>
              <a:t>，电磁波速可以认为无限大，可以采用</a:t>
            </a:r>
            <a:r>
              <a:rPr lang="en-US" altLang="zh-CN" sz="3600" b="0" dirty="0">
                <a:ea typeface="宋体" panose="02010600030101010101" pitchFamily="2" charset="-122"/>
                <a:cs typeface="Times New Roman" panose="02020603050405020304" pitchFamily="18" charset="0"/>
              </a:rPr>
              <a:t>KCL/KVL</a:t>
            </a:r>
            <a:r>
              <a:rPr lang="zh-CN" altLang="en-US" sz="3600" b="0" dirty="0">
                <a:ea typeface="宋体" panose="02010600030101010101" pitchFamily="2" charset="-122"/>
                <a:cs typeface="Times New Roman" panose="02020603050405020304" pitchFamily="18" charset="0"/>
              </a:rPr>
              <a:t>。</a:t>
            </a:r>
            <a:endParaRPr lang="en-US" altLang="zh-CN" sz="3600" b="0" dirty="0">
              <a:ea typeface="宋体" panose="02010600030101010101" pitchFamily="2" charset="-122"/>
              <a:cs typeface="Times New Roman" panose="02020603050405020304" pitchFamily="18" charset="0"/>
            </a:endParaRPr>
          </a:p>
          <a:p>
            <a:pPr algn="just">
              <a:spcBef>
                <a:spcPct val="0"/>
              </a:spcBef>
            </a:pPr>
            <a:r>
              <a:rPr lang="zh-CN" altLang="en-US" sz="3600" b="0" dirty="0">
                <a:ea typeface="宋体" panose="02010600030101010101" pitchFamily="2" charset="-122"/>
                <a:cs typeface="Times New Roman" panose="02020603050405020304" pitchFamily="18" charset="0"/>
              </a:rPr>
              <a:t>而当电路元件的</a:t>
            </a:r>
            <a:r>
              <a:rPr lang="zh-CN" altLang="en-US" sz="3600" b="0" dirty="0">
                <a:solidFill>
                  <a:srgbClr val="FF0000"/>
                </a:solidFill>
                <a:ea typeface="宋体" panose="02010600030101010101" pitchFamily="2" charset="-122"/>
                <a:cs typeface="Times New Roman" panose="02020603050405020304" pitchFamily="18" charset="0"/>
              </a:rPr>
              <a:t>物理尺寸与波长可比拟时</a:t>
            </a:r>
            <a:endParaRPr lang="en-US" altLang="zh-CN" sz="3600" b="0" dirty="0">
              <a:solidFill>
                <a:srgbClr val="FF0000"/>
              </a:solidFill>
              <a:ea typeface="宋体" panose="02010600030101010101" pitchFamily="2" charset="-122"/>
              <a:cs typeface="Times New Roman" panose="02020603050405020304" pitchFamily="18" charset="0"/>
            </a:endParaRPr>
          </a:p>
          <a:p>
            <a:pPr algn="just">
              <a:spcBef>
                <a:spcPct val="0"/>
              </a:spcBef>
            </a:pPr>
            <a:r>
              <a:rPr lang="zh-CN" altLang="en-US" sz="3600" b="0" dirty="0">
                <a:ea typeface="宋体" panose="02010600030101010101" pitchFamily="2" charset="-122"/>
                <a:cs typeface="Times New Roman" panose="02020603050405020304" pitchFamily="18" charset="0"/>
              </a:rPr>
              <a:t>，不可以采用</a:t>
            </a:r>
            <a:r>
              <a:rPr lang="en-US" altLang="zh-CN" sz="3600" b="0" dirty="0">
                <a:ea typeface="宋体" panose="02010600030101010101" pitchFamily="2" charset="-122"/>
                <a:cs typeface="Times New Roman" panose="02020603050405020304" pitchFamily="18" charset="0"/>
              </a:rPr>
              <a:t>KCL/KVL</a:t>
            </a:r>
            <a:r>
              <a:rPr lang="zh-CN" altLang="en-US" sz="3600" b="0" dirty="0">
                <a:ea typeface="宋体" panose="02010600030101010101" pitchFamily="2" charset="-122"/>
                <a:cs typeface="Times New Roman" panose="02020603050405020304" pitchFamily="18" charset="0"/>
              </a:rPr>
              <a:t>，必须使用分布参数模型。</a:t>
            </a:r>
            <a:endParaRPr lang="en-US" altLang="zh-CN" sz="3600" b="0" dirty="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100</a:t>
            </a:fld>
            <a:endParaRPr lang="zh-CN" altLang="en-US" dirty="0"/>
          </a:p>
        </p:txBody>
      </p:sp>
      <p:sp>
        <p:nvSpPr>
          <p:cNvPr id="5" name="Rectangle 2"/>
          <p:cNvSpPr>
            <a:spLocks noGrp="1" noChangeArrowheads="1"/>
          </p:cNvSpPr>
          <p:nvPr>
            <p:ph type="title"/>
          </p:nvPr>
        </p:nvSpPr>
        <p:spPr>
          <a:xfrm>
            <a:off x="467544" y="1052736"/>
            <a:ext cx="8229600" cy="533400"/>
          </a:xfrm>
        </p:spPr>
        <p:txBody>
          <a:bodyPr/>
          <a:lstStyle/>
          <a:p>
            <a:pPr eaLnBrk="1" hangingPunct="1"/>
            <a:r>
              <a:rPr lang="zh-CN" altLang="en-US" dirty="0" smtClean="0">
                <a:ea typeface="宋体" pitchFamily="2" charset="-122"/>
              </a:rPr>
              <a:t>小反射理论</a:t>
            </a:r>
            <a:endParaRPr lang="en-US" altLang="zh-CN" dirty="0" smtClean="0">
              <a:ea typeface="宋体" pitchFamily="2" charset="-122"/>
            </a:endParaRPr>
          </a:p>
        </p:txBody>
      </p:sp>
      <p:sp>
        <p:nvSpPr>
          <p:cNvPr id="6" name="Rectangle 3"/>
          <p:cNvSpPr txBox="1">
            <a:spLocks noChangeArrowheads="1"/>
          </p:cNvSpPr>
          <p:nvPr/>
        </p:nvSpPr>
        <p:spPr>
          <a:xfrm>
            <a:off x="539552" y="1556792"/>
            <a:ext cx="7345363" cy="36004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altLang="zh-CN" sz="2400" b="1" dirty="0" smtClean="0">
              <a:solidFill>
                <a:srgbClr val="FF00FF"/>
              </a:solidFill>
              <a:latin typeface="Times New Roman" pitchFamily="18" charset="0"/>
              <a:ea typeface="楷体_GB2312" pitchFamily="49" charset="-122"/>
            </a:endParaRPr>
          </a:p>
          <a:p>
            <a:pPr algn="just"/>
            <a:r>
              <a:rPr lang="zh-CN" altLang="en-US" sz="2400" b="1" dirty="0">
                <a:solidFill>
                  <a:srgbClr val="FF00FF"/>
                </a:solidFill>
                <a:latin typeface="Times New Roman" pitchFamily="18" charset="0"/>
                <a:ea typeface="楷体_GB2312" pitchFamily="49" charset="-122"/>
              </a:rPr>
              <a:t>为了分析多级</a:t>
            </a:r>
            <a:r>
              <a:rPr lang="zh-CN" altLang="en-US" sz="2400" b="1" dirty="0" smtClean="0">
                <a:solidFill>
                  <a:srgbClr val="FF00FF"/>
                </a:solidFill>
                <a:latin typeface="Times New Roman" pitchFamily="18" charset="0"/>
                <a:ea typeface="楷体_GB2312" pitchFamily="49" charset="-122"/>
              </a:rPr>
              <a:t>阻抗匹配网络</a:t>
            </a:r>
            <a:r>
              <a:rPr lang="en-US" altLang="zh-CN" sz="2400" b="1" dirty="0" smtClean="0">
                <a:solidFill>
                  <a:srgbClr val="FF00FF"/>
                </a:solidFill>
                <a:latin typeface="Times New Roman" pitchFamily="18" charset="0"/>
                <a:ea typeface="楷体_GB2312" pitchFamily="49" charset="-122"/>
              </a:rPr>
              <a:t>, </a:t>
            </a:r>
            <a:r>
              <a:rPr lang="zh-CN" altLang="en-US" sz="2400" b="1" dirty="0" smtClean="0">
                <a:solidFill>
                  <a:srgbClr val="FF00FF"/>
                </a:solidFill>
                <a:latin typeface="Times New Roman" pitchFamily="18" charset="0"/>
                <a:ea typeface="楷体_GB2312" pitchFamily="49" charset="-122"/>
              </a:rPr>
              <a:t>采用小反射理论进行分析。</a:t>
            </a:r>
          </a:p>
          <a:p>
            <a:endParaRPr lang="en-US" altLang="zh-CN" sz="2400" dirty="0" smtClean="0">
              <a:latin typeface="Times New Roman" pitchFamily="18" charset="0"/>
              <a:ea typeface="宋体" pitchFamily="2" charset="-122"/>
            </a:endParaRPr>
          </a:p>
        </p:txBody>
      </p:sp>
      <p:sp>
        <p:nvSpPr>
          <p:cNvPr id="7" name="Rectangle 3"/>
          <p:cNvSpPr txBox="1">
            <a:spLocks noChangeArrowheads="1"/>
          </p:cNvSpPr>
          <p:nvPr/>
        </p:nvSpPr>
        <p:spPr>
          <a:xfrm>
            <a:off x="694184" y="2908970"/>
            <a:ext cx="7391400" cy="4552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dirty="0" smtClean="0">
                <a:latin typeface="Times New Roman" pitchFamily="18" charset="0"/>
                <a:ea typeface="宋体" pitchFamily="2" charset="-122"/>
              </a:rPr>
              <a:t>考虑到负载阻抗</a:t>
            </a:r>
            <a:r>
              <a:rPr lang="en-US" altLang="zh-CN" sz="2400" dirty="0" smtClean="0">
                <a:latin typeface="Times New Roman" pitchFamily="18" charset="0"/>
                <a:ea typeface="宋体" pitchFamily="2" charset="-122"/>
              </a:rPr>
              <a:t> </a:t>
            </a:r>
            <a:r>
              <a:rPr lang="en-US" altLang="zh-CN" sz="2400" i="1" dirty="0" smtClean="0">
                <a:latin typeface="Times New Roman" pitchFamily="18" charset="0"/>
                <a:ea typeface="宋体" pitchFamily="2" charset="-122"/>
              </a:rPr>
              <a:t>Z</a:t>
            </a:r>
            <a:r>
              <a:rPr lang="en-US" altLang="zh-CN" sz="2400" i="1" baseline="-25000" dirty="0" smtClean="0">
                <a:latin typeface="Times New Roman" pitchFamily="18" charset="0"/>
                <a:ea typeface="宋体" pitchFamily="2" charset="-122"/>
              </a:rPr>
              <a:t>L</a:t>
            </a:r>
            <a:r>
              <a:rPr lang="en-US" altLang="zh-CN" sz="2400" i="1"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连接的传输线的特新阻抗为</a:t>
            </a:r>
            <a:r>
              <a:rPr lang="en-US" altLang="zh-CN" sz="2400" i="1" dirty="0" smtClean="0">
                <a:latin typeface="Times New Roman" pitchFamily="18" charset="0"/>
                <a:ea typeface="宋体" pitchFamily="2" charset="-122"/>
              </a:rPr>
              <a:t>Z</a:t>
            </a:r>
            <a:r>
              <a:rPr lang="en-US" altLang="zh-CN" sz="2400" baseline="-25000" dirty="0" smtClean="0">
                <a:latin typeface="Times New Roman" pitchFamily="18" charset="0"/>
                <a:ea typeface="宋体" pitchFamily="2" charset="-122"/>
              </a:rPr>
              <a:t>1</a:t>
            </a:r>
            <a:r>
              <a:rPr lang="zh-CN" altLang="en-US" sz="2400" dirty="0" smtClean="0">
                <a:latin typeface="Times New Roman" pitchFamily="18" charset="0"/>
                <a:ea typeface="宋体" pitchFamily="2" charset="-122"/>
              </a:rPr>
              <a:t>，通过每一小段传输线的特性阻抗为</a:t>
            </a:r>
            <a:r>
              <a:rPr lang="en-US" altLang="zh-CN" sz="2400" dirty="0" smtClean="0">
                <a:latin typeface="Times New Roman" pitchFamily="18" charset="0"/>
                <a:ea typeface="宋体" pitchFamily="2" charset="-122"/>
              </a:rPr>
              <a:t> </a:t>
            </a:r>
            <a:r>
              <a:rPr lang="en-US" altLang="zh-CN" sz="2400" i="1" dirty="0" smtClean="0">
                <a:latin typeface="Times New Roman" pitchFamily="18" charset="0"/>
                <a:ea typeface="宋体" pitchFamily="2" charset="-122"/>
              </a:rPr>
              <a:t>Z</a:t>
            </a:r>
            <a:r>
              <a:rPr lang="en-US" altLang="zh-CN" sz="2400" baseline="-25000" dirty="0" smtClean="0">
                <a:latin typeface="Times New Roman" pitchFamily="18" charset="0"/>
                <a:ea typeface="宋体" pitchFamily="2" charset="-122"/>
              </a:rPr>
              <a:t>2</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进行传输；</a:t>
            </a:r>
            <a:endParaRPr lang="en-US" altLang="zh-CN" sz="2400" dirty="0" smtClean="0">
              <a:latin typeface="Times New Roman" pitchFamily="18" charset="0"/>
              <a:ea typeface="宋体" pitchFamily="2" charset="-122"/>
            </a:endParaRPr>
          </a:p>
          <a:p>
            <a:pPr marL="0" indent="0" algn="just">
              <a:buNone/>
            </a:pPr>
            <a:r>
              <a:rPr lang="en-US" altLang="zh-CN" sz="2400" dirty="0" smtClean="0">
                <a:latin typeface="Times New Roman" pitchFamily="18" charset="0"/>
                <a:ea typeface="宋体" pitchFamily="2" charset="-122"/>
              </a:rPr>
              <a:t> </a:t>
            </a:r>
          </a:p>
          <a:p>
            <a:pPr marL="0" indent="0" algn="just">
              <a:buNone/>
            </a:pPr>
            <a:endParaRPr lang="en-US" altLang="zh-CN" sz="2400" dirty="0" smtClean="0">
              <a:latin typeface="Times New Roman" pitchFamily="18" charset="0"/>
              <a:ea typeface="宋体" pitchFamily="2" charset="-122"/>
            </a:endParaRPr>
          </a:p>
          <a:p>
            <a:pPr marL="0" indent="0" algn="just">
              <a:buNone/>
            </a:pPr>
            <a:endParaRPr lang="en-US" altLang="zh-CN" sz="2400" dirty="0" smtClean="0">
              <a:latin typeface="Times New Roman" pitchFamily="18" charset="0"/>
              <a:ea typeface="宋体" pitchFamily="2" charset="-122"/>
            </a:endParaRPr>
          </a:p>
          <a:p>
            <a:pPr algn="just"/>
            <a:endParaRPr lang="en-US" altLang="zh-CN" sz="2400" dirty="0" smtClean="0">
              <a:latin typeface="Times New Roman" pitchFamily="18" charset="0"/>
              <a:ea typeface="宋体" pitchFamily="2" charset="-122"/>
            </a:endParaRPr>
          </a:p>
          <a:p>
            <a:pPr algn="just"/>
            <a:endParaRPr lang="en-US" altLang="zh-CN" sz="2400" dirty="0" smtClean="0">
              <a:latin typeface="Times New Roman" pitchFamily="18" charset="0"/>
              <a:ea typeface="宋体" pitchFamily="2" charset="-122"/>
            </a:endParaRPr>
          </a:p>
          <a:p>
            <a:pPr algn="just"/>
            <a:r>
              <a:rPr lang="zh-CN" altLang="en-US" sz="2400" dirty="0" smtClean="0">
                <a:latin typeface="Times New Roman" pitchFamily="18" charset="0"/>
                <a:ea typeface="宋体" pitchFamily="2" charset="-122"/>
              </a:rPr>
              <a:t>连接的传输线长度为</a:t>
            </a:r>
            <a:r>
              <a:rPr lang="en-US" altLang="zh-CN" sz="2400" dirty="0" smtClean="0">
                <a:latin typeface="Times New Roman" pitchFamily="18" charset="0"/>
                <a:ea typeface="宋体" pitchFamily="2" charset="-122"/>
              </a:rPr>
              <a:t> </a:t>
            </a:r>
            <a:r>
              <a:rPr lang="en-US" altLang="zh-CN" sz="2400" i="1" dirty="0" smtClean="0">
                <a:latin typeface="Times New Roman" pitchFamily="18" charset="0"/>
                <a:ea typeface="宋体" pitchFamily="2" charset="-122"/>
              </a:rPr>
              <a:t>l</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我们可以很容易的写出阻抗匹配处的反射系数和传输系数</a:t>
            </a:r>
            <a:r>
              <a:rPr lang="en-US" altLang="zh-CN" sz="2400" dirty="0" smtClean="0">
                <a:latin typeface="Times New Roman" pitchFamily="18" charset="0"/>
                <a:ea typeface="宋体" pitchFamily="2" charset="-122"/>
              </a:rPr>
              <a:t>.</a:t>
            </a:r>
          </a:p>
          <a:p>
            <a:pPr algn="just"/>
            <a:endParaRPr lang="en-US" altLang="zh-CN" sz="2400" dirty="0" smtClean="0">
              <a:latin typeface="Times New Roman" pitchFamily="18" charset="0"/>
              <a:ea typeface="宋体" pitchFamily="2" charset="-122"/>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845360"/>
            <a:ext cx="3895328" cy="18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7516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101</a:t>
            </a:fld>
            <a:endParaRPr lang="zh-CN" alt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772816"/>
            <a:ext cx="52578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293096"/>
            <a:ext cx="4752528" cy="2412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4620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102</a:t>
            </a:fld>
            <a:endParaRPr lang="zh-CN" altLang="en-US" dirty="0"/>
          </a:p>
        </p:txBody>
      </p:sp>
      <p:sp>
        <p:nvSpPr>
          <p:cNvPr id="5" name="Rectangle 2"/>
          <p:cNvSpPr>
            <a:spLocks noGrp="1" noChangeArrowheads="1"/>
          </p:cNvSpPr>
          <p:nvPr>
            <p:ph type="title"/>
          </p:nvPr>
        </p:nvSpPr>
        <p:spPr>
          <a:xfrm>
            <a:off x="1516063" y="793279"/>
            <a:ext cx="5424487" cy="685800"/>
          </a:xfrm>
        </p:spPr>
        <p:txBody>
          <a:bodyPr/>
          <a:lstStyle/>
          <a:p>
            <a:pPr eaLnBrk="1" hangingPunct="1"/>
            <a:r>
              <a:rPr lang="zh-CN" altLang="en-US" dirty="0" smtClean="0">
                <a:ea typeface="宋体" pitchFamily="2" charset="-122"/>
              </a:rPr>
              <a:t>  理论分析</a:t>
            </a:r>
            <a:endParaRPr lang="en-US" altLang="zh-CN" dirty="0" smtClean="0">
              <a:ea typeface="宋体" pitchFamily="2" charset="-122"/>
            </a:endParaRPr>
          </a:p>
        </p:txBody>
      </p:sp>
      <p:sp>
        <p:nvSpPr>
          <p:cNvPr id="6" name="Rectangle 3"/>
          <p:cNvSpPr txBox="1">
            <a:spLocks noChangeArrowheads="1"/>
          </p:cNvSpPr>
          <p:nvPr/>
        </p:nvSpPr>
        <p:spPr>
          <a:xfrm>
            <a:off x="685800" y="2096616"/>
            <a:ext cx="7315200" cy="327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dirty="0" smtClean="0">
                <a:latin typeface="TimesNewRoman" charset="0"/>
                <a:ea typeface="宋体" pitchFamily="2" charset="-122"/>
              </a:rPr>
              <a:t>我们假设沿传输线上波传输的归一化的幅度和相位为</a:t>
            </a:r>
            <a:r>
              <a:rPr lang="en-US" altLang="zh-CN" sz="2400" i="1" dirty="0" err="1" smtClean="0">
                <a:latin typeface="TimesNewRoman,Italic" charset="0"/>
                <a:ea typeface="宋体" pitchFamily="2" charset="-122"/>
              </a:rPr>
              <a:t>e</a:t>
            </a:r>
            <a:r>
              <a:rPr lang="en-US" altLang="zh-CN" sz="2400" i="1" baseline="30000" dirty="0" err="1" smtClean="0">
                <a:latin typeface="TimesNewRoman,Italic" charset="0"/>
                <a:ea typeface="宋体" pitchFamily="2" charset="-122"/>
              </a:rPr>
              <a:t>-j</a:t>
            </a:r>
            <a:r>
              <a:rPr lang="en-US" altLang="zh-CN" sz="2400" i="1" baseline="30000" dirty="0" err="1" smtClean="0">
                <a:latin typeface="TimesNewRoman,Italic" charset="0"/>
                <a:ea typeface="宋体" pitchFamily="2" charset="-122"/>
                <a:sym typeface="Symbol" pitchFamily="18" charset="2"/>
              </a:rPr>
              <a:t></a:t>
            </a:r>
            <a:r>
              <a:rPr lang="en-US" altLang="zh-CN" sz="2400" i="1" baseline="30000" dirty="0" err="1" smtClean="0">
                <a:latin typeface="TimesNewRoman,Italic" charset="0"/>
                <a:ea typeface="宋体" pitchFamily="2" charset="-122"/>
              </a:rPr>
              <a:t>z</a:t>
            </a:r>
            <a:r>
              <a:rPr lang="zh-CN" altLang="en-US" sz="2400" dirty="0">
                <a:latin typeface="TimesNewRoman" charset="0"/>
                <a:ea typeface="宋体" pitchFamily="2" charset="-122"/>
              </a:rPr>
              <a:t>；</a:t>
            </a:r>
            <a:endParaRPr lang="en-US" altLang="zh-CN" sz="2400" dirty="0" smtClean="0">
              <a:latin typeface="TimesNewRoman" charset="0"/>
              <a:ea typeface="宋体" pitchFamily="2" charset="-122"/>
            </a:endParaRPr>
          </a:p>
          <a:p>
            <a:pPr algn="just"/>
            <a:endParaRPr lang="en-US" altLang="zh-CN" sz="2400" dirty="0" smtClean="0">
              <a:latin typeface="TimesNewRoman" charset="0"/>
              <a:ea typeface="宋体" pitchFamily="2" charset="-122"/>
            </a:endParaRPr>
          </a:p>
          <a:p>
            <a:pPr algn="just"/>
            <a:endParaRPr lang="en-US" altLang="zh-CN" sz="2400" dirty="0" smtClean="0">
              <a:latin typeface="TimesNewRoman" charset="0"/>
              <a:ea typeface="宋体" pitchFamily="2" charset="-122"/>
            </a:endParaRPr>
          </a:p>
          <a:p>
            <a:pPr algn="just"/>
            <a:r>
              <a:rPr lang="zh-CN" altLang="en-US" sz="2400" dirty="0" smtClean="0">
                <a:latin typeface="TimesNewRoman" charset="0"/>
                <a:ea typeface="宋体" pitchFamily="2" charset="-122"/>
              </a:rPr>
              <a:t>运用参考面</a:t>
            </a:r>
            <a:r>
              <a:rPr lang="en-US" altLang="zh-CN" sz="2400" i="1" dirty="0">
                <a:latin typeface="TimesNewRoman,Italic" charset="0"/>
                <a:ea typeface="宋体" pitchFamily="2" charset="-122"/>
              </a:rPr>
              <a:t>z </a:t>
            </a:r>
            <a:r>
              <a:rPr lang="en-US" altLang="zh-CN" sz="2400" dirty="0">
                <a:latin typeface="TimesNewRoman" charset="0"/>
                <a:ea typeface="宋体" pitchFamily="2" charset="-122"/>
              </a:rPr>
              <a:t>= 0 </a:t>
            </a:r>
            <a:r>
              <a:rPr lang="zh-CN" altLang="en-US" sz="2400" dirty="0" smtClean="0">
                <a:latin typeface="TimesNewRoman" charset="0"/>
                <a:ea typeface="宋体" pitchFamily="2" charset="-122"/>
              </a:rPr>
              <a:t>两条传输线连接处</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可以得出波的幅度和相位为</a:t>
            </a:r>
            <a:r>
              <a:rPr lang="en-US" altLang="zh-CN" sz="2400" dirty="0" smtClean="0">
                <a:latin typeface="TimesNewRoman" charset="0"/>
                <a:ea typeface="宋体" pitchFamily="2" charset="-122"/>
              </a:rPr>
              <a:t>1</a:t>
            </a:r>
            <a:r>
              <a:rPr lang="en-US" altLang="zh-CN" sz="2400" dirty="0" smtClean="0">
                <a:latin typeface="TimesNewRoman" charset="0"/>
                <a:ea typeface="宋体" pitchFamily="2" charset="-122"/>
                <a:sym typeface="Symbol" pitchFamily="18" charset="2"/>
              </a:rPr>
              <a:t></a:t>
            </a:r>
            <a:r>
              <a:rPr lang="en-US" altLang="zh-CN" sz="2400" dirty="0" smtClean="0">
                <a:latin typeface="TimesNewRoman" charset="0"/>
                <a:ea typeface="宋体" pitchFamily="2" charset="-122"/>
              </a:rPr>
              <a:t>0</a:t>
            </a:r>
            <a:r>
              <a:rPr lang="en-US" altLang="zh-CN" sz="2400" baseline="30000" dirty="0" smtClean="0">
                <a:latin typeface="TimesNewRoman" charset="0"/>
                <a:ea typeface="宋体" pitchFamily="2" charset="-122"/>
              </a:rPr>
              <a:t>o</a:t>
            </a:r>
            <a:r>
              <a:rPr lang="en-US" altLang="zh-CN" sz="2400" dirty="0" smtClean="0">
                <a:latin typeface="TimesNewRoman" charset="0"/>
                <a:ea typeface="宋体" pitchFamily="2" charset="-122"/>
              </a:rPr>
              <a:t>. </a:t>
            </a:r>
          </a:p>
          <a:p>
            <a:pPr>
              <a:buFont typeface="Wingdings" pitchFamily="2" charset="2"/>
              <a:buNone/>
            </a:pPr>
            <a:endParaRPr lang="zh-CN" altLang="en-US" sz="2400" dirty="0" smtClean="0">
              <a:ea typeface="宋体" pitchFamily="2" charset="-122"/>
            </a:endParaRPr>
          </a:p>
        </p:txBody>
      </p:sp>
    </p:spTree>
    <p:extLst>
      <p:ext uri="{BB962C8B-B14F-4D97-AF65-F5344CB8AC3E}">
        <p14:creationId xmlns:p14="http://schemas.microsoft.com/office/powerpoint/2010/main" val="36001488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103</a:t>
            </a:fld>
            <a:endParaRPr lang="zh-CN" altLang="en-US" dirty="0"/>
          </a:p>
        </p:txBody>
      </p:sp>
      <p:sp>
        <p:nvSpPr>
          <p:cNvPr id="5" name="Rectangle 2"/>
          <p:cNvSpPr>
            <a:spLocks noChangeArrowheads="1"/>
          </p:cNvSpPr>
          <p:nvPr/>
        </p:nvSpPr>
        <p:spPr bwMode="auto">
          <a:xfrm>
            <a:off x="685800" y="1541463"/>
            <a:ext cx="7467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buClrTx/>
              <a:buSzTx/>
              <a:buFontTx/>
              <a:buBlip>
                <a:blip r:embed="rId2"/>
              </a:buBlip>
            </a:pPr>
            <a:endParaRPr lang="en-US" altLang="zh-CN" sz="2400" dirty="0">
              <a:latin typeface="TimesNewRoman" charset="0"/>
              <a:ea typeface="宋体" pitchFamily="2" charset="-122"/>
            </a:endParaRPr>
          </a:p>
          <a:p>
            <a:pPr algn="just" eaLnBrk="1" hangingPunct="1">
              <a:buClrTx/>
              <a:buSzTx/>
              <a:buFontTx/>
              <a:buBlip>
                <a:blip r:embed="rId2"/>
              </a:buBlip>
            </a:pPr>
            <a:r>
              <a:rPr lang="zh-CN" altLang="en-US" sz="2400" dirty="0" smtClean="0">
                <a:latin typeface="Times New Roman" pitchFamily="18" charset="0"/>
                <a:ea typeface="宋体" pitchFamily="2" charset="-122"/>
              </a:rPr>
              <a:t>对于反射系数为</a:t>
            </a:r>
            <a:r>
              <a:rPr lang="en-US" altLang="zh-CN" sz="2400" dirty="0" smtClean="0">
                <a:latin typeface="Times New Roman" pitchFamily="18" charset="0"/>
                <a:ea typeface="WPGreekCentury" charset="-122"/>
                <a:sym typeface="Symbol" pitchFamily="18" charset="2"/>
              </a:rPr>
              <a:t></a:t>
            </a:r>
            <a:r>
              <a:rPr lang="en-US" altLang="zh-CN" sz="2400" baseline="-25000" dirty="0">
                <a:latin typeface="Times New Roman" pitchFamily="18" charset="0"/>
                <a:ea typeface="宋体" pitchFamily="2" charset="-122"/>
              </a:rPr>
              <a:t>1</a:t>
            </a:r>
            <a:r>
              <a:rPr lang="en-US" altLang="zh-CN" sz="2400" dirty="0">
                <a:latin typeface="Times New Roman" pitchFamily="18" charset="0"/>
                <a:ea typeface="宋体" pitchFamily="2" charset="-122"/>
              </a:rPr>
              <a:t> </a:t>
            </a:r>
            <a:r>
              <a:rPr lang="zh-CN" altLang="en-US" sz="2400" dirty="0" smtClean="0">
                <a:latin typeface="Times New Roman" pitchFamily="18" charset="0"/>
                <a:ea typeface="宋体" pitchFamily="2" charset="-122"/>
              </a:rPr>
              <a:t>的点其传输波的幅度为</a:t>
            </a:r>
            <a:r>
              <a:rPr lang="en-US" altLang="zh-CN" sz="2400" dirty="0" smtClean="0">
                <a:latin typeface="Times New Roman" pitchFamily="18" charset="0"/>
                <a:ea typeface="宋体" pitchFamily="2" charset="-122"/>
              </a:rPr>
              <a:t> </a:t>
            </a:r>
            <a:r>
              <a:rPr lang="en-US" altLang="zh-CN" sz="2400" i="1" dirty="0">
                <a:latin typeface="Times New Roman" pitchFamily="18" charset="0"/>
                <a:ea typeface="宋体" pitchFamily="2" charset="-122"/>
              </a:rPr>
              <a:t>T</a:t>
            </a:r>
            <a:r>
              <a:rPr lang="en-US" altLang="zh-CN" sz="2400" baseline="-25000" dirty="0">
                <a:latin typeface="Times New Roman" pitchFamily="18" charset="0"/>
                <a:ea typeface="宋体" pitchFamily="2" charset="-122"/>
              </a:rPr>
              <a:t>1</a:t>
            </a:r>
            <a:r>
              <a:rPr lang="en-US" altLang="zh-CN" sz="2400" dirty="0">
                <a:latin typeface="Times New Roman" pitchFamily="18" charset="0"/>
                <a:ea typeface="宋体" pitchFamily="2" charset="-122"/>
              </a:rPr>
              <a:t>. </a:t>
            </a:r>
            <a:endParaRPr lang="en-US" altLang="zh-CN" sz="2400" dirty="0" smtClean="0">
              <a:latin typeface="Times New Roman" pitchFamily="18" charset="0"/>
              <a:ea typeface="宋体" pitchFamily="2" charset="-122"/>
            </a:endParaRPr>
          </a:p>
          <a:p>
            <a:pPr algn="just" eaLnBrk="1" hangingPunct="1">
              <a:buClrTx/>
              <a:buSzTx/>
              <a:buFontTx/>
              <a:buBlip>
                <a:blip r:embed="rId2"/>
              </a:buBlip>
            </a:pPr>
            <a:endParaRPr lang="en-US" altLang="zh-CN" sz="2400" dirty="0">
              <a:latin typeface="Times New Roman" pitchFamily="18" charset="0"/>
              <a:ea typeface="宋体" pitchFamily="2" charset="-122"/>
            </a:endParaRPr>
          </a:p>
          <a:p>
            <a:pPr algn="just" eaLnBrk="1" hangingPunct="1">
              <a:buClrTx/>
              <a:buSzTx/>
              <a:buFontTx/>
              <a:buBlip>
                <a:blip r:embed="rId2"/>
              </a:buBlip>
            </a:pPr>
            <a:endParaRPr lang="en-US" altLang="zh-CN" sz="2400" dirty="0">
              <a:latin typeface="Times New Roman" pitchFamily="18" charset="0"/>
              <a:ea typeface="宋体" pitchFamily="2" charset="-122"/>
            </a:endParaRPr>
          </a:p>
          <a:p>
            <a:pPr algn="just" eaLnBrk="1" hangingPunct="1">
              <a:buClrTx/>
              <a:buSzTx/>
              <a:buFontTx/>
              <a:buBlip>
                <a:blip r:embed="rId2"/>
              </a:buBlip>
            </a:pPr>
            <a:r>
              <a:rPr lang="zh-CN" altLang="en-US" sz="2400" dirty="0" smtClean="0">
                <a:latin typeface="Times New Roman" pitchFamily="18" charset="0"/>
                <a:ea typeface="宋体" pitchFamily="2" charset="-122"/>
              </a:rPr>
              <a:t>沿距离</a:t>
            </a:r>
            <a:r>
              <a:rPr lang="en-US" altLang="zh-CN" sz="2400" i="1" dirty="0">
                <a:latin typeface="Times New Roman" pitchFamily="18" charset="0"/>
                <a:ea typeface="宋体" pitchFamily="2" charset="-122"/>
              </a:rPr>
              <a:t>l </a:t>
            </a:r>
            <a:r>
              <a:rPr lang="zh-CN" altLang="en-US" sz="2400" dirty="0" smtClean="0">
                <a:latin typeface="Times New Roman" pitchFamily="18" charset="0"/>
                <a:ea typeface="宋体" pitchFamily="2" charset="-122"/>
              </a:rPr>
              <a:t>到负载处波的相移为</a:t>
            </a:r>
            <a:r>
              <a:rPr lang="en-US" altLang="zh-CN" sz="2400" dirty="0" smtClean="0">
                <a:latin typeface="Times New Roman" pitchFamily="18" charset="0"/>
                <a:ea typeface="宋体" pitchFamily="2" charset="-122"/>
              </a:rPr>
              <a:t> </a:t>
            </a:r>
            <a:r>
              <a:rPr lang="en-US" altLang="zh-CN" sz="2400" i="1" dirty="0" err="1">
                <a:latin typeface="Times New Roman" pitchFamily="18" charset="0"/>
                <a:ea typeface="宋体" pitchFamily="2" charset="-122"/>
              </a:rPr>
              <a:t>e</a:t>
            </a:r>
            <a:r>
              <a:rPr lang="en-US" altLang="zh-CN" sz="2400" i="1" baseline="30000" dirty="0" err="1">
                <a:latin typeface="Times New Roman" pitchFamily="18" charset="0"/>
                <a:ea typeface="宋体" pitchFamily="2" charset="-122"/>
              </a:rPr>
              <a:t>-j</a:t>
            </a:r>
            <a:r>
              <a:rPr lang="en-US" altLang="zh-CN" sz="2400" i="1" baseline="30000" dirty="0" err="1">
                <a:latin typeface="Times New Roman" pitchFamily="18" charset="0"/>
                <a:ea typeface="宋体" pitchFamily="2" charset="-122"/>
                <a:sym typeface="Symbol" pitchFamily="18" charset="2"/>
              </a:rPr>
              <a:t>l</a:t>
            </a:r>
            <a:r>
              <a:rPr lang="en-US" altLang="zh-CN" sz="2400" dirty="0">
                <a:latin typeface="Times New Roman" pitchFamily="18" charset="0"/>
                <a:ea typeface="宋体" pitchFamily="2" charset="-122"/>
              </a:rPr>
              <a:t> = </a:t>
            </a:r>
            <a:r>
              <a:rPr lang="en-US" altLang="zh-CN" sz="2400" i="1" dirty="0" smtClean="0">
                <a:latin typeface="Times New Roman" pitchFamily="18" charset="0"/>
                <a:ea typeface="宋体" pitchFamily="2" charset="-122"/>
              </a:rPr>
              <a:t>e</a:t>
            </a:r>
            <a:r>
              <a:rPr lang="en-US" altLang="zh-CN" sz="2400" i="1" baseline="30000" dirty="0" smtClean="0">
                <a:latin typeface="Times New Roman" pitchFamily="18" charset="0"/>
                <a:ea typeface="宋体" pitchFamily="2" charset="-122"/>
              </a:rPr>
              <a:t>-j</a:t>
            </a:r>
            <a:r>
              <a:rPr lang="en-US" altLang="zh-CN" sz="2400" i="1" baseline="30000" dirty="0" smtClean="0">
                <a:latin typeface="Times New Roman" pitchFamily="18" charset="0"/>
                <a:ea typeface="宋体" pitchFamily="2" charset="-122"/>
                <a:sym typeface="Symbol" pitchFamily="18" charset="2"/>
              </a:rPr>
              <a:t></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在该点处的反射系数为</a:t>
            </a:r>
            <a:endParaRPr lang="zh-CN" altLang="en-US" sz="2400" dirty="0">
              <a:latin typeface="Times New Roman" pitchFamily="18" charset="0"/>
              <a:ea typeface="宋体" pitchFamily="2" charset="-122"/>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4293096"/>
            <a:ext cx="175260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54673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104</a:t>
            </a:fld>
            <a:endParaRPr lang="zh-CN" altLang="en-US" dirty="0"/>
          </a:p>
        </p:txBody>
      </p:sp>
      <p:sp>
        <p:nvSpPr>
          <p:cNvPr id="5" name="Rectangle 2"/>
          <p:cNvSpPr txBox="1">
            <a:spLocks noChangeArrowheads="1"/>
          </p:cNvSpPr>
          <p:nvPr/>
        </p:nvSpPr>
        <p:spPr>
          <a:xfrm>
            <a:off x="762000" y="990600"/>
            <a:ext cx="77724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400" dirty="0" smtClean="0">
                <a:latin typeface="TimesNewRoman" charset="0"/>
                <a:ea typeface="宋体" pitchFamily="2" charset="-122"/>
              </a:rPr>
              <a:t>沿着传输线距离为</a:t>
            </a:r>
            <a:r>
              <a:rPr lang="en-US" altLang="zh-CN" sz="2400" i="1" dirty="0" smtClean="0">
                <a:latin typeface="TimesNewRoman" charset="0"/>
                <a:ea typeface="宋体" pitchFamily="2" charset="-122"/>
              </a:rPr>
              <a:t>l</a:t>
            </a:r>
            <a:r>
              <a:rPr lang="zh-CN" altLang="en-US" sz="2400" dirty="0" smtClean="0">
                <a:latin typeface="TimesNewRoman" charset="0"/>
                <a:ea typeface="宋体" pitchFamily="2" charset="-122"/>
              </a:rPr>
              <a:t>的反方向的反射波</a:t>
            </a:r>
            <a:r>
              <a:rPr lang="en-US" altLang="zh-CN" sz="2400" dirty="0" smtClean="0">
                <a:latin typeface="TimesNewRoman" charset="0"/>
                <a:ea typeface="宋体" pitchFamily="2" charset="-122"/>
              </a:rPr>
              <a:t>. </a:t>
            </a:r>
          </a:p>
          <a:p>
            <a:pPr algn="just">
              <a:lnSpc>
                <a:spcPct val="90000"/>
              </a:lnSpc>
            </a:pPr>
            <a:endParaRPr lang="en-US" altLang="zh-CN" sz="2400" dirty="0" smtClean="0">
              <a:latin typeface="TimesNewRoman" charset="0"/>
              <a:ea typeface="宋体" pitchFamily="2" charset="-122"/>
            </a:endParaRPr>
          </a:p>
          <a:p>
            <a:pPr algn="just">
              <a:lnSpc>
                <a:spcPct val="90000"/>
              </a:lnSpc>
            </a:pPr>
            <a:r>
              <a:rPr lang="zh-CN" altLang="en-US" sz="2400" b="1" dirty="0" smtClean="0">
                <a:solidFill>
                  <a:srgbClr val="FF00FF"/>
                </a:solidFill>
                <a:latin typeface="TimesNewRoman" charset="0"/>
                <a:ea typeface="宋体" pitchFamily="2" charset="-122"/>
              </a:rPr>
              <a:t>在该点处反射波的幅度和相位为</a:t>
            </a:r>
            <a:r>
              <a:rPr lang="en-US" altLang="zh-CN" sz="2400" b="1" dirty="0" smtClean="0">
                <a:solidFill>
                  <a:srgbClr val="FF00FF"/>
                </a:solidFill>
                <a:latin typeface="TimesNewRoman" charset="0"/>
                <a:ea typeface="宋体" pitchFamily="2" charset="-122"/>
              </a:rPr>
              <a:t> </a:t>
            </a:r>
            <a:r>
              <a:rPr lang="en-US" altLang="zh-CN" sz="2400" dirty="0" smtClean="0">
                <a:latin typeface="TimesNewRoman" charset="0"/>
                <a:ea typeface="宋体" pitchFamily="2" charset="-122"/>
              </a:rPr>
              <a:t>(</a:t>
            </a:r>
            <a:r>
              <a:rPr lang="zh-CN" altLang="en-US" sz="2400" dirty="0" smtClean="0">
                <a:latin typeface="TimesNewRoman" charset="0"/>
                <a:ea typeface="宋体" pitchFamily="2" charset="-122"/>
              </a:rPr>
              <a:t>加载额外的</a:t>
            </a:r>
            <a:r>
              <a:rPr lang="en-US" altLang="zh-CN" sz="2400" i="1" dirty="0">
                <a:latin typeface="TimesNewRoman,Italic" charset="0"/>
                <a:ea typeface="宋体" pitchFamily="2" charset="-122"/>
              </a:rPr>
              <a:t>e</a:t>
            </a:r>
            <a:r>
              <a:rPr lang="en-US" altLang="zh-CN" sz="2400" i="1" baseline="30000" dirty="0">
                <a:latin typeface="TimesNewRoman,Italic" charset="0"/>
                <a:ea typeface="宋体" pitchFamily="2" charset="-122"/>
              </a:rPr>
              <a:t>-j</a:t>
            </a:r>
            <a:r>
              <a:rPr lang="en-US" altLang="zh-CN" sz="2400" i="1" baseline="30000" dirty="0">
                <a:latin typeface="TimesNewRoman,Italic" charset="0"/>
                <a:ea typeface="宋体" pitchFamily="2" charset="-122"/>
                <a:sym typeface="Symbol" pitchFamily="18" charset="2"/>
              </a:rPr>
              <a:t></a:t>
            </a:r>
            <a:r>
              <a:rPr lang="en-US" altLang="zh-CN" sz="2400" dirty="0">
                <a:latin typeface="WPGreekCentury" charset="-122"/>
                <a:ea typeface="WPGreekCentury" charset="-122"/>
              </a:rPr>
              <a:t> </a:t>
            </a:r>
            <a:r>
              <a:rPr lang="en-US" altLang="zh-CN" sz="2400" dirty="0" smtClean="0">
                <a:latin typeface="TimesNewRoman" charset="0"/>
                <a:ea typeface="宋体" pitchFamily="2" charset="-122"/>
              </a:rPr>
              <a:t>)</a:t>
            </a:r>
          </a:p>
          <a:p>
            <a:pPr algn="just">
              <a:lnSpc>
                <a:spcPct val="90000"/>
              </a:lnSpc>
            </a:pPr>
            <a:endParaRPr lang="en-US" altLang="zh-CN" sz="2400" dirty="0" smtClean="0">
              <a:latin typeface="TimesNewRoman" charset="0"/>
              <a:ea typeface="宋体" pitchFamily="2" charset="-122"/>
            </a:endParaRPr>
          </a:p>
          <a:p>
            <a:pPr algn="just">
              <a:lnSpc>
                <a:spcPct val="90000"/>
              </a:lnSpc>
              <a:buFont typeface="Wingdings" pitchFamily="2" charset="2"/>
              <a:buNone/>
            </a:pPr>
            <a:r>
              <a:rPr lang="en-US" altLang="zh-CN" sz="2400" dirty="0" smtClean="0">
                <a:latin typeface="TimesNewRoman" charset="0"/>
                <a:ea typeface="宋体" pitchFamily="2" charset="-122"/>
              </a:rPr>
              <a:t>     </a:t>
            </a:r>
          </a:p>
          <a:p>
            <a:pPr algn="just">
              <a:lnSpc>
                <a:spcPct val="90000"/>
              </a:lnSpc>
              <a:buFont typeface="Wingdings" pitchFamily="2" charset="2"/>
              <a:buNone/>
            </a:pPr>
            <a:r>
              <a:rPr lang="en-US" altLang="zh-CN" sz="2400" dirty="0" smtClean="0">
                <a:latin typeface="TimesNewRoman" charset="0"/>
                <a:ea typeface="宋体" pitchFamily="2" charset="-122"/>
              </a:rPr>
              <a:t>    </a:t>
            </a:r>
          </a:p>
          <a:p>
            <a:pPr algn="just">
              <a:lnSpc>
                <a:spcPct val="90000"/>
              </a:lnSpc>
              <a:buFont typeface="Wingdings" pitchFamily="2" charset="2"/>
              <a:buNone/>
            </a:pP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同时，在</a:t>
            </a:r>
            <a:r>
              <a:rPr lang="zh-CN" altLang="en-US" sz="2400" b="1" dirty="0" smtClean="0">
                <a:solidFill>
                  <a:srgbClr val="FF00FF"/>
                </a:solidFill>
                <a:latin typeface="TimesNewRoman" charset="0"/>
                <a:ea typeface="宋体" pitchFamily="2" charset="-122"/>
              </a:rPr>
              <a:t>传输线</a:t>
            </a:r>
            <a:r>
              <a:rPr lang="en-US" altLang="zh-CN" sz="2400" b="1" dirty="0" smtClean="0">
                <a:solidFill>
                  <a:srgbClr val="FF00FF"/>
                </a:solidFill>
                <a:latin typeface="TimesNewRoman" charset="0"/>
                <a:ea typeface="宋体" pitchFamily="2" charset="-122"/>
              </a:rPr>
              <a:t> </a:t>
            </a:r>
            <a:r>
              <a:rPr lang="en-US" altLang="zh-CN" sz="2400" b="1" i="1" dirty="0" smtClean="0">
                <a:solidFill>
                  <a:srgbClr val="FF00FF"/>
                </a:solidFill>
                <a:latin typeface="TimesNewRoman,Italic" charset="0"/>
                <a:ea typeface="宋体" pitchFamily="2" charset="-122"/>
              </a:rPr>
              <a:t>Z</a:t>
            </a:r>
            <a:r>
              <a:rPr lang="en-US" altLang="zh-CN" sz="2400" b="1" baseline="-25000" dirty="0" smtClean="0">
                <a:solidFill>
                  <a:srgbClr val="FF00FF"/>
                </a:solidFill>
                <a:latin typeface="TimesNewRoman" charset="0"/>
                <a:ea typeface="宋体" pitchFamily="2" charset="-122"/>
              </a:rPr>
              <a:t>1</a:t>
            </a:r>
            <a:r>
              <a:rPr lang="en-US" altLang="zh-CN" sz="2400" b="1" dirty="0" smtClean="0">
                <a:solidFill>
                  <a:srgbClr val="FF00FF"/>
                </a:solidFill>
                <a:latin typeface="TimesNewRoman" charset="0"/>
                <a:ea typeface="宋体" pitchFamily="2" charset="-122"/>
              </a:rPr>
              <a:t> </a:t>
            </a:r>
            <a:r>
              <a:rPr lang="zh-CN" altLang="en-US" sz="2400" dirty="0" smtClean="0">
                <a:latin typeface="TimesNewRoman" charset="0"/>
                <a:ea typeface="宋体" pitchFamily="2" charset="-122"/>
              </a:rPr>
              <a:t>的幅度和相位为</a:t>
            </a:r>
            <a:endParaRPr lang="en-US" altLang="zh-CN" sz="2400" dirty="0" smtClean="0">
              <a:latin typeface="TimesNewRoman" charset="0"/>
              <a:ea typeface="宋体" pitchFamily="2" charset="-122"/>
            </a:endParaRPr>
          </a:p>
          <a:p>
            <a:pPr algn="just">
              <a:lnSpc>
                <a:spcPct val="90000"/>
              </a:lnSpc>
              <a:buFont typeface="Wingdings" pitchFamily="2" charset="2"/>
              <a:buNone/>
            </a:pPr>
            <a:endParaRPr lang="en-US" altLang="zh-CN" sz="2400" dirty="0" smtClean="0">
              <a:latin typeface="TimesNewRoman" charset="0"/>
              <a:ea typeface="宋体" pitchFamily="2" charset="-122"/>
            </a:endParaRPr>
          </a:p>
          <a:p>
            <a:pPr algn="just">
              <a:lnSpc>
                <a:spcPct val="90000"/>
              </a:lnSpc>
              <a:buFont typeface="Wingdings" pitchFamily="2" charset="2"/>
              <a:buNone/>
            </a:pPr>
            <a:r>
              <a:rPr lang="en-US" altLang="zh-CN" sz="2400" dirty="0" smtClean="0">
                <a:latin typeface="TimesNewRoman" charset="0"/>
                <a:ea typeface="宋体" pitchFamily="2" charset="-122"/>
              </a:rPr>
              <a:t>    </a:t>
            </a:r>
          </a:p>
          <a:p>
            <a:pPr algn="just">
              <a:lnSpc>
                <a:spcPct val="90000"/>
              </a:lnSpc>
              <a:buFont typeface="Wingdings" pitchFamily="2" charset="2"/>
              <a:buNone/>
            </a:pPr>
            <a:r>
              <a:rPr lang="en-US" altLang="zh-CN" sz="2400" dirty="0" smtClean="0">
                <a:latin typeface="TimesNewRoman" charset="0"/>
                <a:ea typeface="宋体" pitchFamily="2" charset="-122"/>
              </a:rPr>
              <a:t>     </a:t>
            </a:r>
          </a:p>
          <a:p>
            <a:pPr algn="just">
              <a:lnSpc>
                <a:spcPct val="90000"/>
              </a:lnSpc>
            </a:pPr>
            <a:endParaRPr lang="en-US" altLang="zh-CN" sz="2400" dirty="0" smtClean="0">
              <a:latin typeface="TimesNewRoman" charset="0"/>
              <a:ea typeface="宋体" pitchFamily="2" charset="-122"/>
            </a:endParaRPr>
          </a:p>
          <a:p>
            <a:pPr>
              <a:lnSpc>
                <a:spcPct val="90000"/>
              </a:lnSpc>
            </a:pPr>
            <a:endParaRPr lang="zh-CN" altLang="en-US" sz="2000" dirty="0" smtClean="0">
              <a:ea typeface="宋体"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64904"/>
            <a:ext cx="205740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221088"/>
            <a:ext cx="21336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noChangeArrowheads="1"/>
          </p:cNvSpPr>
          <p:nvPr/>
        </p:nvSpPr>
        <p:spPr bwMode="auto">
          <a:xfrm>
            <a:off x="827584" y="4869160"/>
            <a:ext cx="7239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lnSpc>
                <a:spcPct val="90000"/>
              </a:lnSpc>
              <a:buClrTx/>
              <a:buSzTx/>
              <a:buFontTx/>
              <a:buNone/>
            </a:pPr>
            <a:r>
              <a:rPr lang="en-US" altLang="zh-CN" sz="2400" dirty="0">
                <a:latin typeface="TimesNewRoman" charset="0"/>
                <a:ea typeface="宋体" pitchFamily="2" charset="-122"/>
              </a:rPr>
              <a:t>     </a:t>
            </a:r>
            <a:r>
              <a:rPr lang="zh-CN" altLang="en-US" sz="2400" dirty="0" smtClean="0">
                <a:latin typeface="TimesNewRoman" charset="0"/>
                <a:ea typeface="宋体" pitchFamily="2" charset="-122"/>
              </a:rPr>
              <a:t>重复上述计算多次，在每个连接线的点出</a:t>
            </a:r>
            <a:r>
              <a:rPr lang="en-US" altLang="zh-CN" sz="2400" dirty="0" smtClean="0">
                <a:latin typeface="Times New Roman" pitchFamily="18" charset="0"/>
                <a:ea typeface="宋体" pitchFamily="2" charset="-122"/>
              </a:rPr>
              <a:t>。</a:t>
            </a:r>
            <a:endParaRPr lang="en-US" altLang="zh-CN" sz="2400" dirty="0">
              <a:latin typeface="Times New Roman" pitchFamily="18" charset="0"/>
              <a:ea typeface="宋体" pitchFamily="2" charset="-122"/>
            </a:endParaRPr>
          </a:p>
          <a:p>
            <a:pPr algn="just" eaLnBrk="1" hangingPunct="1">
              <a:lnSpc>
                <a:spcPct val="90000"/>
              </a:lnSpc>
              <a:buClrTx/>
              <a:buSzTx/>
              <a:buFontTx/>
              <a:buNone/>
            </a:pPr>
            <a:endParaRPr lang="en-US" altLang="zh-CN" sz="2400" dirty="0">
              <a:latin typeface="Times New Roman" pitchFamily="18" charset="0"/>
              <a:ea typeface="宋体" pitchFamily="2" charset="-122"/>
            </a:endParaRPr>
          </a:p>
          <a:p>
            <a:pPr algn="just" eaLnBrk="1" hangingPunct="1">
              <a:lnSpc>
                <a:spcPct val="90000"/>
              </a:lnSpc>
              <a:buClrTx/>
              <a:buSzTx/>
              <a:buFontTx/>
              <a:buNone/>
            </a:pPr>
            <a:r>
              <a:rPr lang="en-US" altLang="zh-CN" sz="2400" dirty="0">
                <a:latin typeface="Times New Roman" pitchFamily="18" charset="0"/>
                <a:ea typeface="宋体" pitchFamily="2" charset="-122"/>
              </a:rPr>
              <a:t>     </a:t>
            </a:r>
            <a:r>
              <a:rPr lang="zh-CN" altLang="en-US" sz="2400" dirty="0" smtClean="0">
                <a:latin typeface="Times New Roman" pitchFamily="18" charset="0"/>
                <a:ea typeface="宋体" pitchFamily="2" charset="-122"/>
              </a:rPr>
              <a:t>这样可以最终计算出有限个反射入射信号波的幅度和相位信息。</a:t>
            </a:r>
            <a:endParaRPr lang="en-US" altLang="zh-CN" sz="2400" dirty="0">
              <a:latin typeface="TimesNewRoman" charset="0"/>
              <a:ea typeface="宋体" pitchFamily="2" charset="-122"/>
            </a:endParaRPr>
          </a:p>
          <a:p>
            <a:pPr algn="just" eaLnBrk="1" hangingPunct="1">
              <a:lnSpc>
                <a:spcPct val="90000"/>
              </a:lnSpc>
              <a:buClrTx/>
              <a:buSzTx/>
              <a:buFontTx/>
              <a:buChar char="•"/>
            </a:pPr>
            <a:endParaRPr lang="en-US" altLang="zh-CN" sz="2400" dirty="0">
              <a:latin typeface="TimesNewRoman" charset="0"/>
              <a:ea typeface="宋体" pitchFamily="2" charset="-122"/>
            </a:endParaRPr>
          </a:p>
          <a:p>
            <a:pPr eaLnBrk="1" hangingPunct="1">
              <a:lnSpc>
                <a:spcPct val="90000"/>
              </a:lnSpc>
              <a:buClrTx/>
              <a:buSzTx/>
              <a:buFontTx/>
              <a:buChar char="•"/>
            </a:pPr>
            <a:endParaRPr lang="zh-CN" altLang="en-US" sz="2000" dirty="0">
              <a:ea typeface="宋体" pitchFamily="2" charset="-122"/>
            </a:endParaRPr>
          </a:p>
        </p:txBody>
      </p:sp>
    </p:spTree>
    <p:extLst>
      <p:ext uri="{BB962C8B-B14F-4D97-AF65-F5344CB8AC3E}">
        <p14:creationId xmlns:p14="http://schemas.microsoft.com/office/powerpoint/2010/main" val="17996563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105</a:t>
            </a:fld>
            <a:endParaRPr lang="zh-CN" alt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56792"/>
            <a:ext cx="8001000"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2866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106</a:t>
            </a:fld>
            <a:endParaRPr lang="zh-CN" altLang="en-US" dirty="0"/>
          </a:p>
        </p:txBody>
      </p:sp>
      <p:sp>
        <p:nvSpPr>
          <p:cNvPr id="5" name="Rectangle 2"/>
          <p:cNvSpPr>
            <a:spLocks noGrp="1" noChangeArrowheads="1"/>
          </p:cNvSpPr>
          <p:nvPr>
            <p:ph type="title"/>
          </p:nvPr>
        </p:nvSpPr>
        <p:spPr>
          <a:xfrm>
            <a:off x="1000472" y="838200"/>
            <a:ext cx="6019800" cy="838200"/>
          </a:xfrm>
        </p:spPr>
        <p:txBody>
          <a:bodyPr/>
          <a:lstStyle/>
          <a:p>
            <a:pPr eaLnBrk="1" hangingPunct="1"/>
            <a:r>
              <a:rPr lang="zh-CN" altLang="en-US" sz="4000" dirty="0" smtClean="0">
                <a:ea typeface="宋体" pitchFamily="2" charset="-122"/>
              </a:rPr>
              <a:t>总的反射系数</a:t>
            </a:r>
            <a:endParaRPr lang="en-US" altLang="zh-CN" sz="4000" dirty="0" smtClean="0">
              <a:ea typeface="宋体" pitchFamily="2" charset="-122"/>
            </a:endParaRPr>
          </a:p>
        </p:txBody>
      </p:sp>
      <p:sp>
        <p:nvSpPr>
          <p:cNvPr id="6" name="Rectangle 3"/>
          <p:cNvSpPr txBox="1">
            <a:spLocks noChangeArrowheads="1"/>
          </p:cNvSpPr>
          <p:nvPr/>
        </p:nvSpPr>
        <p:spPr>
          <a:xfrm>
            <a:off x="685800" y="1905000"/>
            <a:ext cx="77724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b="1" dirty="0" smtClean="0">
                <a:solidFill>
                  <a:srgbClr val="6600FF"/>
                </a:solidFill>
                <a:latin typeface="TimesNewRoman" charset="0"/>
                <a:ea typeface="宋体" pitchFamily="2" charset="-122"/>
              </a:rPr>
              <a:t>传输线连接处中的反射系数为</a:t>
            </a:r>
            <a:endParaRPr lang="en-US" altLang="zh-CN" sz="2400" dirty="0" smtClean="0">
              <a:latin typeface="TimesNewRoman" charset="0"/>
              <a:ea typeface="宋体" pitchFamily="2" charset="-122"/>
            </a:endParaRPr>
          </a:p>
          <a:p>
            <a:pPr algn="just"/>
            <a:endParaRPr lang="en-US" altLang="zh-CN" sz="2400" dirty="0" smtClean="0">
              <a:latin typeface="TimesNewRoman" charset="0"/>
              <a:ea typeface="宋体" pitchFamily="2" charset="-122"/>
            </a:endParaRPr>
          </a:p>
          <a:p>
            <a:pPr algn="just"/>
            <a:endParaRPr lang="en-US" altLang="zh-CN" sz="2400" dirty="0" smtClean="0">
              <a:latin typeface="TimesNewRoman" charset="0"/>
              <a:ea typeface="宋体" pitchFamily="2" charset="-122"/>
            </a:endParaRPr>
          </a:p>
          <a:p>
            <a:pPr algn="just">
              <a:buFont typeface="Wingdings" pitchFamily="2" charset="2"/>
              <a:buNone/>
            </a:pPr>
            <a:r>
              <a:rPr lang="en-US" altLang="zh-CN" sz="2400" dirty="0" smtClean="0">
                <a:latin typeface="TimesNewRoman" charset="0"/>
                <a:ea typeface="宋体" pitchFamily="2" charset="-122"/>
              </a:rPr>
              <a:t>     </a:t>
            </a:r>
          </a:p>
          <a:p>
            <a:pPr algn="just">
              <a:buFont typeface="Wingdings" pitchFamily="2" charset="2"/>
              <a:buNone/>
            </a:pPr>
            <a:endParaRPr lang="en-US" altLang="zh-CN" sz="2400" dirty="0" smtClean="0">
              <a:latin typeface="TimesNewRoman" charset="0"/>
              <a:ea typeface="宋体" pitchFamily="2" charset="-122"/>
            </a:endParaRPr>
          </a:p>
          <a:p>
            <a:pPr algn="just">
              <a:buFont typeface="Wingdings" pitchFamily="2" charset="2"/>
              <a:buNone/>
            </a:pPr>
            <a:endParaRPr lang="en-US" altLang="zh-CN" sz="2400" dirty="0" smtClean="0">
              <a:latin typeface="TimesNewRoman" charset="0"/>
              <a:ea typeface="宋体" pitchFamily="2" charset="-122"/>
            </a:endParaRPr>
          </a:p>
          <a:p>
            <a:pPr algn="just">
              <a:buFont typeface="Wingdings" pitchFamily="2" charset="2"/>
              <a:buNone/>
            </a:pP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如果</a:t>
            </a:r>
            <a:r>
              <a:rPr lang="en-US" altLang="zh-CN" sz="2400" dirty="0" smtClean="0">
                <a:latin typeface="TimesNewRoman" charset="0"/>
                <a:ea typeface="宋体" pitchFamily="2" charset="-122"/>
              </a:rPr>
              <a:t> |</a:t>
            </a:r>
            <a:r>
              <a:rPr lang="en-US" altLang="zh-CN" sz="2400" dirty="0" smtClean="0">
                <a:latin typeface="TimesNewRoman" charset="0"/>
                <a:ea typeface="宋体" pitchFamily="2" charset="-122"/>
                <a:sym typeface="Symbol" pitchFamily="18" charset="2"/>
              </a:rPr>
              <a:t></a:t>
            </a:r>
            <a:r>
              <a:rPr lang="en-US" altLang="zh-CN" sz="2400" baseline="-25000" dirty="0" smtClean="0">
                <a:latin typeface="TimesNewRoman" charset="0"/>
                <a:ea typeface="宋体" pitchFamily="2" charset="-122"/>
                <a:sym typeface="Symbol" pitchFamily="18" charset="2"/>
              </a:rPr>
              <a:t>1</a:t>
            </a:r>
            <a:r>
              <a:rPr lang="en-US" altLang="zh-CN" sz="2400" dirty="0" smtClean="0">
                <a:latin typeface="TimesNewRoman" charset="0"/>
                <a:ea typeface="宋体" pitchFamily="2" charset="-122"/>
                <a:sym typeface="Symbol" pitchFamily="18" charset="2"/>
              </a:rPr>
              <a:t></a:t>
            </a:r>
            <a:r>
              <a:rPr lang="en-US" altLang="zh-CN" sz="2400" baseline="-25000" dirty="0" smtClean="0">
                <a:latin typeface="TimesNewRoman" charset="0"/>
                <a:ea typeface="宋体" pitchFamily="2" charset="-122"/>
                <a:sym typeface="Symbol" pitchFamily="18" charset="2"/>
              </a:rPr>
              <a:t>3</a:t>
            </a:r>
            <a:r>
              <a:rPr lang="en-US" altLang="zh-CN" sz="2400" dirty="0" smtClean="0">
                <a:latin typeface="TimesNewRoman" charset="0"/>
                <a:ea typeface="宋体" pitchFamily="2" charset="-122"/>
                <a:sym typeface="Symbol" pitchFamily="18" charset="2"/>
              </a:rPr>
              <a:t>| </a:t>
            </a:r>
            <a:r>
              <a:rPr lang="en-US" altLang="zh-CN" sz="2400" dirty="0" smtClean="0">
                <a:latin typeface="TimesNewRoman" charset="0"/>
                <a:ea typeface="宋体" pitchFamily="2" charset="-122"/>
              </a:rPr>
              <a:t>&lt;&lt;1, </a:t>
            </a:r>
            <a:r>
              <a:rPr lang="zh-CN" altLang="en-US" sz="2400" dirty="0" smtClean="0">
                <a:latin typeface="TimesNewRoman" charset="0"/>
                <a:ea typeface="宋体" pitchFamily="2" charset="-122"/>
              </a:rPr>
              <a:t>那么上述表达式可以简化为</a:t>
            </a:r>
            <a:endParaRPr lang="en-US" altLang="zh-CN" sz="2400" dirty="0" smtClean="0">
              <a:latin typeface="TimesNewRoman" charset="0"/>
              <a:ea typeface="宋体" pitchFamily="2" charset="-122"/>
            </a:endParaRPr>
          </a:p>
          <a:p>
            <a:pPr>
              <a:buFont typeface="Wingdings" pitchFamily="2" charset="2"/>
              <a:buNone/>
            </a:pPr>
            <a:endParaRPr lang="zh-CN" altLang="en-US" sz="2400" dirty="0" smtClean="0">
              <a:ea typeface="宋体" pitchFamily="2" charset="-122"/>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895600"/>
            <a:ext cx="65532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488" y="5301208"/>
            <a:ext cx="2133600"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9133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107</a:t>
            </a:fld>
            <a:endParaRPr lang="zh-CN" altLang="en-US" dirty="0"/>
          </a:p>
        </p:txBody>
      </p:sp>
      <p:sp>
        <p:nvSpPr>
          <p:cNvPr id="5" name="Rectangle 2"/>
          <p:cNvSpPr>
            <a:spLocks noGrp="1" noChangeArrowheads="1"/>
          </p:cNvSpPr>
          <p:nvPr>
            <p:ph type="title"/>
          </p:nvPr>
        </p:nvSpPr>
        <p:spPr>
          <a:xfrm>
            <a:off x="5220072" y="836712"/>
            <a:ext cx="2878138" cy="762000"/>
          </a:xfrm>
        </p:spPr>
        <p:txBody>
          <a:bodyPr/>
          <a:lstStyle/>
          <a:p>
            <a:pPr eaLnBrk="1" hangingPunct="1"/>
            <a:r>
              <a:rPr lang="zh-CN" altLang="en-US" b="1" dirty="0" smtClean="0">
                <a:ea typeface="宋体" pitchFamily="2" charset="-122"/>
              </a:rPr>
              <a:t>结论</a:t>
            </a:r>
            <a:endParaRPr lang="en-US" altLang="zh-CN" b="1" dirty="0" smtClean="0">
              <a:ea typeface="宋体" pitchFamily="2" charset="-122"/>
            </a:endParaRPr>
          </a:p>
        </p:txBody>
      </p:sp>
      <p:sp>
        <p:nvSpPr>
          <p:cNvPr id="6" name="Rectangle 3"/>
          <p:cNvSpPr txBox="1">
            <a:spLocks noChangeArrowheads="1"/>
          </p:cNvSpPr>
          <p:nvPr/>
        </p:nvSpPr>
        <p:spPr>
          <a:xfrm>
            <a:off x="643880" y="1995264"/>
            <a:ext cx="77724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400" b="1" dirty="0" smtClean="0">
                <a:solidFill>
                  <a:srgbClr val="6600FF"/>
                </a:solidFill>
                <a:latin typeface="Times New Roman" pitchFamily="18" charset="0"/>
                <a:ea typeface="楷体_GB2312" pitchFamily="49" charset="-122"/>
              </a:rPr>
              <a:t>在多重反射中，传输线连接处的第一次反射以及负载处的第一次反射起主要作用</a:t>
            </a:r>
            <a:r>
              <a:rPr lang="zh-CN" altLang="en-US" sz="2400" b="1" dirty="0">
                <a:solidFill>
                  <a:srgbClr val="6600FF"/>
                </a:solidFill>
                <a:latin typeface="Times New Roman" pitchFamily="18" charset="0"/>
                <a:ea typeface="楷体_GB2312" pitchFamily="49" charset="-122"/>
              </a:rPr>
              <a:t>；</a:t>
            </a:r>
            <a:endParaRPr lang="en-US" altLang="zh-CN" sz="2400" b="1" dirty="0" smtClean="0">
              <a:solidFill>
                <a:srgbClr val="6600FF"/>
              </a:solidFill>
              <a:latin typeface="Times New Roman" pitchFamily="18" charset="0"/>
              <a:ea typeface="楷体_GB2312" pitchFamily="49" charset="-122"/>
            </a:endParaRPr>
          </a:p>
          <a:p>
            <a:pPr algn="just">
              <a:lnSpc>
                <a:spcPct val="90000"/>
              </a:lnSpc>
              <a:buFont typeface="Wingdings" pitchFamily="2" charset="2"/>
              <a:buNone/>
            </a:pPr>
            <a:endParaRPr lang="en-US" altLang="zh-CN" sz="2400" b="1" dirty="0" smtClean="0">
              <a:solidFill>
                <a:srgbClr val="6600FF"/>
              </a:solidFill>
              <a:latin typeface="Times New Roman" pitchFamily="18" charset="0"/>
              <a:ea typeface="楷体_GB2312" pitchFamily="49" charset="-122"/>
            </a:endParaRPr>
          </a:p>
          <a:p>
            <a:pPr algn="just">
              <a:lnSpc>
                <a:spcPct val="90000"/>
              </a:lnSpc>
              <a:buFont typeface="Wingdings" pitchFamily="2" charset="2"/>
              <a:buNone/>
            </a:pPr>
            <a:endParaRPr lang="en-US" altLang="zh-CN" sz="2400" b="1" dirty="0">
              <a:solidFill>
                <a:srgbClr val="6600FF"/>
              </a:solidFill>
              <a:latin typeface="Times New Roman" pitchFamily="18" charset="0"/>
              <a:ea typeface="楷体_GB2312" pitchFamily="49" charset="-122"/>
            </a:endParaRPr>
          </a:p>
          <a:p>
            <a:pPr algn="just">
              <a:lnSpc>
                <a:spcPct val="90000"/>
              </a:lnSpc>
              <a:buFont typeface="Wingdings" pitchFamily="2" charset="2"/>
              <a:buNone/>
            </a:pPr>
            <a:endParaRPr lang="en-US" altLang="zh-CN" sz="2400" b="1" dirty="0" smtClean="0">
              <a:solidFill>
                <a:srgbClr val="6600FF"/>
              </a:solidFill>
              <a:latin typeface="Times New Roman" pitchFamily="18" charset="0"/>
              <a:ea typeface="楷体_GB2312" pitchFamily="49" charset="-122"/>
            </a:endParaRPr>
          </a:p>
          <a:p>
            <a:pPr algn="just">
              <a:lnSpc>
                <a:spcPct val="90000"/>
              </a:lnSpc>
            </a:pPr>
            <a:r>
              <a:rPr lang="zh-CN" altLang="en-US" sz="2400" b="1" dirty="0" smtClean="0">
                <a:solidFill>
                  <a:srgbClr val="6600FF"/>
                </a:solidFill>
                <a:latin typeface="Times New Roman" pitchFamily="18" charset="0"/>
                <a:ea typeface="楷体_GB2312" pitchFamily="49" charset="-122"/>
              </a:rPr>
              <a:t>多重反射可减小或抵消大反射， 从而获得要求的匹配结果。</a:t>
            </a:r>
            <a:endParaRPr lang="en-US" altLang="zh-CN" sz="2400" b="1" dirty="0" smtClean="0">
              <a:solidFill>
                <a:srgbClr val="6600FF"/>
              </a:solidFill>
              <a:latin typeface="Times New Roman" pitchFamily="18" charset="0"/>
              <a:ea typeface="楷体_GB2312" pitchFamily="49" charset="-122"/>
            </a:endParaRPr>
          </a:p>
        </p:txBody>
      </p:sp>
    </p:spTree>
    <p:extLst>
      <p:ext uri="{BB962C8B-B14F-4D97-AF65-F5344CB8AC3E}">
        <p14:creationId xmlns:p14="http://schemas.microsoft.com/office/powerpoint/2010/main" val="69354896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第传输线理论</a:t>
            </a:r>
            <a:endParaRPr lang="zh-CN" alt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35413E-9DCD-4462-A6C2-1B2A22B37541}"/>
                  </a:ext>
                </a:extLst>
              </p:cNvPr>
              <p:cNvSpPr txBox="1"/>
              <p:nvPr/>
            </p:nvSpPr>
            <p:spPr>
              <a:xfrm>
                <a:off x="292287" y="1556274"/>
                <a:ext cx="8456177" cy="1200329"/>
              </a:xfrm>
              <a:prstGeom prst="rect">
                <a:avLst/>
              </a:prstGeom>
              <a:noFill/>
            </p:spPr>
            <p:txBody>
              <a:bodyPr wrap="square" rtlCol="0">
                <a:spAutoFit/>
              </a:bodyPr>
              <a:lstStyle/>
              <a:p>
                <a:r>
                  <a:rPr lang="zh-CN" altLang="en-US" dirty="0"/>
                  <a:t>习题</a:t>
                </a:r>
                <a:endParaRPr lang="en-US" altLang="zh-CN" dirty="0"/>
              </a:p>
              <a:p>
                <a:r>
                  <a:rPr lang="en-US" altLang="zh-CN" dirty="0"/>
                  <a:t>1. </a:t>
                </a:r>
                <a:r>
                  <a:rPr lang="zh-CN" altLang="en-US" dirty="0"/>
                  <a:t>计算开路条件下，终端反射系数</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oMath>
                </a14:m>
                <a:r>
                  <a:rPr lang="en-US" altLang="zh-CN" baseline="-25000" dirty="0"/>
                  <a:t>0</a:t>
                </a:r>
                <a:r>
                  <a:rPr lang="zh-CN" altLang="en-US" dirty="0"/>
                  <a:t>，</a:t>
                </a:r>
                <a:r>
                  <a:rPr lang="en-US" altLang="zh-CN" dirty="0"/>
                  <a:t>VSWR</a:t>
                </a:r>
                <a:r>
                  <a:rPr lang="zh-CN" altLang="en-US" dirty="0"/>
                  <a:t>以及输入阻抗</a:t>
                </a:r>
                <a:r>
                  <a:rPr lang="en-US" altLang="zh-CN" dirty="0"/>
                  <a:t>Z</a:t>
                </a:r>
                <a:r>
                  <a:rPr lang="en-US" altLang="zh-CN" baseline="-25000" dirty="0"/>
                  <a:t>in</a:t>
                </a:r>
                <a:r>
                  <a:rPr lang="zh-CN" altLang="en-US" dirty="0"/>
                  <a:t>。</a:t>
                </a:r>
              </a:p>
            </p:txBody>
          </p:sp>
        </mc:Choice>
        <mc:Fallback xmlns="">
          <p:sp>
            <p:nvSpPr>
              <p:cNvPr id="2" name="文本框 1">
                <a:extLst>
                  <a:ext uri="{FF2B5EF4-FFF2-40B4-BE49-F238E27FC236}">
                    <a16:creationId xmlns:a16="http://schemas.microsoft.com/office/drawing/2014/main" id="{C335413E-9DCD-4462-A6C2-1B2A22B37541}"/>
                  </a:ext>
                </a:extLst>
              </p:cNvPr>
              <p:cNvSpPr txBox="1">
                <a:spLocks noRot="1" noChangeAspect="1" noMove="1" noResize="1" noEditPoints="1" noAdjustHandles="1" noChangeArrowheads="1" noChangeShapeType="1" noTextEdit="1"/>
              </p:cNvSpPr>
              <p:nvPr/>
            </p:nvSpPr>
            <p:spPr>
              <a:xfrm>
                <a:off x="292287" y="1556274"/>
                <a:ext cx="8456177" cy="1200329"/>
              </a:xfrm>
              <a:prstGeom prst="rect">
                <a:avLst/>
              </a:prstGeom>
              <a:blipFill>
                <a:blip r:embed="rId3"/>
                <a:stretch>
                  <a:fillRect l="-1154" t="-5584" b="-9137"/>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45654BD0-DBB8-4FAB-B88F-FD7E47EAB50B}"/>
              </a:ext>
            </a:extLst>
          </p:cNvPr>
          <p:cNvGrpSpPr/>
          <p:nvPr/>
        </p:nvGrpSpPr>
        <p:grpSpPr>
          <a:xfrm>
            <a:off x="1433686" y="2996952"/>
            <a:ext cx="2376272" cy="1176388"/>
            <a:chOff x="4716008" y="2468628"/>
            <a:chExt cx="2376272" cy="1176388"/>
          </a:xfrm>
        </p:grpSpPr>
        <p:cxnSp>
          <p:nvCxnSpPr>
            <p:cNvPr id="37" name="直接连接符 36">
              <a:extLst>
                <a:ext uri="{FF2B5EF4-FFF2-40B4-BE49-F238E27FC236}">
                  <a16:creationId xmlns:a16="http://schemas.microsoft.com/office/drawing/2014/main" id="{D6369219-CC68-462C-83F6-3E180F02CB8F}"/>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F8708B71-B29C-449C-B631-6A2C202F4F1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椭圆 38">
              <a:extLst>
                <a:ext uri="{FF2B5EF4-FFF2-40B4-BE49-F238E27FC236}">
                  <a16:creationId xmlns:a16="http://schemas.microsoft.com/office/drawing/2014/main" id="{12DA0BFA-F52A-4E8A-8470-B2FBE0BC6F03}"/>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椭圆 39">
              <a:extLst>
                <a:ext uri="{FF2B5EF4-FFF2-40B4-BE49-F238E27FC236}">
                  <a16:creationId xmlns:a16="http://schemas.microsoft.com/office/drawing/2014/main" id="{69182FBA-CE4D-4E37-8C67-B795E605CD33}"/>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1" name="直接连接符 40">
              <a:extLst>
                <a:ext uri="{FF2B5EF4-FFF2-40B4-BE49-F238E27FC236}">
                  <a16:creationId xmlns:a16="http://schemas.microsoft.com/office/drawing/2014/main" id="{2C250589-B401-4BC8-93E8-A98B11E24A4A}"/>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a:extLst>
                <a:ext uri="{FF2B5EF4-FFF2-40B4-BE49-F238E27FC236}">
                  <a16:creationId xmlns:a16="http://schemas.microsoft.com/office/drawing/2014/main" id="{9A9EFD9C-260A-47A2-87FC-E119AEB8CA7D}"/>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3" name="椭圆 42">
              <a:extLst>
                <a:ext uri="{FF2B5EF4-FFF2-40B4-BE49-F238E27FC236}">
                  <a16:creationId xmlns:a16="http://schemas.microsoft.com/office/drawing/2014/main" id="{71F8B9F0-B728-4BEE-9C4B-A88C5EAA2F26}"/>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4" name="直接连接符 43">
              <a:extLst>
                <a:ext uri="{FF2B5EF4-FFF2-40B4-BE49-F238E27FC236}">
                  <a16:creationId xmlns:a16="http://schemas.microsoft.com/office/drawing/2014/main" id="{9C7A1147-22E2-4968-A51F-DF3BBE73CC60}"/>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8" name="直接箭头连接符 47">
            <a:extLst>
              <a:ext uri="{FF2B5EF4-FFF2-40B4-BE49-F238E27FC236}">
                <a16:creationId xmlns:a16="http://schemas.microsoft.com/office/drawing/2014/main" id="{A2DE5762-7FC6-4DFF-BB39-84FD4234E619}"/>
              </a:ext>
            </a:extLst>
          </p:cNvPr>
          <p:cNvCxnSpPr/>
          <p:nvPr/>
        </p:nvCxnSpPr>
        <p:spPr bwMode="auto">
          <a:xfrm flipV="1">
            <a:off x="1488368" y="4372846"/>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a:extLst>
              <a:ext uri="{FF2B5EF4-FFF2-40B4-BE49-F238E27FC236}">
                <a16:creationId xmlns:a16="http://schemas.microsoft.com/office/drawing/2014/main" id="{966DD745-02C6-4C3F-8EA9-D1AEC102B8F9}"/>
              </a:ext>
            </a:extLst>
          </p:cNvPr>
          <p:cNvCxnSpPr/>
          <p:nvPr/>
        </p:nvCxnSpPr>
        <p:spPr bwMode="auto">
          <a:xfrm flipH="1" flipV="1">
            <a:off x="1465471" y="2647708"/>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49">
            <a:extLst>
              <a:ext uri="{FF2B5EF4-FFF2-40B4-BE49-F238E27FC236}">
                <a16:creationId xmlns:a16="http://schemas.microsoft.com/office/drawing/2014/main" id="{84719139-93F8-4DAD-AB48-540E24035A81}"/>
              </a:ext>
            </a:extLst>
          </p:cNvPr>
          <p:cNvSpPr txBox="1"/>
          <p:nvPr/>
        </p:nvSpPr>
        <p:spPr>
          <a:xfrm>
            <a:off x="1308348" y="4423447"/>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51" name="文本框 50">
            <a:extLst>
              <a:ext uri="{FF2B5EF4-FFF2-40B4-BE49-F238E27FC236}">
                <a16:creationId xmlns:a16="http://schemas.microsoft.com/office/drawing/2014/main" id="{8D83F2B8-B777-4705-B1E8-318DB0D458F4}"/>
              </a:ext>
            </a:extLst>
          </p:cNvPr>
          <p:cNvSpPr txBox="1"/>
          <p:nvPr/>
        </p:nvSpPr>
        <p:spPr>
          <a:xfrm>
            <a:off x="3042148" y="4372846"/>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52" name="直接箭头连接符 51">
            <a:extLst>
              <a:ext uri="{FF2B5EF4-FFF2-40B4-BE49-F238E27FC236}">
                <a16:creationId xmlns:a16="http://schemas.microsoft.com/office/drawing/2014/main" id="{C0A211F1-2FB8-4A82-AF75-B8609D30FAC0}"/>
              </a:ext>
            </a:extLst>
          </p:cNvPr>
          <p:cNvCxnSpPr/>
          <p:nvPr/>
        </p:nvCxnSpPr>
        <p:spPr bwMode="auto">
          <a:xfrm flipH="1" flipV="1">
            <a:off x="3403277" y="2626536"/>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2FC4B5D-2DA3-4E7E-8C0C-64147C604877}"/>
                  </a:ext>
                </a:extLst>
              </p:cNvPr>
              <p:cNvSpPr/>
              <p:nvPr/>
            </p:nvSpPr>
            <p:spPr>
              <a:xfrm>
                <a:off x="1920416" y="3565026"/>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53" name="矩形 52">
                <a:extLst>
                  <a:ext uri="{FF2B5EF4-FFF2-40B4-BE49-F238E27FC236}">
                    <a16:creationId xmlns:a16="http://schemas.microsoft.com/office/drawing/2014/main" id="{72FC4B5D-2DA3-4E7E-8C0C-64147C604877}"/>
                  </a:ext>
                </a:extLst>
              </p:cNvPr>
              <p:cNvSpPr>
                <a:spLocks noRot="1" noChangeAspect="1" noMove="1" noResize="1" noEditPoints="1" noAdjustHandles="1" noChangeArrowheads="1" noChangeShapeType="1" noTextEdit="1"/>
              </p:cNvSpPr>
              <p:nvPr/>
            </p:nvSpPr>
            <p:spPr>
              <a:xfrm>
                <a:off x="1920416" y="3565026"/>
                <a:ext cx="1187505" cy="478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49994B4-B74D-456A-89DF-34AEB23BB405}"/>
                  </a:ext>
                </a:extLst>
              </p:cNvPr>
              <p:cNvSpPr/>
              <p:nvPr/>
            </p:nvSpPr>
            <p:spPr>
              <a:xfrm>
                <a:off x="1891110" y="3093220"/>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54" name="矩形 53">
                <a:extLst>
                  <a:ext uri="{FF2B5EF4-FFF2-40B4-BE49-F238E27FC236}">
                    <a16:creationId xmlns:a16="http://schemas.microsoft.com/office/drawing/2014/main" id="{349994B4-B74D-456A-89DF-34AEB23BB405}"/>
                  </a:ext>
                </a:extLst>
              </p:cNvPr>
              <p:cNvSpPr>
                <a:spLocks noRot="1" noChangeAspect="1" noMove="1" noResize="1" noEditPoints="1" noAdjustHandles="1" noChangeArrowheads="1" noChangeShapeType="1" noTextEdit="1"/>
              </p:cNvSpPr>
              <p:nvPr/>
            </p:nvSpPr>
            <p:spPr>
              <a:xfrm>
                <a:off x="1891110" y="3093220"/>
                <a:ext cx="1347228" cy="478977"/>
              </a:xfrm>
              <a:prstGeom prst="rect">
                <a:avLst/>
              </a:prstGeom>
              <a:blipFill>
                <a:blip r:embed="rId5"/>
                <a:stretch>
                  <a:fillRect/>
                </a:stretch>
              </a:blipFill>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92B35120-E950-4012-8AF9-73B8EC50601C}"/>
              </a:ext>
            </a:extLst>
          </p:cNvPr>
          <p:cNvCxnSpPr/>
          <p:nvPr/>
        </p:nvCxnSpPr>
        <p:spPr bwMode="auto">
          <a:xfrm flipV="1">
            <a:off x="1866708" y="3102021"/>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a:extLst>
              <a:ext uri="{FF2B5EF4-FFF2-40B4-BE49-F238E27FC236}">
                <a16:creationId xmlns:a16="http://schemas.microsoft.com/office/drawing/2014/main" id="{8A13505B-B96E-45C5-961E-A4279E9C0F5A}"/>
              </a:ext>
            </a:extLst>
          </p:cNvPr>
          <p:cNvCxnSpPr/>
          <p:nvPr/>
        </p:nvCxnSpPr>
        <p:spPr bwMode="auto">
          <a:xfrm flipH="1">
            <a:off x="1876779" y="4005389"/>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42716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4" name="组合 3">
            <a:extLst>
              <a:ext uri="{FF2B5EF4-FFF2-40B4-BE49-F238E27FC236}">
                <a16:creationId xmlns:a16="http://schemas.microsoft.com/office/drawing/2014/main" id="{44DD5A40-CBD0-4731-8230-89989C5F1ABF}"/>
              </a:ext>
            </a:extLst>
          </p:cNvPr>
          <p:cNvGrpSpPr/>
          <p:nvPr/>
        </p:nvGrpSpPr>
        <p:grpSpPr>
          <a:xfrm>
            <a:off x="1192002" y="3737408"/>
            <a:ext cx="3367050" cy="1176388"/>
            <a:chOff x="5381414" y="2516360"/>
            <a:chExt cx="3367050" cy="1176388"/>
          </a:xfrm>
        </p:grpSpPr>
        <p:grpSp>
          <p:nvGrpSpPr>
            <p:cNvPr id="5" name="组合 4">
              <a:extLst>
                <a:ext uri="{FF2B5EF4-FFF2-40B4-BE49-F238E27FC236}">
                  <a16:creationId xmlns:a16="http://schemas.microsoft.com/office/drawing/2014/main" id="{57561B5D-EE6D-4E7A-916A-DE6707955BB2}"/>
                </a:ext>
              </a:extLst>
            </p:cNvPr>
            <p:cNvGrpSpPr/>
            <p:nvPr/>
          </p:nvGrpSpPr>
          <p:grpSpPr>
            <a:xfrm>
              <a:off x="5381414" y="2516360"/>
              <a:ext cx="2376272" cy="1176388"/>
              <a:chOff x="4716008" y="2468628"/>
              <a:chExt cx="2376272" cy="1176388"/>
            </a:xfrm>
          </p:grpSpPr>
          <p:cxnSp>
            <p:nvCxnSpPr>
              <p:cNvPr id="10" name="直接连接符 9">
                <a:extLst>
                  <a:ext uri="{FF2B5EF4-FFF2-40B4-BE49-F238E27FC236}">
                    <a16:creationId xmlns:a16="http://schemas.microsoft.com/office/drawing/2014/main" id="{B606CA8A-0D07-4B3C-A8D8-025C08B62A56}"/>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A395EE1B-CDE7-4230-8C20-3EA47420CFE6}"/>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a:extLst>
                  <a:ext uri="{FF2B5EF4-FFF2-40B4-BE49-F238E27FC236}">
                    <a16:creationId xmlns:a16="http://schemas.microsoft.com/office/drawing/2014/main" id="{751740AA-318F-4049-A846-339876488A93}"/>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a:extLst>
                  <a:ext uri="{FF2B5EF4-FFF2-40B4-BE49-F238E27FC236}">
                    <a16:creationId xmlns:a16="http://schemas.microsoft.com/office/drawing/2014/main" id="{5F4710EE-71DA-4422-AF39-0FB045F88D62}"/>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 name="直接连接符 13">
                <a:extLst>
                  <a:ext uri="{FF2B5EF4-FFF2-40B4-BE49-F238E27FC236}">
                    <a16:creationId xmlns:a16="http://schemas.microsoft.com/office/drawing/2014/main" id="{B978827F-049F-40EC-B481-EE615F993EE2}"/>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a:extLst>
                  <a:ext uri="{FF2B5EF4-FFF2-40B4-BE49-F238E27FC236}">
                    <a16:creationId xmlns:a16="http://schemas.microsoft.com/office/drawing/2014/main" id="{AAC908CF-4081-4881-A706-4DFF06CA9535}"/>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ECED22AD-FFD0-4B8A-B4F2-61FE8EA48A0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00C2ACF7-79AC-4DCB-AF65-CB7671DF2CB7}"/>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7777AE7B-BD67-4255-B3C7-F253F59B9161}"/>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矩形 5">
              <a:extLst>
                <a:ext uri="{FF2B5EF4-FFF2-40B4-BE49-F238E27FC236}">
                  <a16:creationId xmlns:a16="http://schemas.microsoft.com/office/drawing/2014/main" id="{A2FC764E-F4F7-4C8B-8509-9BB2460EDCD1}"/>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15E6B771-AA38-44EB-B3D0-FD9888D32E55}"/>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22" name="直接箭头连接符 21">
            <a:extLst>
              <a:ext uri="{FF2B5EF4-FFF2-40B4-BE49-F238E27FC236}">
                <a16:creationId xmlns:a16="http://schemas.microsoft.com/office/drawing/2014/main" id="{4FC970E9-C389-4D06-B071-0F3205E44005}"/>
              </a:ext>
            </a:extLst>
          </p:cNvPr>
          <p:cNvCxnSpPr/>
          <p:nvPr/>
        </p:nvCxnSpPr>
        <p:spPr bwMode="auto">
          <a:xfrm flipV="1">
            <a:off x="1246684" y="511330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1FCDEB53-BD13-4C46-AC3E-F63F9D97CAEC}"/>
              </a:ext>
            </a:extLst>
          </p:cNvPr>
          <p:cNvCxnSpPr/>
          <p:nvPr/>
        </p:nvCxnSpPr>
        <p:spPr bwMode="auto">
          <a:xfrm flipH="1" flipV="1">
            <a:off x="1223787" y="338816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3CF5A09-2D67-4E5A-B35A-F8AD04F7D90D}"/>
              </a:ext>
            </a:extLst>
          </p:cNvPr>
          <p:cNvSpPr txBox="1"/>
          <p:nvPr/>
        </p:nvSpPr>
        <p:spPr>
          <a:xfrm>
            <a:off x="1066664" y="516390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25" name="文本框 24">
            <a:extLst>
              <a:ext uri="{FF2B5EF4-FFF2-40B4-BE49-F238E27FC236}">
                <a16:creationId xmlns:a16="http://schemas.microsoft.com/office/drawing/2014/main" id="{5D12FABB-E9C3-41CB-A3F6-821549F3BD34}"/>
              </a:ext>
            </a:extLst>
          </p:cNvPr>
          <p:cNvSpPr txBox="1"/>
          <p:nvPr/>
        </p:nvSpPr>
        <p:spPr>
          <a:xfrm>
            <a:off x="2800464" y="511330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26" name="直接箭头连接符 25">
            <a:extLst>
              <a:ext uri="{FF2B5EF4-FFF2-40B4-BE49-F238E27FC236}">
                <a16:creationId xmlns:a16="http://schemas.microsoft.com/office/drawing/2014/main" id="{0669053B-6714-4B68-8752-9B9CAC1493FD}"/>
              </a:ext>
            </a:extLst>
          </p:cNvPr>
          <p:cNvCxnSpPr/>
          <p:nvPr/>
        </p:nvCxnSpPr>
        <p:spPr bwMode="auto">
          <a:xfrm flipH="1" flipV="1">
            <a:off x="3161593" y="336699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ACC5233-1B37-46E0-9323-1AA0B249CC78}"/>
                  </a:ext>
                </a:extLst>
              </p:cNvPr>
              <p:cNvSpPr/>
              <p:nvPr/>
            </p:nvSpPr>
            <p:spPr>
              <a:xfrm>
                <a:off x="1678732" y="430548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7" name="矩形 26">
                <a:extLst>
                  <a:ext uri="{FF2B5EF4-FFF2-40B4-BE49-F238E27FC236}">
                    <a16:creationId xmlns:a16="http://schemas.microsoft.com/office/drawing/2014/main" id="{DACC5233-1B37-46E0-9323-1AA0B249CC78}"/>
                  </a:ext>
                </a:extLst>
              </p:cNvPr>
              <p:cNvSpPr>
                <a:spLocks noRot="1" noChangeAspect="1" noMove="1" noResize="1" noEditPoints="1" noAdjustHandles="1" noChangeArrowheads="1" noChangeShapeType="1" noTextEdit="1"/>
              </p:cNvSpPr>
              <p:nvPr/>
            </p:nvSpPr>
            <p:spPr>
              <a:xfrm>
                <a:off x="1678732" y="430548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9F2D2947-75A8-4AD3-9925-49C065B6BE14}"/>
                  </a:ext>
                </a:extLst>
              </p:cNvPr>
              <p:cNvSpPr/>
              <p:nvPr/>
            </p:nvSpPr>
            <p:spPr>
              <a:xfrm>
                <a:off x="1649426" y="383367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8" name="矩形 27">
                <a:extLst>
                  <a:ext uri="{FF2B5EF4-FFF2-40B4-BE49-F238E27FC236}">
                    <a16:creationId xmlns:a16="http://schemas.microsoft.com/office/drawing/2014/main" id="{9F2D2947-75A8-4AD3-9925-49C065B6BE14}"/>
                  </a:ext>
                </a:extLst>
              </p:cNvPr>
              <p:cNvSpPr>
                <a:spLocks noRot="1" noChangeAspect="1" noMove="1" noResize="1" noEditPoints="1" noAdjustHandles="1" noChangeArrowheads="1" noChangeShapeType="1" noTextEdit="1"/>
              </p:cNvSpPr>
              <p:nvPr/>
            </p:nvSpPr>
            <p:spPr>
              <a:xfrm>
                <a:off x="1649426" y="383367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0C7693B-302D-40B3-A1FB-D5A69E9756C7}"/>
              </a:ext>
            </a:extLst>
          </p:cNvPr>
          <p:cNvCxnSpPr/>
          <p:nvPr/>
        </p:nvCxnSpPr>
        <p:spPr bwMode="auto">
          <a:xfrm flipV="1">
            <a:off x="1625024" y="3842477"/>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96381F0C-90FC-4924-99D0-631E24585192}"/>
              </a:ext>
            </a:extLst>
          </p:cNvPr>
          <p:cNvCxnSpPr/>
          <p:nvPr/>
        </p:nvCxnSpPr>
        <p:spPr bwMode="auto">
          <a:xfrm flipH="1">
            <a:off x="1635095" y="474584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E21C42AD-0A7A-4F27-A35D-B75B23CDA81B}"/>
              </a:ext>
            </a:extLst>
          </p:cNvPr>
          <p:cNvSpPr txBox="1"/>
          <p:nvPr/>
        </p:nvSpPr>
        <p:spPr>
          <a:xfrm>
            <a:off x="1649426" y="5835658"/>
            <a:ext cx="1944216" cy="461665"/>
          </a:xfrm>
          <a:prstGeom prst="rect">
            <a:avLst/>
          </a:prstGeom>
          <a:noFill/>
        </p:spPr>
        <p:txBody>
          <a:bodyPr wrap="square" rtlCol="0">
            <a:spAutoFit/>
          </a:bodyPr>
          <a:lstStyle/>
          <a:p>
            <a:r>
              <a:rPr lang="en-US" altLang="zh-CN" i="1" dirty="0" err="1"/>
              <a:t>z</a:t>
            </a:r>
            <a:r>
              <a:rPr lang="en-US" altLang="zh-CN" i="1" baseline="-25000" dirty="0" err="1"/>
              <a:t>l</a:t>
            </a:r>
            <a:r>
              <a:rPr lang="en-US" altLang="zh-CN" dirty="0"/>
              <a:t>=</a:t>
            </a:r>
            <a:r>
              <a:rPr lang="el-GR" altLang="zh-CN" dirty="0"/>
              <a:t>λ</a:t>
            </a:r>
            <a:r>
              <a:rPr lang="en-US" altLang="zh-CN" dirty="0"/>
              <a:t>/4</a:t>
            </a:r>
            <a:endParaRPr lang="zh-CN" altLang="en-US" baseline="-25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35413E-9DCD-4462-A6C2-1B2A22B37541}"/>
                  </a:ext>
                </a:extLst>
              </p:cNvPr>
              <p:cNvSpPr txBox="1"/>
              <p:nvPr/>
            </p:nvSpPr>
            <p:spPr>
              <a:xfrm>
                <a:off x="292287" y="1556274"/>
                <a:ext cx="8528183" cy="1569660"/>
              </a:xfrm>
              <a:prstGeom prst="rect">
                <a:avLst/>
              </a:prstGeom>
              <a:noFill/>
            </p:spPr>
            <p:txBody>
              <a:bodyPr wrap="square" rtlCol="0">
                <a:spAutoFit/>
              </a:bodyPr>
              <a:lstStyle/>
              <a:p>
                <a:r>
                  <a:rPr lang="zh-CN" altLang="en-US" dirty="0"/>
                  <a:t>习题</a:t>
                </a:r>
                <a:endParaRPr lang="en-US" altLang="zh-CN" dirty="0"/>
              </a:p>
              <a:p>
                <a:r>
                  <a:rPr lang="en-US" altLang="zh-CN" dirty="0"/>
                  <a:t>2. </a:t>
                </a:r>
                <a:r>
                  <a:rPr lang="zh-CN" altLang="en-US" dirty="0"/>
                  <a:t>若图中传输线特征阻抗</a:t>
                </a:r>
                <a:r>
                  <a:rPr lang="en-US" altLang="zh-CN" dirty="0"/>
                  <a:t>Z</a:t>
                </a:r>
                <a:r>
                  <a:rPr lang="en-US" altLang="zh-CN" baseline="-25000" dirty="0"/>
                  <a:t>0</a:t>
                </a:r>
                <a:r>
                  <a:rPr lang="en-US" altLang="zh-CN" dirty="0"/>
                  <a:t>=50</a:t>
                </a:r>
                <a:r>
                  <a:rPr lang="el-GR" altLang="zh-CN" dirty="0"/>
                  <a:t>Ω</a:t>
                </a:r>
                <a:r>
                  <a:rPr lang="zh-CN" altLang="en-US" dirty="0"/>
                  <a:t>，负载阻抗</a:t>
                </a:r>
                <a:r>
                  <a:rPr lang="en-US" altLang="zh-CN" dirty="0"/>
                  <a:t>Z</a:t>
                </a:r>
                <a:r>
                  <a:rPr lang="en-US" altLang="zh-CN" baseline="-25000" dirty="0"/>
                  <a:t>L</a:t>
                </a:r>
                <a:r>
                  <a:rPr lang="en-US" altLang="zh-CN" dirty="0"/>
                  <a:t>=100+</a:t>
                </a:r>
                <a:r>
                  <a:rPr lang="en-US" altLang="zh-CN" i="1" dirty="0"/>
                  <a:t>j</a:t>
                </a:r>
                <a:r>
                  <a:rPr lang="en-US" altLang="zh-CN" dirty="0"/>
                  <a:t>150</a:t>
                </a:r>
                <a:r>
                  <a:rPr lang="el-GR" altLang="zh-CN" dirty="0"/>
                  <a:t> Ω</a:t>
                </a:r>
                <a:r>
                  <a:rPr lang="zh-CN" altLang="en-US" dirty="0"/>
                  <a:t>，传输线长度分别为</a:t>
                </a:r>
                <a14:m>
                  <m:oMath xmlns:m="http://schemas.openxmlformats.org/officeDocument/2006/math">
                    <m:r>
                      <a:rPr lang="zh-CN" altLang="en-US" i="1" dirty="0" smtClean="0">
                        <a:latin typeface="Cambria Math" panose="02040503050406030204" pitchFamily="18" charset="0"/>
                      </a:rPr>
                      <m:t>𝜆</m:t>
                    </m:r>
                  </m:oMath>
                </a14:m>
                <a:r>
                  <a:rPr lang="en-US" altLang="zh-CN" dirty="0"/>
                  <a:t>/4</a:t>
                </a:r>
                <a:r>
                  <a:rPr lang="zh-CN" altLang="en-US" dirty="0"/>
                  <a:t>及</a:t>
                </a:r>
                <a14:m>
                  <m:oMath xmlns:m="http://schemas.openxmlformats.org/officeDocument/2006/math">
                    <m:r>
                      <a:rPr lang="zh-CN" altLang="en-US" i="1" dirty="0">
                        <a:latin typeface="Cambria Math" panose="02040503050406030204" pitchFamily="18" charset="0"/>
                      </a:rPr>
                      <m:t>𝜆</m:t>
                    </m:r>
                  </m:oMath>
                </a14:m>
                <a:r>
                  <a:rPr lang="en-US" altLang="zh-CN" dirty="0"/>
                  <a:t>/8</a:t>
                </a:r>
                <a:r>
                  <a:rPr lang="zh-CN" altLang="en-US" dirty="0"/>
                  <a:t>时，终端反射系数</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Γ</m:t>
                    </m:r>
                  </m:oMath>
                </a14:m>
                <a:r>
                  <a:rPr lang="en-US" altLang="zh-CN" baseline="-25000" dirty="0"/>
                  <a:t>0</a:t>
                </a:r>
                <a:r>
                  <a:rPr lang="zh-CN" altLang="en-US" dirty="0"/>
                  <a:t>，</a:t>
                </a:r>
                <a:r>
                  <a:rPr lang="en-US" altLang="zh-CN" dirty="0"/>
                  <a:t>VSWR</a:t>
                </a:r>
                <a:r>
                  <a:rPr lang="zh-CN" altLang="en-US" dirty="0"/>
                  <a:t>以及输入阻抗</a:t>
                </a:r>
                <a:r>
                  <a:rPr lang="en-US" altLang="zh-CN" dirty="0"/>
                  <a:t>Z</a:t>
                </a:r>
                <a:r>
                  <a:rPr lang="en-US" altLang="zh-CN" baseline="-25000" dirty="0"/>
                  <a:t>in</a:t>
                </a:r>
                <a:r>
                  <a:rPr lang="zh-CN" altLang="en-US" baseline="-25000" dirty="0"/>
                  <a:t>。</a:t>
                </a:r>
                <a:endParaRPr lang="zh-CN" altLang="en-US" dirty="0"/>
              </a:p>
            </p:txBody>
          </p:sp>
        </mc:Choice>
        <mc:Fallback xmlns="">
          <p:sp>
            <p:nvSpPr>
              <p:cNvPr id="2" name="文本框 1">
                <a:extLst>
                  <a:ext uri="{FF2B5EF4-FFF2-40B4-BE49-F238E27FC236}">
                    <a16:creationId xmlns:a16="http://schemas.microsoft.com/office/drawing/2014/main" id="{C335413E-9DCD-4462-A6C2-1B2A22B37541}"/>
                  </a:ext>
                </a:extLst>
              </p:cNvPr>
              <p:cNvSpPr txBox="1">
                <a:spLocks noRot="1" noChangeAspect="1" noMove="1" noResize="1" noEditPoints="1" noAdjustHandles="1" noChangeArrowheads="1" noChangeShapeType="1" noTextEdit="1"/>
              </p:cNvSpPr>
              <p:nvPr/>
            </p:nvSpPr>
            <p:spPr>
              <a:xfrm>
                <a:off x="292287" y="1556274"/>
                <a:ext cx="8528183" cy="1569660"/>
              </a:xfrm>
              <a:prstGeom prst="rect">
                <a:avLst/>
              </a:prstGeom>
              <a:blipFill>
                <a:blip r:embed="rId5"/>
                <a:stretch>
                  <a:fillRect l="-1144" t="-4264" b="-8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695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82FB10A-6640-4914-8989-437700FC72BB}"/>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54275" name="文本框 1">
            <a:extLst>
              <a:ext uri="{FF2B5EF4-FFF2-40B4-BE49-F238E27FC236}">
                <a16:creationId xmlns:a16="http://schemas.microsoft.com/office/drawing/2014/main" id="{A47B6AD4-0AFB-40B5-9076-340AACA6F711}"/>
              </a:ext>
            </a:extLst>
          </p:cNvPr>
          <p:cNvSpPr txBox="1">
            <a:spLocks noChangeArrowheads="1"/>
          </p:cNvSpPr>
          <p:nvPr/>
        </p:nvSpPr>
        <p:spPr bwMode="auto">
          <a:xfrm>
            <a:off x="874713" y="3573463"/>
            <a:ext cx="78120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3600" dirty="0">
                <a:solidFill>
                  <a:srgbClr val="0000CC"/>
                </a:solidFill>
              </a:rPr>
              <a:t>麦克斯韦理论与波动方程</a:t>
            </a:r>
            <a:endParaRPr lang="en-US" altLang="zh-CN" sz="3600" dirty="0">
              <a:solidFill>
                <a:srgbClr val="0000CC"/>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4" name="组合 3">
            <a:extLst>
              <a:ext uri="{FF2B5EF4-FFF2-40B4-BE49-F238E27FC236}">
                <a16:creationId xmlns:a16="http://schemas.microsoft.com/office/drawing/2014/main" id="{44DD5A40-CBD0-4731-8230-89989C5F1ABF}"/>
              </a:ext>
            </a:extLst>
          </p:cNvPr>
          <p:cNvGrpSpPr/>
          <p:nvPr/>
        </p:nvGrpSpPr>
        <p:grpSpPr>
          <a:xfrm>
            <a:off x="1192002" y="3737408"/>
            <a:ext cx="3367050" cy="1176388"/>
            <a:chOff x="5381414" y="2516360"/>
            <a:chExt cx="3367050" cy="1176388"/>
          </a:xfrm>
        </p:grpSpPr>
        <p:grpSp>
          <p:nvGrpSpPr>
            <p:cNvPr id="5" name="组合 4">
              <a:extLst>
                <a:ext uri="{FF2B5EF4-FFF2-40B4-BE49-F238E27FC236}">
                  <a16:creationId xmlns:a16="http://schemas.microsoft.com/office/drawing/2014/main" id="{57561B5D-EE6D-4E7A-916A-DE6707955BB2}"/>
                </a:ext>
              </a:extLst>
            </p:cNvPr>
            <p:cNvGrpSpPr/>
            <p:nvPr/>
          </p:nvGrpSpPr>
          <p:grpSpPr>
            <a:xfrm>
              <a:off x="5381414" y="2516360"/>
              <a:ext cx="2376272" cy="1176388"/>
              <a:chOff x="4716008" y="2468628"/>
              <a:chExt cx="2376272" cy="1176388"/>
            </a:xfrm>
          </p:grpSpPr>
          <p:cxnSp>
            <p:nvCxnSpPr>
              <p:cNvPr id="10" name="直接连接符 9">
                <a:extLst>
                  <a:ext uri="{FF2B5EF4-FFF2-40B4-BE49-F238E27FC236}">
                    <a16:creationId xmlns:a16="http://schemas.microsoft.com/office/drawing/2014/main" id="{B606CA8A-0D07-4B3C-A8D8-025C08B62A56}"/>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A395EE1B-CDE7-4230-8C20-3EA47420CFE6}"/>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a:extLst>
                  <a:ext uri="{FF2B5EF4-FFF2-40B4-BE49-F238E27FC236}">
                    <a16:creationId xmlns:a16="http://schemas.microsoft.com/office/drawing/2014/main" id="{751740AA-318F-4049-A846-339876488A93}"/>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a:extLst>
                  <a:ext uri="{FF2B5EF4-FFF2-40B4-BE49-F238E27FC236}">
                    <a16:creationId xmlns:a16="http://schemas.microsoft.com/office/drawing/2014/main" id="{5F4710EE-71DA-4422-AF39-0FB045F88D62}"/>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 name="直接连接符 13">
                <a:extLst>
                  <a:ext uri="{FF2B5EF4-FFF2-40B4-BE49-F238E27FC236}">
                    <a16:creationId xmlns:a16="http://schemas.microsoft.com/office/drawing/2014/main" id="{B978827F-049F-40EC-B481-EE615F993EE2}"/>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a:extLst>
                  <a:ext uri="{FF2B5EF4-FFF2-40B4-BE49-F238E27FC236}">
                    <a16:creationId xmlns:a16="http://schemas.microsoft.com/office/drawing/2014/main" id="{AAC908CF-4081-4881-A706-4DFF06CA9535}"/>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ECED22AD-FFD0-4B8A-B4F2-61FE8EA48A0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00C2ACF7-79AC-4DCB-AF65-CB7671DF2CB7}"/>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7777AE7B-BD67-4255-B3C7-F253F59B9161}"/>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矩形 5">
              <a:extLst>
                <a:ext uri="{FF2B5EF4-FFF2-40B4-BE49-F238E27FC236}">
                  <a16:creationId xmlns:a16="http://schemas.microsoft.com/office/drawing/2014/main" id="{A2FC764E-F4F7-4C8B-8509-9BB2460EDCD1}"/>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15E6B771-AA38-44EB-B3D0-FD9888D32E55}"/>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22" name="直接箭头连接符 21">
            <a:extLst>
              <a:ext uri="{FF2B5EF4-FFF2-40B4-BE49-F238E27FC236}">
                <a16:creationId xmlns:a16="http://schemas.microsoft.com/office/drawing/2014/main" id="{4FC970E9-C389-4D06-B071-0F3205E44005}"/>
              </a:ext>
            </a:extLst>
          </p:cNvPr>
          <p:cNvCxnSpPr/>
          <p:nvPr/>
        </p:nvCxnSpPr>
        <p:spPr bwMode="auto">
          <a:xfrm flipV="1">
            <a:off x="1246684" y="511330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1FCDEB53-BD13-4C46-AC3E-F63F9D97CAEC}"/>
              </a:ext>
            </a:extLst>
          </p:cNvPr>
          <p:cNvCxnSpPr/>
          <p:nvPr/>
        </p:nvCxnSpPr>
        <p:spPr bwMode="auto">
          <a:xfrm flipH="1" flipV="1">
            <a:off x="1223787" y="338816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3CF5A09-2D67-4E5A-B35A-F8AD04F7D90D}"/>
              </a:ext>
            </a:extLst>
          </p:cNvPr>
          <p:cNvSpPr txBox="1"/>
          <p:nvPr/>
        </p:nvSpPr>
        <p:spPr>
          <a:xfrm>
            <a:off x="1066664" y="516390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25" name="文本框 24">
            <a:extLst>
              <a:ext uri="{FF2B5EF4-FFF2-40B4-BE49-F238E27FC236}">
                <a16:creationId xmlns:a16="http://schemas.microsoft.com/office/drawing/2014/main" id="{5D12FABB-E9C3-41CB-A3F6-821549F3BD34}"/>
              </a:ext>
            </a:extLst>
          </p:cNvPr>
          <p:cNvSpPr txBox="1"/>
          <p:nvPr/>
        </p:nvSpPr>
        <p:spPr>
          <a:xfrm>
            <a:off x="2800464" y="511330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26" name="直接箭头连接符 25">
            <a:extLst>
              <a:ext uri="{FF2B5EF4-FFF2-40B4-BE49-F238E27FC236}">
                <a16:creationId xmlns:a16="http://schemas.microsoft.com/office/drawing/2014/main" id="{0669053B-6714-4B68-8752-9B9CAC1493FD}"/>
              </a:ext>
            </a:extLst>
          </p:cNvPr>
          <p:cNvCxnSpPr/>
          <p:nvPr/>
        </p:nvCxnSpPr>
        <p:spPr bwMode="auto">
          <a:xfrm flipH="1" flipV="1">
            <a:off x="3161593" y="336699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ACC5233-1B37-46E0-9323-1AA0B249CC78}"/>
                  </a:ext>
                </a:extLst>
              </p:cNvPr>
              <p:cNvSpPr/>
              <p:nvPr/>
            </p:nvSpPr>
            <p:spPr>
              <a:xfrm>
                <a:off x="1678732" y="430548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7" name="矩形 26">
                <a:extLst>
                  <a:ext uri="{FF2B5EF4-FFF2-40B4-BE49-F238E27FC236}">
                    <a16:creationId xmlns:a16="http://schemas.microsoft.com/office/drawing/2014/main" id="{DACC5233-1B37-46E0-9323-1AA0B249CC78}"/>
                  </a:ext>
                </a:extLst>
              </p:cNvPr>
              <p:cNvSpPr>
                <a:spLocks noRot="1" noChangeAspect="1" noMove="1" noResize="1" noEditPoints="1" noAdjustHandles="1" noChangeArrowheads="1" noChangeShapeType="1" noTextEdit="1"/>
              </p:cNvSpPr>
              <p:nvPr/>
            </p:nvSpPr>
            <p:spPr>
              <a:xfrm>
                <a:off x="1678732" y="430548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9F2D2947-75A8-4AD3-9925-49C065B6BE14}"/>
                  </a:ext>
                </a:extLst>
              </p:cNvPr>
              <p:cNvSpPr/>
              <p:nvPr/>
            </p:nvSpPr>
            <p:spPr>
              <a:xfrm>
                <a:off x="1649426" y="383367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8" name="矩形 27">
                <a:extLst>
                  <a:ext uri="{FF2B5EF4-FFF2-40B4-BE49-F238E27FC236}">
                    <a16:creationId xmlns:a16="http://schemas.microsoft.com/office/drawing/2014/main" id="{9F2D2947-75A8-4AD3-9925-49C065B6BE14}"/>
                  </a:ext>
                </a:extLst>
              </p:cNvPr>
              <p:cNvSpPr>
                <a:spLocks noRot="1" noChangeAspect="1" noMove="1" noResize="1" noEditPoints="1" noAdjustHandles="1" noChangeArrowheads="1" noChangeShapeType="1" noTextEdit="1"/>
              </p:cNvSpPr>
              <p:nvPr/>
            </p:nvSpPr>
            <p:spPr>
              <a:xfrm>
                <a:off x="1649426" y="383367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0C7693B-302D-40B3-A1FB-D5A69E9756C7}"/>
              </a:ext>
            </a:extLst>
          </p:cNvPr>
          <p:cNvCxnSpPr/>
          <p:nvPr/>
        </p:nvCxnSpPr>
        <p:spPr bwMode="auto">
          <a:xfrm flipV="1">
            <a:off x="1625024" y="3842477"/>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96381F0C-90FC-4924-99D0-631E24585192}"/>
              </a:ext>
            </a:extLst>
          </p:cNvPr>
          <p:cNvCxnSpPr/>
          <p:nvPr/>
        </p:nvCxnSpPr>
        <p:spPr bwMode="auto">
          <a:xfrm flipH="1">
            <a:off x="1635095" y="474584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E21C42AD-0A7A-4F27-A35D-B75B23CDA81B}"/>
              </a:ext>
            </a:extLst>
          </p:cNvPr>
          <p:cNvSpPr txBox="1"/>
          <p:nvPr/>
        </p:nvSpPr>
        <p:spPr>
          <a:xfrm>
            <a:off x="1649426" y="5835658"/>
            <a:ext cx="1944216" cy="461665"/>
          </a:xfrm>
          <a:prstGeom prst="rect">
            <a:avLst/>
          </a:prstGeom>
          <a:noFill/>
        </p:spPr>
        <p:txBody>
          <a:bodyPr wrap="square" rtlCol="0">
            <a:spAutoFit/>
          </a:bodyPr>
          <a:lstStyle/>
          <a:p>
            <a:r>
              <a:rPr lang="en-US" altLang="zh-CN" i="1" dirty="0" err="1"/>
              <a:t>z</a:t>
            </a:r>
            <a:r>
              <a:rPr lang="en-US" altLang="zh-CN" i="1" baseline="-25000" dirty="0" err="1"/>
              <a:t>l</a:t>
            </a:r>
            <a:r>
              <a:rPr lang="en-US" altLang="zh-CN" dirty="0"/>
              <a:t>=</a:t>
            </a:r>
            <a:r>
              <a:rPr lang="el-GR" altLang="zh-CN" dirty="0"/>
              <a:t>λ</a:t>
            </a:r>
            <a:r>
              <a:rPr lang="en-US" altLang="zh-CN" dirty="0"/>
              <a:t>/4</a:t>
            </a:r>
            <a:endParaRPr lang="zh-CN" altLang="en-US" baseline="-25000" dirty="0"/>
          </a:p>
        </p:txBody>
      </p:sp>
      <p:sp>
        <p:nvSpPr>
          <p:cNvPr id="2" name="文本框 1">
            <a:extLst>
              <a:ext uri="{FF2B5EF4-FFF2-40B4-BE49-F238E27FC236}">
                <a16:creationId xmlns:a16="http://schemas.microsoft.com/office/drawing/2014/main" id="{C335413E-9DCD-4462-A6C2-1B2A22B37541}"/>
              </a:ext>
            </a:extLst>
          </p:cNvPr>
          <p:cNvSpPr txBox="1"/>
          <p:nvPr/>
        </p:nvSpPr>
        <p:spPr>
          <a:xfrm>
            <a:off x="292287" y="1556274"/>
            <a:ext cx="8528183" cy="1200329"/>
          </a:xfrm>
          <a:prstGeom prst="rect">
            <a:avLst/>
          </a:prstGeom>
          <a:noFill/>
        </p:spPr>
        <p:txBody>
          <a:bodyPr wrap="square" rtlCol="0">
            <a:spAutoFit/>
          </a:bodyPr>
          <a:lstStyle/>
          <a:p>
            <a:r>
              <a:rPr lang="zh-CN" altLang="en-US" dirty="0"/>
              <a:t>习题</a:t>
            </a:r>
            <a:endParaRPr lang="en-US" altLang="zh-CN" dirty="0"/>
          </a:p>
          <a:p>
            <a:r>
              <a:rPr lang="en-US" altLang="zh-CN" dirty="0"/>
              <a:t>3. </a:t>
            </a:r>
            <a:r>
              <a:rPr lang="zh-CN" altLang="en-US" dirty="0"/>
              <a:t>计算上题中多少百分比的功率反射回来，再计算</a:t>
            </a:r>
            <a:r>
              <a:rPr lang="en-US" altLang="zh-CN" dirty="0"/>
              <a:t>VSWR=1</a:t>
            </a:r>
            <a:r>
              <a:rPr lang="zh-CN" altLang="en-US" dirty="0"/>
              <a:t>、</a:t>
            </a:r>
            <a:r>
              <a:rPr lang="en-US" altLang="zh-CN" dirty="0"/>
              <a:t> VSWR=1.5</a:t>
            </a:r>
            <a:r>
              <a:rPr lang="zh-CN" altLang="en-US" dirty="0"/>
              <a:t>、</a:t>
            </a:r>
            <a:r>
              <a:rPr lang="en-US" altLang="zh-CN" dirty="0"/>
              <a:t>VSWR=2</a:t>
            </a:r>
            <a:r>
              <a:rPr lang="zh-CN" altLang="en-US" dirty="0"/>
              <a:t>时有多少百分比的功率反射回来</a:t>
            </a:r>
            <a:r>
              <a:rPr lang="zh-CN" altLang="en-US" baseline="-25000" dirty="0"/>
              <a:t>。</a:t>
            </a:r>
            <a:endParaRPr lang="zh-CN" altLang="en-US" dirty="0"/>
          </a:p>
        </p:txBody>
      </p:sp>
    </p:spTree>
    <p:extLst>
      <p:ext uri="{BB962C8B-B14F-4D97-AF65-F5344CB8AC3E}">
        <p14:creationId xmlns:p14="http://schemas.microsoft.com/office/powerpoint/2010/main" val="382067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35413E-9DCD-4462-A6C2-1B2A22B37541}"/>
                  </a:ext>
                </a:extLst>
              </p:cNvPr>
              <p:cNvSpPr txBox="1"/>
              <p:nvPr/>
            </p:nvSpPr>
            <p:spPr>
              <a:xfrm>
                <a:off x="292287" y="1556274"/>
                <a:ext cx="8528183" cy="1569660"/>
              </a:xfrm>
              <a:prstGeom prst="rect">
                <a:avLst/>
              </a:prstGeom>
              <a:noFill/>
            </p:spPr>
            <p:txBody>
              <a:bodyPr wrap="square" rtlCol="0">
                <a:spAutoFit/>
              </a:bodyPr>
              <a:lstStyle/>
              <a:p>
                <a:r>
                  <a:rPr lang="zh-CN" altLang="en-US" dirty="0"/>
                  <a:t>习题</a:t>
                </a:r>
                <a:endParaRPr lang="en-US" altLang="zh-CN" dirty="0"/>
              </a:p>
              <a:p>
                <a:r>
                  <a:rPr lang="en-US" altLang="zh-CN" dirty="0"/>
                  <a:t>4. </a:t>
                </a:r>
                <a:r>
                  <a:rPr lang="zh-CN" altLang="en-US" dirty="0"/>
                  <a:t>如果一若图中传输线特征阻抗</a:t>
                </a:r>
                <a:r>
                  <a:rPr lang="en-US" altLang="zh-CN" dirty="0"/>
                  <a:t>Z</a:t>
                </a:r>
                <a:r>
                  <a:rPr lang="en-US" altLang="zh-CN" baseline="-25000" dirty="0"/>
                  <a:t>0</a:t>
                </a:r>
                <a:r>
                  <a:rPr lang="en-US" altLang="zh-CN" dirty="0"/>
                  <a:t>=75</a:t>
                </a:r>
                <a:r>
                  <a:rPr lang="el-GR" altLang="zh-CN" dirty="0"/>
                  <a:t>Ω</a:t>
                </a:r>
                <a:r>
                  <a:rPr lang="zh-CN" altLang="en-US" dirty="0"/>
                  <a:t>，传输线长度分别为</a:t>
                </a:r>
                <a14:m>
                  <m:oMath xmlns:m="http://schemas.openxmlformats.org/officeDocument/2006/math">
                    <m:r>
                      <a:rPr lang="en-US" altLang="zh-CN" dirty="0" smtClean="0">
                        <a:latin typeface="Cambria Math" panose="02040503050406030204" pitchFamily="18" charset="0"/>
                      </a:rPr>
                      <m:t>0</m:t>
                    </m:r>
                    <m:r>
                      <a:rPr lang="en-US" altLang="zh-CN" i="1" dirty="0">
                        <a:latin typeface="Cambria Math" panose="02040503050406030204" pitchFamily="18" charset="0"/>
                      </a:rPr>
                      <m:t>.</m:t>
                    </m:r>
                    <m:r>
                      <a:rPr lang="en-US" altLang="zh-CN" i="1" dirty="0" smtClean="0">
                        <a:latin typeface="Cambria Math" panose="02040503050406030204" pitchFamily="18" charset="0"/>
                      </a:rPr>
                      <m:t>7</m:t>
                    </m:r>
                    <m:r>
                      <a:rPr lang="zh-CN" altLang="en-US" i="1" dirty="0">
                        <a:latin typeface="Cambria Math" panose="02040503050406030204" pitchFamily="18" charset="0"/>
                      </a:rPr>
                      <m:t>𝜆</m:t>
                    </m:r>
                  </m:oMath>
                </a14:m>
                <a:r>
                  <a:rPr lang="zh-CN" altLang="en-US" dirty="0"/>
                  <a:t>时，负载阻抗</a:t>
                </a:r>
                <a:r>
                  <a:rPr lang="en-US" altLang="zh-CN" dirty="0"/>
                  <a:t>Z</a:t>
                </a:r>
                <a:r>
                  <a:rPr lang="en-US" altLang="zh-CN" baseline="-25000" dirty="0"/>
                  <a:t>L</a:t>
                </a:r>
                <a:r>
                  <a:rPr lang="en-US" altLang="zh-CN" dirty="0"/>
                  <a:t>=60-</a:t>
                </a:r>
                <a:r>
                  <a:rPr lang="en-US" altLang="zh-CN" i="1" dirty="0"/>
                  <a:t>j</a:t>
                </a:r>
                <a:r>
                  <a:rPr lang="en-US" altLang="zh-CN" dirty="0"/>
                  <a:t>40</a:t>
                </a:r>
                <a:r>
                  <a:rPr lang="el-GR" altLang="zh-CN" dirty="0"/>
                  <a:t> Ω</a:t>
                </a:r>
                <a:r>
                  <a:rPr lang="zh-CN" altLang="en-US" dirty="0"/>
                  <a:t>，源阻抗</a:t>
                </a:r>
                <a:r>
                  <a:rPr lang="en-US" altLang="zh-CN" dirty="0" err="1"/>
                  <a:t>Z</a:t>
                </a:r>
                <a:r>
                  <a:rPr lang="en-US" altLang="zh-CN" baseline="-25000" dirty="0" err="1"/>
                  <a:t>g</a:t>
                </a:r>
                <a:r>
                  <a:rPr lang="en-US" altLang="zh-CN" dirty="0"/>
                  <a:t>=75</a:t>
                </a:r>
                <a:r>
                  <a:rPr lang="el-GR" altLang="zh-CN" dirty="0"/>
                  <a:t> Ω </a:t>
                </a:r>
                <a:r>
                  <a:rPr lang="zh-CN" altLang="en-US" dirty="0"/>
                  <a:t>，</a:t>
                </a:r>
                <a:r>
                  <a:rPr lang="en-US" altLang="zh-CN" dirty="0"/>
                  <a:t>Vg=15</a:t>
                </a:r>
                <a:r>
                  <a:rPr lang="en-US" altLang="zh-CN" dirty="0">
                    <a:solidFill>
                      <a:srgbClr val="FF0000"/>
                    </a:solidFill>
                  </a:rPr>
                  <a:t>Vrms</a:t>
                </a:r>
                <a:r>
                  <a:rPr lang="en-US" altLang="zh-CN" dirty="0"/>
                  <a:t>,</a:t>
                </a:r>
                <a:r>
                  <a:rPr lang="zh-CN" altLang="en-US" dirty="0"/>
                  <a:t>计算送到负载的功率</a:t>
                </a:r>
                <a:r>
                  <a:rPr lang="zh-CN" altLang="en-US" baseline="-25000" dirty="0"/>
                  <a:t>。</a:t>
                </a:r>
                <a:endParaRPr lang="zh-CN" altLang="en-US" dirty="0"/>
              </a:p>
            </p:txBody>
          </p:sp>
        </mc:Choice>
        <mc:Fallback xmlns="">
          <p:sp>
            <p:nvSpPr>
              <p:cNvPr id="2" name="文本框 1">
                <a:extLst>
                  <a:ext uri="{FF2B5EF4-FFF2-40B4-BE49-F238E27FC236}">
                    <a16:creationId xmlns:a16="http://schemas.microsoft.com/office/drawing/2014/main" id="{C335413E-9DCD-4462-A6C2-1B2A22B37541}"/>
                  </a:ext>
                </a:extLst>
              </p:cNvPr>
              <p:cNvSpPr txBox="1">
                <a:spLocks noRot="1" noChangeAspect="1" noMove="1" noResize="1" noEditPoints="1" noAdjustHandles="1" noChangeArrowheads="1" noChangeShapeType="1" noTextEdit="1"/>
              </p:cNvSpPr>
              <p:nvPr/>
            </p:nvSpPr>
            <p:spPr>
              <a:xfrm>
                <a:off x="292287" y="1556274"/>
                <a:ext cx="8528183" cy="1569660"/>
              </a:xfrm>
              <a:prstGeom prst="rect">
                <a:avLst/>
              </a:prstGeom>
              <a:blipFill>
                <a:blip r:embed="rId3"/>
                <a:stretch>
                  <a:fillRect l="-1144" t="-4264" b="-6589"/>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D1BDE79B-A638-4653-A399-0E852CDF857B}"/>
              </a:ext>
            </a:extLst>
          </p:cNvPr>
          <p:cNvGrpSpPr/>
          <p:nvPr/>
        </p:nvGrpSpPr>
        <p:grpSpPr>
          <a:xfrm>
            <a:off x="179512" y="4125338"/>
            <a:ext cx="3924436" cy="1176388"/>
            <a:chOff x="4824028" y="2516360"/>
            <a:chExt cx="3924436" cy="1176388"/>
          </a:xfrm>
        </p:grpSpPr>
        <p:grpSp>
          <p:nvGrpSpPr>
            <p:cNvPr id="33" name="组合 32">
              <a:extLst>
                <a:ext uri="{FF2B5EF4-FFF2-40B4-BE49-F238E27FC236}">
                  <a16:creationId xmlns:a16="http://schemas.microsoft.com/office/drawing/2014/main" id="{D48D9C87-58CE-4B65-9C61-CE56986B0573}"/>
                </a:ext>
              </a:extLst>
            </p:cNvPr>
            <p:cNvGrpSpPr/>
            <p:nvPr/>
          </p:nvGrpSpPr>
          <p:grpSpPr>
            <a:xfrm>
              <a:off x="5004048" y="2516360"/>
              <a:ext cx="2753638" cy="1176388"/>
              <a:chOff x="4338642" y="2468628"/>
              <a:chExt cx="2753638" cy="1176388"/>
            </a:xfrm>
          </p:grpSpPr>
          <p:cxnSp>
            <p:nvCxnSpPr>
              <p:cNvPr id="38" name="直接连接符 37">
                <a:extLst>
                  <a:ext uri="{FF2B5EF4-FFF2-40B4-BE49-F238E27FC236}">
                    <a16:creationId xmlns:a16="http://schemas.microsoft.com/office/drawing/2014/main" id="{E4D5A1CD-42B4-4526-91BF-F8DFB35F39A2}"/>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64E0325E-C412-437C-95E1-9B62B5FF7355}"/>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a:extLst>
                  <a:ext uri="{FF2B5EF4-FFF2-40B4-BE49-F238E27FC236}">
                    <a16:creationId xmlns:a16="http://schemas.microsoft.com/office/drawing/2014/main" id="{AA578B56-D8D8-4970-B133-71C2BCAF46DB}"/>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1" name="椭圆 40">
                <a:extLst>
                  <a:ext uri="{FF2B5EF4-FFF2-40B4-BE49-F238E27FC236}">
                    <a16:creationId xmlns:a16="http://schemas.microsoft.com/office/drawing/2014/main" id="{E3CE3B5C-404D-484F-B42A-103DF92E93C8}"/>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2" name="直接连接符 41">
                <a:extLst>
                  <a:ext uri="{FF2B5EF4-FFF2-40B4-BE49-F238E27FC236}">
                    <a16:creationId xmlns:a16="http://schemas.microsoft.com/office/drawing/2014/main" id="{4C1E92D2-9EF1-47BD-BA58-338E4EC0E631}"/>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椭圆 42">
                <a:extLst>
                  <a:ext uri="{FF2B5EF4-FFF2-40B4-BE49-F238E27FC236}">
                    <a16:creationId xmlns:a16="http://schemas.microsoft.com/office/drawing/2014/main" id="{D9C3C44A-ECD7-4D17-9295-9093FA74702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4" name="椭圆 43">
                <a:extLst>
                  <a:ext uri="{FF2B5EF4-FFF2-40B4-BE49-F238E27FC236}">
                    <a16:creationId xmlns:a16="http://schemas.microsoft.com/office/drawing/2014/main" id="{0D2B3174-E7AF-401A-B002-4DA418B1AAE9}"/>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5" name="直接连接符 44">
                <a:extLst>
                  <a:ext uri="{FF2B5EF4-FFF2-40B4-BE49-F238E27FC236}">
                    <a16:creationId xmlns:a16="http://schemas.microsoft.com/office/drawing/2014/main" id="{37DD8A0B-5063-49F4-AB82-A33C264978C2}"/>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E97F38A3-9B44-4910-A8E1-F3611AC5C5F4}"/>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D2264C1E-0CD2-4A3E-927F-0B389B29FC28}"/>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0EBD4C19-DF3B-4508-8CEC-7874F298160F}"/>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A7368C02-688D-43BF-AA0E-9A8267E9408A}"/>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4" name="矩形 33">
              <a:extLst>
                <a:ext uri="{FF2B5EF4-FFF2-40B4-BE49-F238E27FC236}">
                  <a16:creationId xmlns:a16="http://schemas.microsoft.com/office/drawing/2014/main" id="{44E0FDE4-0936-49B3-95D6-FD5DF46E5925}"/>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5" name="椭圆 34">
              <a:extLst>
                <a:ext uri="{FF2B5EF4-FFF2-40B4-BE49-F238E27FC236}">
                  <a16:creationId xmlns:a16="http://schemas.microsoft.com/office/drawing/2014/main" id="{F9CF0860-EF6A-4602-AE7A-18CE8D9E9123}"/>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D99BA15A-9B5B-4108-8B01-12C7D9C4B359}"/>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37" name="文本框 36">
              <a:extLst>
                <a:ext uri="{FF2B5EF4-FFF2-40B4-BE49-F238E27FC236}">
                  <a16:creationId xmlns:a16="http://schemas.microsoft.com/office/drawing/2014/main" id="{69B58EC2-C100-41F7-B07C-954FD0730D01}"/>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50" name="直接箭头连接符 49">
            <a:extLst>
              <a:ext uri="{FF2B5EF4-FFF2-40B4-BE49-F238E27FC236}">
                <a16:creationId xmlns:a16="http://schemas.microsoft.com/office/drawing/2014/main" id="{EE5B69B9-BD52-4D67-8D7C-B197DC07FE4F}"/>
              </a:ext>
            </a:extLst>
          </p:cNvPr>
          <p:cNvCxnSpPr/>
          <p:nvPr/>
        </p:nvCxnSpPr>
        <p:spPr bwMode="auto">
          <a:xfrm flipV="1">
            <a:off x="791580" y="550123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a:extLst>
              <a:ext uri="{FF2B5EF4-FFF2-40B4-BE49-F238E27FC236}">
                <a16:creationId xmlns:a16="http://schemas.microsoft.com/office/drawing/2014/main" id="{5C1C8855-F16A-43F1-AA0E-AD97494254A7}"/>
              </a:ext>
            </a:extLst>
          </p:cNvPr>
          <p:cNvCxnSpPr/>
          <p:nvPr/>
        </p:nvCxnSpPr>
        <p:spPr bwMode="auto">
          <a:xfrm flipH="1" flipV="1">
            <a:off x="768683" y="377609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a:extLst>
              <a:ext uri="{FF2B5EF4-FFF2-40B4-BE49-F238E27FC236}">
                <a16:creationId xmlns:a16="http://schemas.microsoft.com/office/drawing/2014/main" id="{E1744E7B-0A11-45EC-8542-BB7090887B05}"/>
              </a:ext>
            </a:extLst>
          </p:cNvPr>
          <p:cNvSpPr txBox="1"/>
          <p:nvPr/>
        </p:nvSpPr>
        <p:spPr>
          <a:xfrm>
            <a:off x="611560" y="555183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53" name="文本框 52">
            <a:extLst>
              <a:ext uri="{FF2B5EF4-FFF2-40B4-BE49-F238E27FC236}">
                <a16:creationId xmlns:a16="http://schemas.microsoft.com/office/drawing/2014/main" id="{82715F64-C6AF-45A4-B73F-5AA3659A12AC}"/>
              </a:ext>
            </a:extLst>
          </p:cNvPr>
          <p:cNvSpPr txBox="1"/>
          <p:nvPr/>
        </p:nvSpPr>
        <p:spPr>
          <a:xfrm>
            <a:off x="2345360" y="550123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54" name="直接箭头连接符 53">
            <a:extLst>
              <a:ext uri="{FF2B5EF4-FFF2-40B4-BE49-F238E27FC236}">
                <a16:creationId xmlns:a16="http://schemas.microsoft.com/office/drawing/2014/main" id="{BFDB15DE-6EA9-4842-90E2-010BE4EFC057}"/>
              </a:ext>
            </a:extLst>
          </p:cNvPr>
          <p:cNvCxnSpPr/>
          <p:nvPr/>
        </p:nvCxnSpPr>
        <p:spPr bwMode="auto">
          <a:xfrm flipH="1" flipV="1">
            <a:off x="2706489" y="375492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文本框 54">
            <a:extLst>
              <a:ext uri="{FF2B5EF4-FFF2-40B4-BE49-F238E27FC236}">
                <a16:creationId xmlns:a16="http://schemas.microsoft.com/office/drawing/2014/main" id="{796B8B34-C088-4FAA-9D07-014A69542974}"/>
              </a:ext>
            </a:extLst>
          </p:cNvPr>
          <p:cNvSpPr txBox="1"/>
          <p:nvPr/>
        </p:nvSpPr>
        <p:spPr>
          <a:xfrm>
            <a:off x="3394238" y="5324376"/>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6" name="矩形 55">
            <a:extLst>
              <a:ext uri="{FF2B5EF4-FFF2-40B4-BE49-F238E27FC236}">
                <a16:creationId xmlns:a16="http://schemas.microsoft.com/office/drawing/2014/main" id="{BE132500-9942-46C8-9723-5AAB14DC0986}"/>
              </a:ext>
            </a:extLst>
          </p:cNvPr>
          <p:cNvSpPr/>
          <p:nvPr/>
        </p:nvSpPr>
        <p:spPr bwMode="auto">
          <a:xfrm>
            <a:off x="402931" y="3948718"/>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7" name="文本框 56">
            <a:extLst>
              <a:ext uri="{FF2B5EF4-FFF2-40B4-BE49-F238E27FC236}">
                <a16:creationId xmlns:a16="http://schemas.microsoft.com/office/drawing/2014/main" id="{7C332EC6-9F40-4011-900C-5DAEB0AB3DB0}"/>
              </a:ext>
            </a:extLst>
          </p:cNvPr>
          <p:cNvSpPr txBox="1"/>
          <p:nvPr/>
        </p:nvSpPr>
        <p:spPr>
          <a:xfrm>
            <a:off x="350724" y="3868269"/>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58" name="文本框 57">
            <a:extLst>
              <a:ext uri="{FF2B5EF4-FFF2-40B4-BE49-F238E27FC236}">
                <a16:creationId xmlns:a16="http://schemas.microsoft.com/office/drawing/2014/main" id="{C9005014-6535-4B6C-B56F-8C3453F27DC2}"/>
              </a:ext>
            </a:extLst>
          </p:cNvPr>
          <p:cNvSpPr txBox="1"/>
          <p:nvPr/>
        </p:nvSpPr>
        <p:spPr>
          <a:xfrm>
            <a:off x="770090" y="3552933"/>
            <a:ext cx="736212" cy="461665"/>
          </a:xfrm>
          <a:prstGeom prst="rect">
            <a:avLst/>
          </a:prstGeom>
          <a:noFill/>
        </p:spPr>
        <p:txBody>
          <a:bodyPr wrap="square" rtlCol="0">
            <a:spAutoFit/>
          </a:bodyPr>
          <a:lstStyle/>
          <a:p>
            <a:r>
              <a:rPr lang="el-GR" altLang="zh-CN" i="1" dirty="0"/>
              <a:t>Γ</a:t>
            </a:r>
            <a:endParaRPr lang="zh-CN" altLang="en-US" i="1" dirty="0"/>
          </a:p>
        </p:txBody>
      </p:sp>
      <p:sp>
        <p:nvSpPr>
          <p:cNvPr id="59" name="任意多边形: 形状 58">
            <a:extLst>
              <a:ext uri="{FF2B5EF4-FFF2-40B4-BE49-F238E27FC236}">
                <a16:creationId xmlns:a16="http://schemas.microsoft.com/office/drawing/2014/main" id="{BF11385A-F868-4B32-B8EA-FAF72CD6A642}"/>
              </a:ext>
            </a:extLst>
          </p:cNvPr>
          <p:cNvSpPr/>
          <p:nvPr/>
        </p:nvSpPr>
        <p:spPr bwMode="auto">
          <a:xfrm>
            <a:off x="783552" y="3791638"/>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0" name="文本框 59">
            <a:extLst>
              <a:ext uri="{FF2B5EF4-FFF2-40B4-BE49-F238E27FC236}">
                <a16:creationId xmlns:a16="http://schemas.microsoft.com/office/drawing/2014/main" id="{2DEEDB1A-121C-48ED-BE9D-AD9A0DCAC475}"/>
              </a:ext>
            </a:extLst>
          </p:cNvPr>
          <p:cNvSpPr txBox="1"/>
          <p:nvPr/>
        </p:nvSpPr>
        <p:spPr>
          <a:xfrm>
            <a:off x="2338383" y="3580415"/>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61" name="任意多边形: 形状 60">
            <a:extLst>
              <a:ext uri="{FF2B5EF4-FFF2-40B4-BE49-F238E27FC236}">
                <a16:creationId xmlns:a16="http://schemas.microsoft.com/office/drawing/2014/main" id="{B35A8D2B-E2B1-4EFE-9063-700BF3C5BA36}"/>
              </a:ext>
            </a:extLst>
          </p:cNvPr>
          <p:cNvSpPr/>
          <p:nvPr/>
        </p:nvSpPr>
        <p:spPr bwMode="auto">
          <a:xfrm>
            <a:off x="2411171" y="384606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2" name="文本框 61">
            <a:extLst>
              <a:ext uri="{FF2B5EF4-FFF2-40B4-BE49-F238E27FC236}">
                <a16:creationId xmlns:a16="http://schemas.microsoft.com/office/drawing/2014/main" id="{AA03D7C6-0D02-47ED-98A4-C58D7DD57EBC}"/>
              </a:ext>
            </a:extLst>
          </p:cNvPr>
          <p:cNvSpPr txBox="1"/>
          <p:nvPr/>
        </p:nvSpPr>
        <p:spPr>
          <a:xfrm>
            <a:off x="839539" y="4303572"/>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sp>
        <p:nvSpPr>
          <p:cNvPr id="3" name="文本框 2">
            <a:extLst>
              <a:ext uri="{FF2B5EF4-FFF2-40B4-BE49-F238E27FC236}">
                <a16:creationId xmlns:a16="http://schemas.microsoft.com/office/drawing/2014/main" id="{4FAF91F7-B529-4AEA-A65D-D5EC89935EF3}"/>
              </a:ext>
            </a:extLst>
          </p:cNvPr>
          <p:cNvSpPr txBox="1"/>
          <p:nvPr/>
        </p:nvSpPr>
        <p:spPr>
          <a:xfrm>
            <a:off x="-33924" y="4776397"/>
            <a:ext cx="432048" cy="369332"/>
          </a:xfrm>
          <a:prstGeom prst="rect">
            <a:avLst/>
          </a:prstGeom>
          <a:noFill/>
        </p:spPr>
        <p:txBody>
          <a:bodyPr wrap="square" rtlCol="0">
            <a:spAutoFit/>
          </a:bodyPr>
          <a:lstStyle/>
          <a:p>
            <a:r>
              <a:rPr lang="en-US" altLang="zh-CN" sz="1800" dirty="0"/>
              <a:t>V</a:t>
            </a:r>
            <a:r>
              <a:rPr lang="en-US" altLang="zh-CN" sz="1800" baseline="-25000" dirty="0"/>
              <a:t>g</a:t>
            </a:r>
            <a:endParaRPr lang="zh-CN" altLang="en-US" sz="1800" baseline="-25000" dirty="0"/>
          </a:p>
        </p:txBody>
      </p:sp>
    </p:spTree>
    <p:extLst>
      <p:ext uri="{BB962C8B-B14F-4D97-AF65-F5344CB8AC3E}">
        <p14:creationId xmlns:p14="http://schemas.microsoft.com/office/powerpoint/2010/main" val="23794018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5" name="Text Box 10"/>
          <p:cNvSpPr txBox="1">
            <a:spLocks noChangeArrowheads="1"/>
          </p:cNvSpPr>
          <p:nvPr/>
        </p:nvSpPr>
        <p:spPr bwMode="auto">
          <a:xfrm>
            <a:off x="1042988" y="1844675"/>
            <a:ext cx="7467600" cy="402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pPr>
            <a:r>
              <a:rPr lang="zh-CN" altLang="en-US" sz="3600">
                <a:solidFill>
                  <a:srgbClr val="0000FF"/>
                </a:solidFill>
                <a:latin typeface="楷体_GB2312" pitchFamily="49" charset="-122"/>
              </a:rPr>
              <a:t> </a:t>
            </a:r>
            <a:r>
              <a:rPr lang="zh-CN" altLang="en-US" sz="3600">
                <a:latin typeface="楷体_GB2312" pitchFamily="49" charset="-122"/>
              </a:rPr>
              <a:t>电磁波、传输线、电路</a:t>
            </a:r>
            <a:endParaRPr lang="en-US" altLang="zh-CN" sz="3600">
              <a:latin typeface="楷体_GB2312" pitchFamily="49" charset="-122"/>
            </a:endParaRPr>
          </a:p>
          <a:p>
            <a:pPr eaLnBrk="1" hangingPunct="1">
              <a:lnSpc>
                <a:spcPct val="120000"/>
              </a:lnSpc>
              <a:spcBef>
                <a:spcPct val="0"/>
              </a:spcBef>
              <a:buFont typeface="Wingdings" panose="05000000000000000000" pitchFamily="2" charset="2"/>
              <a:buChar char="n"/>
            </a:pPr>
            <a:endParaRPr lang="en-US" altLang="zh-CN" sz="3600">
              <a:latin typeface="楷体_GB2312" pitchFamily="49" charset="-122"/>
            </a:endParaRPr>
          </a:p>
          <a:p>
            <a:pPr eaLnBrk="1" hangingPunct="1">
              <a:lnSpc>
                <a:spcPct val="120000"/>
              </a:lnSpc>
              <a:spcBef>
                <a:spcPct val="0"/>
              </a:spcBef>
              <a:buFont typeface="Wingdings" panose="05000000000000000000" pitchFamily="2" charset="2"/>
              <a:buChar char="n"/>
            </a:pPr>
            <a:r>
              <a:rPr lang="zh-CN" altLang="en-US" sz="3600">
                <a:solidFill>
                  <a:srgbClr val="0000FF"/>
                </a:solidFill>
                <a:latin typeface="楷体_GB2312" pitchFamily="49" charset="-122"/>
              </a:rPr>
              <a:t> </a:t>
            </a:r>
            <a:r>
              <a:rPr lang="zh-CN" altLang="en-US" sz="3600">
                <a:latin typeface="楷体_GB2312" pitchFamily="49" charset="-122"/>
              </a:rPr>
              <a:t>传输线理论</a:t>
            </a:r>
            <a:endParaRPr lang="en-US" altLang="zh-CN" sz="3600">
              <a:latin typeface="楷体_GB2312" pitchFamily="49" charset="-122"/>
            </a:endParaRPr>
          </a:p>
          <a:p>
            <a:pPr eaLnBrk="1" hangingPunct="1">
              <a:lnSpc>
                <a:spcPct val="120000"/>
              </a:lnSpc>
              <a:spcBef>
                <a:spcPct val="0"/>
              </a:spcBef>
              <a:buFont typeface="Wingdings" panose="05000000000000000000" pitchFamily="2" charset="2"/>
              <a:buChar char="n"/>
            </a:pPr>
            <a:endParaRPr lang="en-US" altLang="zh-CN" sz="3600">
              <a:latin typeface="楷体_GB2312" pitchFamily="49" charset="-122"/>
            </a:endParaRPr>
          </a:p>
          <a:p>
            <a:pPr eaLnBrk="1" hangingPunct="1">
              <a:lnSpc>
                <a:spcPct val="120000"/>
              </a:lnSpc>
              <a:spcBef>
                <a:spcPct val="0"/>
              </a:spcBef>
              <a:buFont typeface="Wingdings" panose="05000000000000000000" pitchFamily="2" charset="2"/>
              <a:buChar char="n"/>
            </a:pPr>
            <a:r>
              <a:rPr lang="zh-CN" altLang="en-US" sz="3600">
                <a:solidFill>
                  <a:srgbClr val="0000FF"/>
                </a:solidFill>
                <a:latin typeface="楷体_GB2312" pitchFamily="49" charset="-122"/>
              </a:rPr>
              <a:t> </a:t>
            </a:r>
            <a:r>
              <a:rPr lang="zh-CN" altLang="en-US" sz="3600">
                <a:latin typeface="楷体_GB2312" pitchFamily="49" charset="-122"/>
              </a:rPr>
              <a:t>传输线计算</a:t>
            </a:r>
          </a:p>
          <a:p>
            <a:pPr eaLnBrk="1" hangingPunct="1">
              <a:lnSpc>
                <a:spcPct val="120000"/>
              </a:lnSpc>
              <a:spcBef>
                <a:spcPct val="0"/>
              </a:spcBef>
              <a:buFont typeface="Wingdings" panose="05000000000000000000" pitchFamily="2" charset="2"/>
              <a:buChar char="n"/>
            </a:pPr>
            <a:endParaRPr lang="en-US" altLang="zh-CN" sz="3600">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45D831B-CEEB-4F2F-8415-243085A762DB}"/>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56324" name="文本框 1">
            <a:extLst>
              <a:ext uri="{FF2B5EF4-FFF2-40B4-BE49-F238E27FC236}">
                <a16:creationId xmlns:a16="http://schemas.microsoft.com/office/drawing/2014/main" id="{AB7212A3-114D-436D-99D3-E2E3D80AD411}"/>
              </a:ext>
            </a:extLst>
          </p:cNvPr>
          <p:cNvSpPr txBox="1">
            <a:spLocks noChangeArrowheads="1"/>
          </p:cNvSpPr>
          <p:nvPr/>
        </p:nvSpPr>
        <p:spPr bwMode="auto">
          <a:xfrm>
            <a:off x="5508104" y="3068960"/>
            <a:ext cx="26642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t>用麦克斯韦方程描述时变电磁场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E9CC59E-5A0C-4760-83B1-EC23FA6A287F}"/>
                  </a:ext>
                </a:extLst>
              </p:cNvPr>
              <p:cNvSpPr txBox="1"/>
              <p:nvPr/>
            </p:nvSpPr>
            <p:spPr>
              <a:xfrm>
                <a:off x="1115616" y="2426494"/>
                <a:ext cx="3599545" cy="30820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zh-CN" altLang="en-US" i="1" smtClean="0">
                          <a:latin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𝜌</m:t>
                          </m:r>
                        </m:num>
                        <m:den>
                          <m:r>
                            <a:rPr lang="zh-CN" altLang="en-US" b="0" i="1" smtClean="0">
                              <a:latin typeface="Cambria Math" panose="02040503050406030204" pitchFamily="18" charset="0"/>
                            </a:rPr>
                            <m:t>𝜀</m:t>
                          </m:r>
                        </m:den>
                      </m:f>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𝐵</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𝐷</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𝐽</m:t>
                          </m:r>
                        </m:e>
                      </m:acc>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𝐵</m:t>
                          </m:r>
                        </m:e>
                      </m:acc>
                      <m:r>
                        <a:rPr lang="en-US" altLang="zh-CN" b="0" i="1" smtClean="0">
                          <a:latin typeface="Cambria Math" panose="02040503050406030204" pitchFamily="18" charset="0"/>
                        </a:rPr>
                        <m:t>=0</m:t>
                      </m:r>
                    </m:oMath>
                  </m:oMathPara>
                </a14:m>
                <a:endParaRPr lang="en-US" altLang="zh-CN" i="1" dirty="0"/>
              </a:p>
              <a:p>
                <a:endParaRPr lang="zh-CN" altLang="en-US" i="1" dirty="0"/>
              </a:p>
            </p:txBody>
          </p:sp>
        </mc:Choice>
        <mc:Fallback xmlns="">
          <p:sp>
            <p:nvSpPr>
              <p:cNvPr id="7" name="文本框 6">
                <a:extLst>
                  <a:ext uri="{FF2B5EF4-FFF2-40B4-BE49-F238E27FC236}">
                    <a16:creationId xmlns:a16="http://schemas.microsoft.com/office/drawing/2014/main" id="{1E9CC59E-5A0C-4760-83B1-EC23FA6A287F}"/>
                  </a:ext>
                </a:extLst>
              </p:cNvPr>
              <p:cNvSpPr txBox="1">
                <a:spLocks noRot="1" noChangeAspect="1" noMove="1" noResize="1" noEditPoints="1" noAdjustHandles="1" noChangeArrowheads="1" noChangeShapeType="1" noTextEdit="1"/>
              </p:cNvSpPr>
              <p:nvPr/>
            </p:nvSpPr>
            <p:spPr>
              <a:xfrm>
                <a:off x="1115616" y="2426494"/>
                <a:ext cx="3599545" cy="30820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C48A804-0D38-4FE1-804E-6FDFAD8F25E1}"/>
                  </a:ext>
                </a:extLst>
              </p:cNvPr>
              <p:cNvSpPr txBox="1"/>
              <p:nvPr/>
            </p:nvSpPr>
            <p:spPr>
              <a:xfrm>
                <a:off x="682402" y="5552088"/>
                <a:ext cx="251132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𝐷</m:t>
                          </m:r>
                        </m:e>
                      </m:acc>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𝑟</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𝐸</m:t>
                          </m:r>
                        </m:e>
                      </m:acc>
                    </m:oMath>
                  </m:oMathPara>
                </a14:m>
                <a:endParaRPr lang="zh-CN" altLang="en-US" dirty="0"/>
              </a:p>
            </p:txBody>
          </p:sp>
        </mc:Choice>
        <mc:Fallback xmlns="">
          <p:sp>
            <p:nvSpPr>
              <p:cNvPr id="8" name="文本框 7">
                <a:extLst>
                  <a:ext uri="{FF2B5EF4-FFF2-40B4-BE49-F238E27FC236}">
                    <a16:creationId xmlns:a16="http://schemas.microsoft.com/office/drawing/2014/main" id="{DC48A804-0D38-4FE1-804E-6FDFAD8F25E1}"/>
                  </a:ext>
                </a:extLst>
              </p:cNvPr>
              <p:cNvSpPr txBox="1">
                <a:spLocks noRot="1" noChangeAspect="1" noMove="1" noResize="1" noEditPoints="1" noAdjustHandles="1" noChangeArrowheads="1" noChangeShapeType="1" noTextEdit="1"/>
              </p:cNvSpPr>
              <p:nvPr/>
            </p:nvSpPr>
            <p:spPr>
              <a:xfrm>
                <a:off x="682402" y="5552088"/>
                <a:ext cx="2511321" cy="5064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1ED7A13-43B2-4D30-8AD9-ABA706B39C9B}"/>
                  </a:ext>
                </a:extLst>
              </p:cNvPr>
              <p:cNvSpPr txBox="1"/>
              <p:nvPr/>
            </p:nvSpPr>
            <p:spPr>
              <a:xfrm>
                <a:off x="2391779" y="5554097"/>
                <a:ext cx="251132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𝑟</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i="1" smtClean="0">
                              <a:latin typeface="Cambria Math" panose="02040503050406030204" pitchFamily="18" charset="0"/>
                            </a:rPr>
                            <m:t>𝐻</m:t>
                          </m:r>
                        </m:e>
                      </m:acc>
                    </m:oMath>
                  </m:oMathPara>
                </a14:m>
                <a:endParaRPr lang="zh-CN" altLang="en-US" dirty="0"/>
              </a:p>
            </p:txBody>
          </p:sp>
        </mc:Choice>
        <mc:Fallback xmlns="">
          <p:sp>
            <p:nvSpPr>
              <p:cNvPr id="9" name="文本框 8">
                <a:extLst>
                  <a:ext uri="{FF2B5EF4-FFF2-40B4-BE49-F238E27FC236}">
                    <a16:creationId xmlns:a16="http://schemas.microsoft.com/office/drawing/2014/main" id="{21ED7A13-43B2-4D30-8AD9-ABA706B39C9B}"/>
                  </a:ext>
                </a:extLst>
              </p:cNvPr>
              <p:cNvSpPr txBox="1">
                <a:spLocks noRot="1" noChangeAspect="1" noMove="1" noResize="1" noEditPoints="1" noAdjustHandles="1" noChangeArrowheads="1" noChangeShapeType="1" noTextEdit="1"/>
              </p:cNvSpPr>
              <p:nvPr/>
            </p:nvSpPr>
            <p:spPr>
              <a:xfrm>
                <a:off x="2391779" y="5554097"/>
                <a:ext cx="2511321" cy="506421"/>
              </a:xfrm>
              <a:prstGeom prst="rect">
                <a:avLst/>
              </a:prstGeom>
              <a:blipFill>
                <a:blip r:embed="rId5"/>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BD6AF943-972F-48AA-9DBE-727CF3C7BC48}"/>
              </a:ext>
            </a:extLst>
          </p:cNvPr>
          <p:cNvSpPr txBox="1"/>
          <p:nvPr/>
        </p:nvSpPr>
        <p:spPr>
          <a:xfrm>
            <a:off x="1619672" y="1907632"/>
            <a:ext cx="3960440" cy="461665"/>
          </a:xfrm>
          <a:prstGeom prst="rect">
            <a:avLst/>
          </a:prstGeom>
          <a:noFill/>
        </p:spPr>
        <p:txBody>
          <a:bodyPr wrap="square" rtlCol="0">
            <a:spAutoFit/>
          </a:bodyPr>
          <a:lstStyle/>
          <a:p>
            <a:r>
              <a:rPr lang="zh-CN" altLang="en-US" dirty="0"/>
              <a:t>麦克斯韦方程组</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22CAE21-BA42-41CE-B109-F427C4E8B58A}"/>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13" name="文本框 12">
            <a:extLst>
              <a:ext uri="{FF2B5EF4-FFF2-40B4-BE49-F238E27FC236}">
                <a16:creationId xmlns:a16="http://schemas.microsoft.com/office/drawing/2014/main" id="{B7E51CE7-41C1-4783-AE67-2BF90359F43E}"/>
              </a:ext>
            </a:extLst>
          </p:cNvPr>
          <p:cNvSpPr txBox="1">
            <a:spLocks noRot="1" noChangeAspect="1" noMove="1" noResize="1" noEditPoints="1" noAdjustHandles="1" noChangeArrowheads="1" noChangeShapeType="1" noTextEdit="1"/>
          </p:cNvSpPr>
          <p:nvPr/>
        </p:nvSpPr>
        <p:spPr>
          <a:xfrm>
            <a:off x="902221" y="2226241"/>
            <a:ext cx="2209131" cy="414088"/>
          </a:xfrm>
          <a:prstGeom prst="rect">
            <a:avLst/>
          </a:prstGeom>
          <a:blipFill>
            <a:blip r:embed="rId3"/>
            <a:stretch>
              <a:fillRect/>
            </a:stretch>
          </a:blipFill>
        </p:spPr>
        <p:txBody>
          <a:bodyPr/>
          <a:lstStyle/>
          <a:p>
            <a:endParaRPr lang="zh-CN" altLang="en-US" dirty="0">
              <a:noFill/>
            </a:endParaRPr>
          </a:p>
        </p:txBody>
      </p:sp>
      <p:sp>
        <p:nvSpPr>
          <p:cNvPr id="15" name="文本框 14">
            <a:extLst>
              <a:ext uri="{FF2B5EF4-FFF2-40B4-BE49-F238E27FC236}">
                <a16:creationId xmlns:a16="http://schemas.microsoft.com/office/drawing/2014/main" id="{FC1EBBE3-0F0E-408F-B28F-8ABF309E510F}"/>
              </a:ext>
            </a:extLst>
          </p:cNvPr>
          <p:cNvSpPr txBox="1">
            <a:spLocks noRot="1" noChangeAspect="1" noMove="1" noResize="1" noEditPoints="1" noAdjustHandles="1" noChangeArrowheads="1" noChangeShapeType="1" noTextEdit="1"/>
          </p:cNvSpPr>
          <p:nvPr/>
        </p:nvSpPr>
        <p:spPr>
          <a:xfrm>
            <a:off x="913656" y="2704096"/>
            <a:ext cx="1924438" cy="414088"/>
          </a:xfrm>
          <a:prstGeom prst="rect">
            <a:avLst/>
          </a:prstGeom>
          <a:blipFill>
            <a:blip r:embed="rId4"/>
            <a:stretch>
              <a:fillRect/>
            </a:stretch>
          </a:blipFill>
        </p:spPr>
        <p:txBody>
          <a:bodyPr/>
          <a:lstStyle/>
          <a:p>
            <a:r>
              <a:rPr lang="zh-CN" altLang="en-US">
                <a:noFill/>
              </a:rPr>
              <a:t> </a:t>
            </a:r>
          </a:p>
        </p:txBody>
      </p:sp>
      <p:sp>
        <p:nvSpPr>
          <p:cNvPr id="58373" name="文本框 13">
            <a:extLst>
              <a:ext uri="{FF2B5EF4-FFF2-40B4-BE49-F238E27FC236}">
                <a16:creationId xmlns:a16="http://schemas.microsoft.com/office/drawing/2014/main" id="{8B43DDE2-8676-49C5-8140-ADB222FD820B}"/>
              </a:ext>
            </a:extLst>
          </p:cNvPr>
          <p:cNvSpPr txBox="1">
            <a:spLocks noChangeArrowheads="1"/>
          </p:cNvSpPr>
          <p:nvPr/>
        </p:nvSpPr>
        <p:spPr bwMode="auto">
          <a:xfrm>
            <a:off x="684213" y="1700213"/>
            <a:ext cx="6840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t>无源、线性、各向同性和均匀区域</a:t>
            </a:r>
          </a:p>
        </p:txBody>
      </p:sp>
      <p:sp>
        <p:nvSpPr>
          <p:cNvPr id="18" name="文本框 17">
            <a:extLst>
              <a:ext uri="{FF2B5EF4-FFF2-40B4-BE49-F238E27FC236}">
                <a16:creationId xmlns:a16="http://schemas.microsoft.com/office/drawing/2014/main" id="{38137925-833A-40A9-83ED-36F6A3EE84B8}"/>
              </a:ext>
            </a:extLst>
          </p:cNvPr>
          <p:cNvSpPr txBox="1">
            <a:spLocks noRot="1" noChangeAspect="1" noMove="1" noResize="1" noEditPoints="1" noAdjustHandles="1" noChangeArrowheads="1" noChangeShapeType="1" noTextEdit="1"/>
          </p:cNvSpPr>
          <p:nvPr/>
        </p:nvSpPr>
        <p:spPr>
          <a:xfrm>
            <a:off x="977008" y="3538505"/>
            <a:ext cx="4604915" cy="414088"/>
          </a:xfrm>
          <a:prstGeom prst="rect">
            <a:avLst/>
          </a:prstGeom>
          <a:blipFill>
            <a:blip r:embed="rId5"/>
            <a:stretch>
              <a:fillRect/>
            </a:stretch>
          </a:blipFill>
        </p:spPr>
        <p:txBody>
          <a:bodyPr/>
          <a:lstStyle/>
          <a:p>
            <a:r>
              <a:rPr lang="zh-CN" altLang="en-US" dirty="0">
                <a:noFill/>
              </a:rPr>
              <a:t> </a:t>
            </a:r>
          </a:p>
        </p:txBody>
      </p:sp>
      <p:sp>
        <p:nvSpPr>
          <p:cNvPr id="20" name="文本框 19">
            <a:extLst>
              <a:ext uri="{FF2B5EF4-FFF2-40B4-BE49-F238E27FC236}">
                <a16:creationId xmlns:a16="http://schemas.microsoft.com/office/drawing/2014/main" id="{8ECA138A-6A48-4B25-A010-EFBE0D944520}"/>
              </a:ext>
            </a:extLst>
          </p:cNvPr>
          <p:cNvSpPr txBox="1">
            <a:spLocks noRot="1" noChangeAspect="1" noMove="1" noResize="1" noEditPoints="1" noAdjustHandles="1" noChangeArrowheads="1" noChangeShapeType="1" noTextEdit="1"/>
          </p:cNvSpPr>
          <p:nvPr/>
        </p:nvSpPr>
        <p:spPr>
          <a:xfrm>
            <a:off x="156807" y="4016360"/>
            <a:ext cx="5362574" cy="547779"/>
          </a:xfrm>
          <a:prstGeom prst="rect">
            <a:avLst/>
          </a:prstGeom>
          <a:blipFill>
            <a:blip r:embed="rId6"/>
            <a:stretch>
              <a:fillRect/>
            </a:stretch>
          </a:blipFill>
        </p:spPr>
        <p:txBody>
          <a:bodyPr/>
          <a:lstStyle/>
          <a:p>
            <a:r>
              <a:rPr lang="zh-CN" altLang="en-US" dirty="0">
                <a:noFill/>
              </a:rPr>
              <a:t> </a:t>
            </a:r>
          </a:p>
        </p:txBody>
      </p:sp>
      <p:sp>
        <p:nvSpPr>
          <p:cNvPr id="21" name="文本框 20">
            <a:extLst>
              <a:ext uri="{FF2B5EF4-FFF2-40B4-BE49-F238E27FC236}">
                <a16:creationId xmlns:a16="http://schemas.microsoft.com/office/drawing/2014/main" id="{10072DE9-3F8A-4AAD-8D3B-B398E1DC2472}"/>
              </a:ext>
            </a:extLst>
          </p:cNvPr>
          <p:cNvSpPr txBox="1">
            <a:spLocks noRot="1" noChangeAspect="1" noMove="1" noResize="1" noEditPoints="1" noAdjustHandles="1" noChangeArrowheads="1" noChangeShapeType="1" noTextEdit="1"/>
          </p:cNvSpPr>
          <p:nvPr/>
        </p:nvSpPr>
        <p:spPr>
          <a:xfrm>
            <a:off x="993069" y="4601875"/>
            <a:ext cx="1273297" cy="414088"/>
          </a:xfrm>
          <a:prstGeom prst="rect">
            <a:avLst/>
          </a:prstGeom>
          <a:blipFill>
            <a:blip r:embed="rId7"/>
            <a:stretch>
              <a:fillRect/>
            </a:stretch>
          </a:blipFill>
        </p:spPr>
        <p:txBody>
          <a:bodyPr/>
          <a:lstStyle/>
          <a:p>
            <a:r>
              <a:rPr lang="zh-CN" altLang="en-US" dirty="0">
                <a:noFill/>
              </a:rPr>
              <a:t> </a:t>
            </a:r>
          </a:p>
        </p:txBody>
      </p:sp>
      <p:sp>
        <p:nvSpPr>
          <p:cNvPr id="23" name="文本框 22">
            <a:extLst>
              <a:ext uri="{FF2B5EF4-FFF2-40B4-BE49-F238E27FC236}">
                <a16:creationId xmlns:a16="http://schemas.microsoft.com/office/drawing/2014/main" id="{0C189F73-10BE-4A4E-A7B9-7DCC270438EB}"/>
              </a:ext>
            </a:extLst>
          </p:cNvPr>
          <p:cNvSpPr txBox="1">
            <a:spLocks noRot="1" noChangeAspect="1" noMove="1" noResize="1" noEditPoints="1" noAdjustHandles="1" noChangeArrowheads="1" noChangeShapeType="1" noTextEdit="1"/>
          </p:cNvSpPr>
          <p:nvPr/>
        </p:nvSpPr>
        <p:spPr>
          <a:xfrm>
            <a:off x="797968" y="5394379"/>
            <a:ext cx="5362574" cy="506421"/>
          </a:xfrm>
          <a:prstGeom prst="rect">
            <a:avLst/>
          </a:prstGeom>
          <a:blipFill>
            <a:blip r:embed="rId8"/>
            <a:stretch>
              <a:fillRect b="-27711"/>
            </a:stretch>
          </a:blipFill>
        </p:spPr>
        <p:txBody>
          <a:bodyPr/>
          <a:lstStyle/>
          <a:p>
            <a:r>
              <a:rPr lang="zh-CN" altLang="en-US" dirty="0">
                <a:noFill/>
              </a:rPr>
              <a:t> </a:t>
            </a:r>
          </a:p>
        </p:txBody>
      </p:sp>
      <p:sp>
        <p:nvSpPr>
          <p:cNvPr id="58378" name="文本框 24">
            <a:extLst>
              <a:ext uri="{FF2B5EF4-FFF2-40B4-BE49-F238E27FC236}">
                <a16:creationId xmlns:a16="http://schemas.microsoft.com/office/drawing/2014/main" id="{DC9DF020-3E3F-46E0-B2BF-D9AB62E16204}"/>
              </a:ext>
            </a:extLst>
          </p:cNvPr>
          <p:cNvSpPr txBox="1">
            <a:spLocks noChangeArrowheads="1"/>
          </p:cNvSpPr>
          <p:nvPr/>
        </p:nvSpPr>
        <p:spPr bwMode="auto">
          <a:xfrm>
            <a:off x="825500" y="5989638"/>
            <a:ext cx="6557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F73131"/>
                </a:solidFill>
                <a:latin typeface="Arial" panose="020B0604020202020204" pitchFamily="34" charset="0"/>
              </a:rPr>
              <a:t>亥姆霍兹方程</a:t>
            </a:r>
            <a:endParaRPr lang="zh-CN" altLang="en-US" dirty="0"/>
          </a:p>
        </p:txBody>
      </p:sp>
      <p:sp>
        <p:nvSpPr>
          <p:cNvPr id="26" name="文本框 25">
            <a:extLst>
              <a:ext uri="{FF2B5EF4-FFF2-40B4-BE49-F238E27FC236}">
                <a16:creationId xmlns:a16="http://schemas.microsoft.com/office/drawing/2014/main" id="{B25E5055-B773-432A-9FC0-9385F250FFB7}"/>
              </a:ext>
            </a:extLst>
          </p:cNvPr>
          <p:cNvSpPr txBox="1">
            <a:spLocks noRot="1" noChangeAspect="1" noMove="1" noResize="1" noEditPoints="1" noAdjustHandles="1" noChangeArrowheads="1" noChangeShapeType="1" noTextEdit="1"/>
          </p:cNvSpPr>
          <p:nvPr/>
        </p:nvSpPr>
        <p:spPr>
          <a:xfrm>
            <a:off x="4099384" y="5430498"/>
            <a:ext cx="5362574" cy="506421"/>
          </a:xfrm>
          <a:prstGeom prst="rect">
            <a:avLst/>
          </a:prstGeom>
          <a:blipFill>
            <a:blip r:embed="rId9"/>
            <a:stretch>
              <a:fillRect b="-27711"/>
            </a:stretch>
          </a:blipFill>
        </p:spPr>
        <p:txBody>
          <a:bodyPr/>
          <a:lstStyle/>
          <a:p>
            <a:r>
              <a:rPr lang="zh-CN" altLang="en-US" dirty="0">
                <a:noFill/>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22CAE21-BA42-41CE-B109-F427C4E8B58A}"/>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50BB1E-32A3-413A-B69B-F7D008AA8219}"/>
                  </a:ext>
                </a:extLst>
              </p:cNvPr>
              <p:cNvSpPr txBox="1"/>
              <p:nvPr/>
            </p:nvSpPr>
            <p:spPr>
              <a:xfrm>
                <a:off x="441360" y="2149407"/>
                <a:ext cx="5114951" cy="884409"/>
              </a:xfrm>
              <a:prstGeom prst="rect">
                <a:avLst/>
              </a:prstGeom>
              <a:noFill/>
            </p:spPr>
            <p:txBody>
              <a:bodyPr wrap="square">
                <a:spAutoFit/>
              </a:bodyPr>
              <a:lstStyle/>
              <a:p>
                <a:pPr indent="304800">
                  <a:lnSpc>
                    <a:spcPct val="150000"/>
                  </a:lnSpc>
                </a:pPr>
                <a14:m>
                  <m:oMath xmlns:m="http://schemas.openxmlformats.org/officeDocument/2006/math">
                    <m:f>
                      <m:fPr>
                        <m:ctrlPr>
                          <a:rPr lang="en-US" altLang="zh-CN" sz="24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altLang="zh-CN" sz="24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𝑑</m:t>
                            </m:r>
                          </m:e>
                          <m:sup>
                            <m:r>
                              <a:rPr lang="en-US" altLang="zh-CN" sz="2400" b="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0000"/>
                                </a:solidFill>
                                <a:latin typeface="Cambria Math" panose="02040503050406030204" pitchFamily="18" charset="0"/>
                                <a:cs typeface="Times New Roman" panose="02020603050405020304" pitchFamily="18" charset="0"/>
                              </a:rPr>
                              <m:t>𝐸</m:t>
                            </m:r>
                          </m:e>
                          <m:sub>
                            <m:r>
                              <a:rPr lang="en-US" altLang="zh-CN" b="0" i="1" kern="100" smtClean="0">
                                <a:solidFill>
                                  <a:srgbClr val="FF0000"/>
                                </a:solidFill>
                                <a:latin typeface="Cambria Math" panose="02040503050406030204" pitchFamily="18" charset="0"/>
                                <a:cs typeface="Times New Roman" panose="02020603050405020304" pitchFamily="18" charset="0"/>
                              </a:rPr>
                              <m:t>𝑥</m:t>
                            </m:r>
                          </m:sub>
                        </m:sSub>
                      </m:num>
                      <m:den>
                        <m:sSup>
                          <m:sSupPr>
                            <m:ctrlP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𝑑</m:t>
                            </m:r>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p>
                            <m: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altLang="zh-CN" sz="2400" b="0" i="0"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e>
                      <m:sup>
                        <m: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0000"/>
                            </a:solidFill>
                            <a:latin typeface="Cambria Math" panose="02040503050406030204" pitchFamily="18" charset="0"/>
                            <a:cs typeface="Times New Roman" panose="02020603050405020304" pitchFamily="18" charset="0"/>
                          </a:rPr>
                          <m:t>𝐸</m:t>
                        </m:r>
                      </m:e>
                      <m:sub>
                        <m:r>
                          <a:rPr lang="en-US" altLang="zh-CN" b="0" i="1" kern="100" smtClean="0">
                            <a:solidFill>
                              <a:srgbClr val="FF0000"/>
                            </a:solidFill>
                            <a:latin typeface="Cambria Math" panose="02040503050406030204" pitchFamily="18" charset="0"/>
                            <a:cs typeface="Times New Roman" panose="02020603050405020304" pitchFamily="18" charset="0"/>
                          </a:rPr>
                          <m:t>𝑥</m:t>
                        </m:r>
                      </m:sub>
                    </m:sSub>
                  </m:oMath>
                </a14:m>
                <a:r>
                  <a:rPr lang="en-US"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5150BB1E-32A3-413A-B69B-F7D008AA8219}"/>
                  </a:ext>
                </a:extLst>
              </p:cNvPr>
              <p:cNvSpPr txBox="1">
                <a:spLocks noRot="1" noChangeAspect="1" noMove="1" noResize="1" noEditPoints="1" noAdjustHandles="1" noChangeArrowheads="1" noChangeShapeType="1" noTextEdit="1"/>
              </p:cNvSpPr>
              <p:nvPr/>
            </p:nvSpPr>
            <p:spPr>
              <a:xfrm>
                <a:off x="441360" y="2149407"/>
                <a:ext cx="5114951" cy="884409"/>
              </a:xfrm>
              <a:prstGeom prst="rect">
                <a:avLst/>
              </a:prstGeom>
              <a:blipFill>
                <a:blip r:embed="rId3"/>
                <a:stretch>
                  <a:fillRect b="-5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2C010F2-0AC0-45B4-BB1D-165E3F1DDD91}"/>
                  </a:ext>
                </a:extLst>
              </p:cNvPr>
              <p:cNvSpPr txBox="1"/>
              <p:nvPr/>
            </p:nvSpPr>
            <p:spPr>
              <a:xfrm>
                <a:off x="2796096" y="2557371"/>
                <a:ext cx="1920924" cy="403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 </m:t>
                      </m:r>
                      <m:r>
                        <a:rPr lang="zh-CN" altLang="en-US" sz="2000" i="1">
                          <a:latin typeface="Cambria Math" panose="02040503050406030204" pitchFamily="18" charset="0"/>
                        </a:rPr>
                        <m:t>𝑘</m:t>
                      </m:r>
                      <m:r>
                        <a:rPr lang="zh-CN" altLang="en-US" sz="2000" i="0">
                          <a:latin typeface="Cambria Math" panose="02040503050406030204" pitchFamily="18" charset="0"/>
                        </a:rPr>
                        <m:t>=</m:t>
                      </m:r>
                      <m:r>
                        <a:rPr lang="zh-CN" altLang="en-US" sz="2000" i="1" smtClean="0">
                          <a:latin typeface="Cambria Math" panose="02040503050406030204" pitchFamily="18" charset="0"/>
                        </a:rPr>
                        <m:t>𝜔</m:t>
                      </m:r>
                      <m:rad>
                        <m:radPr>
                          <m:degHide m:val="on"/>
                          <m:ctrlPr>
                            <a:rPr lang="zh-CN" altLang="en-US" sz="2000" i="1" smtClean="0">
                              <a:latin typeface="Cambria Math" panose="02040503050406030204" pitchFamily="18" charset="0"/>
                            </a:rPr>
                          </m:ctrlPr>
                        </m:radPr>
                        <m:deg/>
                        <m:e>
                          <m:r>
                            <a:rPr lang="zh-CN" altLang="en-US" sz="2000" i="1" smtClean="0">
                              <a:latin typeface="Cambria Math" panose="02040503050406030204" pitchFamily="18" charset="0"/>
                            </a:rPr>
                            <m:t>𝜇𝜀</m:t>
                          </m:r>
                        </m:e>
                      </m:rad>
                    </m:oMath>
                  </m:oMathPara>
                </a14:m>
                <a:endParaRPr lang="zh-CN" altLang="en-US" sz="2000" dirty="0"/>
              </a:p>
            </p:txBody>
          </p:sp>
        </mc:Choice>
        <mc:Fallback xmlns="">
          <p:sp>
            <p:nvSpPr>
              <p:cNvPr id="16" name="文本框 15">
                <a:extLst>
                  <a:ext uri="{FF2B5EF4-FFF2-40B4-BE49-F238E27FC236}">
                    <a16:creationId xmlns:a16="http://schemas.microsoft.com/office/drawing/2014/main" id="{12C010F2-0AC0-45B4-BB1D-165E3F1DDD91}"/>
                  </a:ext>
                </a:extLst>
              </p:cNvPr>
              <p:cNvSpPr txBox="1">
                <a:spLocks noRot="1" noChangeAspect="1" noMove="1" noResize="1" noEditPoints="1" noAdjustHandles="1" noChangeArrowheads="1" noChangeShapeType="1" noTextEdit="1"/>
              </p:cNvSpPr>
              <p:nvPr/>
            </p:nvSpPr>
            <p:spPr>
              <a:xfrm>
                <a:off x="2796096" y="2557371"/>
                <a:ext cx="1920924" cy="403252"/>
              </a:xfrm>
              <a:prstGeom prst="rect">
                <a:avLst/>
              </a:prstGeom>
              <a:blipFill>
                <a:blip r:embed="rId4"/>
                <a:stretch>
                  <a:fillRect b="-606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50F9B6F-809F-4DD7-B421-ADD3CF139C68}"/>
              </a:ext>
            </a:extLst>
          </p:cNvPr>
          <p:cNvSpPr txBox="1"/>
          <p:nvPr/>
        </p:nvSpPr>
        <p:spPr>
          <a:xfrm>
            <a:off x="1927315" y="2074417"/>
            <a:ext cx="4642184" cy="461665"/>
          </a:xfrm>
          <a:prstGeom prst="rect">
            <a:avLst/>
          </a:prstGeom>
          <a:noFill/>
        </p:spPr>
        <p:txBody>
          <a:bodyPr wrap="square" rtlCol="0">
            <a:spAutoFit/>
          </a:bodyPr>
          <a:lstStyle/>
          <a:p>
            <a:r>
              <a:rPr lang="zh-CN" altLang="en-US" dirty="0"/>
              <a:t>无耗平面波</a:t>
            </a:r>
          </a:p>
        </p:txBody>
      </p:sp>
      <p:pic>
        <p:nvPicPr>
          <p:cNvPr id="7" name="图片 6">
            <a:extLst>
              <a:ext uri="{FF2B5EF4-FFF2-40B4-BE49-F238E27FC236}">
                <a16:creationId xmlns:a16="http://schemas.microsoft.com/office/drawing/2014/main" id="{EE6FDC6B-76D1-441E-8647-527AF038C49B}"/>
              </a:ext>
            </a:extLst>
          </p:cNvPr>
          <p:cNvPicPr>
            <a:picLocks noChangeAspect="1"/>
          </p:cNvPicPr>
          <p:nvPr/>
        </p:nvPicPr>
        <p:blipFill>
          <a:blip r:embed="rId5"/>
          <a:stretch>
            <a:fillRect/>
          </a:stretch>
        </p:blipFill>
        <p:spPr>
          <a:xfrm>
            <a:off x="1889527" y="1618396"/>
            <a:ext cx="5364945" cy="506012"/>
          </a:xfrm>
          <a:prstGeom prst="rect">
            <a:avLst/>
          </a:prstGeom>
        </p:spPr>
      </p:pic>
      <p:pic>
        <p:nvPicPr>
          <p:cNvPr id="10" name="图片 9">
            <a:extLst>
              <a:ext uri="{FF2B5EF4-FFF2-40B4-BE49-F238E27FC236}">
                <a16:creationId xmlns:a16="http://schemas.microsoft.com/office/drawing/2014/main" id="{1AC01E0D-50B6-4532-82D2-9156EA73A24F}"/>
              </a:ext>
            </a:extLst>
          </p:cNvPr>
          <p:cNvPicPr>
            <a:picLocks noChangeAspect="1"/>
          </p:cNvPicPr>
          <p:nvPr/>
        </p:nvPicPr>
        <p:blipFill>
          <a:blip r:embed="rId6"/>
          <a:stretch>
            <a:fillRect/>
          </a:stretch>
        </p:blipFill>
        <p:spPr>
          <a:xfrm>
            <a:off x="5508104" y="2084370"/>
            <a:ext cx="3237257" cy="1969179"/>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E5F8378E-1DA6-4B0F-A9CD-93A1BEDD7793}"/>
                  </a:ext>
                </a:extLst>
              </p:cNvPr>
              <p:cNvSpPr txBox="1"/>
              <p:nvPr/>
            </p:nvSpPr>
            <p:spPr>
              <a:xfrm>
                <a:off x="15778" y="3164119"/>
                <a:ext cx="4596544" cy="473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𝐸</m:t>
                          </m:r>
                        </m:e>
                        <m:sub>
                          <m:r>
                            <a:rPr lang="en-US" altLang="zh-CN" b="0" i="1" kern="100" smtClean="0">
                              <a:latin typeface="Cambria Math" panose="02040503050406030204" pitchFamily="18" charset="0"/>
                              <a:cs typeface="Times New Roman" panose="02020603050405020304" pitchFamily="18" charset="0"/>
                            </a:rPr>
                            <m:t>𝑥</m:t>
                          </m:r>
                        </m:sub>
                      </m:sSub>
                      <m:d>
                        <m:dPr>
                          <m:ctrlPr>
                            <a:rPr lang="en-US" altLang="zh-CN" b="0" i="1" kern="100" smtClean="0">
                              <a:latin typeface="Cambria Math" panose="02040503050406030204" pitchFamily="18" charset="0"/>
                              <a:cs typeface="Times New Roman" panose="02020603050405020304" pitchFamily="18" charset="0"/>
                            </a:rPr>
                          </m:ctrlPr>
                        </m:dPr>
                        <m:e>
                          <m:r>
                            <m:rPr>
                              <m:sty m:val="p"/>
                            </m:rPr>
                            <a:rPr lang="en-US" altLang="zh-CN" b="0" i="0" kern="100" smtClean="0">
                              <a:latin typeface="Cambria Math" panose="02040503050406030204" pitchFamily="18" charset="0"/>
                              <a:cs typeface="Times New Roman" panose="02020603050405020304" pitchFamily="18" charset="0"/>
                            </a:rPr>
                            <m:t>z</m:t>
                          </m:r>
                        </m:e>
                      </m:d>
                      <m:r>
                        <a:rPr lang="en-US" altLang="zh-CN" b="0" i="0"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𝐴</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𝑗𝑘𝑧</m:t>
                          </m:r>
                        </m:sup>
                      </m:sSup>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𝐵</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en-US" altLang="zh-CN" b="0" i="1" kern="100" smtClean="0">
                              <a:latin typeface="Cambria Math" panose="02040503050406030204" pitchFamily="18" charset="0"/>
                              <a:cs typeface="Times New Roman" panose="02020603050405020304" pitchFamily="18" charset="0"/>
                            </a:rPr>
                            <m:t>𝑗𝑘𝑧</m:t>
                          </m:r>
                        </m:sup>
                      </m:sSup>
                    </m:oMath>
                  </m:oMathPara>
                </a14:m>
                <a:endParaRPr lang="zh-CN" altLang="en-US" i="1" dirty="0"/>
              </a:p>
            </p:txBody>
          </p:sp>
        </mc:Choice>
        <mc:Fallback xmlns="">
          <p:sp>
            <p:nvSpPr>
              <p:cNvPr id="30" name="文本框 29">
                <a:extLst>
                  <a:ext uri="{FF2B5EF4-FFF2-40B4-BE49-F238E27FC236}">
                    <a16:creationId xmlns:a16="http://schemas.microsoft.com/office/drawing/2014/main" id="{E5F8378E-1DA6-4B0F-A9CD-93A1BEDD7793}"/>
                  </a:ext>
                </a:extLst>
              </p:cNvPr>
              <p:cNvSpPr txBox="1">
                <a:spLocks noRot="1" noChangeAspect="1" noMove="1" noResize="1" noEditPoints="1" noAdjustHandles="1" noChangeArrowheads="1" noChangeShapeType="1" noTextEdit="1"/>
              </p:cNvSpPr>
              <p:nvPr/>
            </p:nvSpPr>
            <p:spPr>
              <a:xfrm>
                <a:off x="15778" y="3164119"/>
                <a:ext cx="4596544" cy="473591"/>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713AB299-0F13-48CA-A5BE-5CA141D3210B}"/>
              </a:ext>
            </a:extLst>
          </p:cNvPr>
          <p:cNvSpPr txBox="1"/>
          <p:nvPr/>
        </p:nvSpPr>
        <p:spPr>
          <a:xfrm>
            <a:off x="622343" y="3637710"/>
            <a:ext cx="4642184" cy="461665"/>
          </a:xfrm>
          <a:prstGeom prst="rect">
            <a:avLst/>
          </a:prstGeom>
          <a:noFill/>
        </p:spPr>
        <p:txBody>
          <a:bodyPr wrap="square" rtlCol="0">
            <a:spAutoFit/>
          </a:bodyPr>
          <a:lstStyle/>
          <a:p>
            <a:r>
              <a:rPr lang="zh-CN" altLang="en-US" dirty="0"/>
              <a:t>其相速为：</a:t>
            </a:r>
            <a:endParaRPr lang="en-US" altLang="zh-CN"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8E4EFA2-52CD-44A1-BF4C-757A0A5F4340}"/>
                  </a:ext>
                </a:extLst>
              </p:cNvPr>
              <p:cNvSpPr txBox="1"/>
              <p:nvPr/>
            </p:nvSpPr>
            <p:spPr>
              <a:xfrm>
                <a:off x="574490" y="4026595"/>
                <a:ext cx="7081367" cy="2811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b="0" i="1" kern="100" smtClean="0">
                              <a:latin typeface="Cambria Math" panose="02040503050406030204" pitchFamily="18" charset="0"/>
                              <a:cs typeface="Times New Roman" panose="02020603050405020304" pitchFamily="18" charset="0"/>
                            </a:rPr>
                            <m:t>𝑝</m:t>
                          </m:r>
                        </m:sub>
                      </m:sSub>
                      <m:r>
                        <a:rPr lang="en-US" altLang="zh-CN" b="0" i="0" kern="100" smtClean="0">
                          <a:latin typeface="Cambria Math" panose="02040503050406030204" pitchFamily="18" charset="0"/>
                          <a:cs typeface="Times New Roman" panose="02020603050405020304" pitchFamily="18" charset="0"/>
                        </a:rPr>
                        <m:t>=</m:t>
                      </m:r>
                      <m:f>
                        <m:fPr>
                          <m:ctrlPr>
                            <a:rPr lang="en-US" altLang="zh-CN" b="0" i="1" kern="100" smtClean="0">
                              <a:latin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cs typeface="Times New Roman" panose="02020603050405020304" pitchFamily="18" charset="0"/>
                            </a:rPr>
                            <m:t>𝑑𝑧</m:t>
                          </m:r>
                        </m:num>
                        <m:den>
                          <m:r>
                            <a:rPr lang="en-US" altLang="zh-CN" b="0" i="1" kern="100" smtClean="0">
                              <a:latin typeface="Cambria Math" panose="02040503050406030204" pitchFamily="18" charset="0"/>
                              <a:cs typeface="Times New Roman" panose="02020603050405020304" pitchFamily="18" charset="0"/>
                            </a:rPr>
                            <m:t>𝑑𝑡</m:t>
                          </m:r>
                        </m:den>
                      </m:f>
                      <m:r>
                        <a:rPr lang="en-US" altLang="zh-CN" b="0" i="1" kern="100" smtClean="0">
                          <a:latin typeface="Cambria Math" panose="02040503050406030204" pitchFamily="18" charset="0"/>
                          <a:cs typeface="Times New Roman" panose="02020603050405020304" pitchFamily="18" charset="0"/>
                        </a:rPr>
                        <m:t>=</m:t>
                      </m:r>
                      <m:f>
                        <m:fPr>
                          <m:ctrlPr>
                            <a:rPr lang="en-US" altLang="zh-CN" i="1" kern="100">
                              <a:latin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𝑑</m:t>
                          </m:r>
                        </m:num>
                        <m:den>
                          <m:r>
                            <a:rPr lang="en-US" altLang="zh-CN" i="1" kern="100">
                              <a:latin typeface="Cambria Math" panose="02040503050406030204" pitchFamily="18" charset="0"/>
                              <a:cs typeface="Times New Roman" panose="02020603050405020304" pitchFamily="18" charset="0"/>
                            </a:rPr>
                            <m:t>𝑑𝑡</m:t>
                          </m:r>
                        </m:den>
                      </m:f>
                      <m:d>
                        <m:dPr>
                          <m:ctrlPr>
                            <a:rPr lang="en-US" altLang="zh-CN" i="1" kern="100" smtClean="0">
                              <a:latin typeface="Cambria Math" panose="02040503050406030204" pitchFamily="18" charset="0"/>
                              <a:cs typeface="Times New Roman" panose="02020603050405020304" pitchFamily="18" charset="0"/>
                            </a:rPr>
                          </m:ctrlPr>
                        </m:dPr>
                        <m:e>
                          <m:f>
                            <m:fPr>
                              <m:ctrlPr>
                                <a:rPr lang="en-US" altLang="zh-CN" i="1" kern="100" smtClean="0">
                                  <a:latin typeface="Cambria Math" panose="02040503050406030204" pitchFamily="18" charset="0"/>
                                  <a:cs typeface="Times New Roman" panose="02020603050405020304" pitchFamily="18" charset="0"/>
                                </a:rPr>
                              </m:ctrlPr>
                            </m:fPr>
                            <m:num>
                              <m:r>
                                <a:rPr lang="zh-CN" altLang="en-US" i="1" kern="100" smtClean="0">
                                  <a:latin typeface="Cambria Math" panose="02040503050406030204" pitchFamily="18" charset="0"/>
                                  <a:cs typeface="Times New Roman" panose="02020603050405020304" pitchFamily="18" charset="0"/>
                                </a:rPr>
                                <m:t>𝜔</m:t>
                              </m:r>
                              <m:r>
                                <a:rPr lang="en-US" altLang="zh-CN" b="0" i="1" kern="100" smtClean="0">
                                  <a:latin typeface="Cambria Math" panose="02040503050406030204" pitchFamily="18" charset="0"/>
                                  <a:cs typeface="Times New Roman" panose="02020603050405020304" pitchFamily="18" charset="0"/>
                                </a:rPr>
                                <m:t>𝑡</m:t>
                              </m:r>
                              <m:r>
                                <a:rPr lang="en-US" altLang="zh-CN" b="0" i="1" kern="100" smtClean="0">
                                  <a:latin typeface="Cambria Math" panose="02040503050406030204" pitchFamily="18" charset="0"/>
                                  <a:cs typeface="Times New Roman" panose="02020603050405020304" pitchFamily="18" charset="0"/>
                                </a:rPr>
                                <m:t>−</m:t>
                              </m:r>
                              <m:r>
                                <a:rPr lang="zh-CN" altLang="en-US" i="1" kern="100">
                                  <a:latin typeface="Cambria Math" panose="02040503050406030204" pitchFamily="18" charset="0"/>
                                  <a:cs typeface="Times New Roman" panose="02020603050405020304" pitchFamily="18" charset="0"/>
                                </a:rPr>
                                <m:t>常数</m:t>
                              </m:r>
                            </m:num>
                            <m:den>
                              <m:r>
                                <a:rPr lang="en-US" altLang="zh-CN" b="0" i="1" kern="100" smtClean="0">
                                  <a:latin typeface="Cambria Math" panose="02040503050406030204" pitchFamily="18" charset="0"/>
                                  <a:cs typeface="Times New Roman" panose="02020603050405020304" pitchFamily="18" charset="0"/>
                                </a:rPr>
                                <m:t>𝑘</m:t>
                              </m:r>
                            </m:den>
                          </m:f>
                        </m:e>
                      </m:d>
                      <m:r>
                        <a:rPr lang="en-US" altLang="zh-CN" b="0" i="1" kern="100" smtClean="0">
                          <a:latin typeface="Cambria Math" panose="02040503050406030204" pitchFamily="18" charset="0"/>
                          <a:cs typeface="Times New Roman" panose="02020603050405020304" pitchFamily="18" charset="0"/>
                        </a:rPr>
                        <m:t>=</m:t>
                      </m:r>
                      <m:f>
                        <m:fPr>
                          <m:ctrlPr>
                            <a:rPr lang="en-US" altLang="zh-CN" b="0" i="1" kern="100" smtClean="0">
                              <a:latin typeface="Cambria Math" panose="02040503050406030204" pitchFamily="18" charset="0"/>
                              <a:cs typeface="Times New Roman" panose="02020603050405020304" pitchFamily="18" charset="0"/>
                            </a:rPr>
                          </m:ctrlPr>
                        </m:fPr>
                        <m:num>
                          <m:r>
                            <a:rPr lang="zh-CN" altLang="en-US" b="0" i="1" kern="100" smtClean="0">
                              <a:latin typeface="Cambria Math" panose="02040503050406030204" pitchFamily="18" charset="0"/>
                              <a:cs typeface="Times New Roman" panose="02020603050405020304" pitchFamily="18" charset="0"/>
                            </a:rPr>
                            <m:t>𝜔</m:t>
                          </m:r>
                        </m:num>
                        <m:den>
                          <m:r>
                            <a:rPr lang="en-US" altLang="zh-CN" b="0" i="1" kern="100" smtClean="0">
                              <a:latin typeface="Cambria Math" panose="02040503050406030204" pitchFamily="18" charset="0"/>
                              <a:cs typeface="Times New Roman" panose="02020603050405020304" pitchFamily="18" charset="0"/>
                            </a:rPr>
                            <m:t>𝑘</m:t>
                          </m:r>
                        </m:den>
                      </m:f>
                      <m:r>
                        <a:rPr lang="en-US" altLang="zh-CN" b="0" i="1" kern="100" smtClean="0">
                          <a:latin typeface="Cambria Math" panose="02040503050406030204" pitchFamily="18" charset="0"/>
                          <a:cs typeface="Times New Roman" panose="02020603050405020304" pitchFamily="18" charset="0"/>
                        </a:rPr>
                        <m:t>=</m:t>
                      </m:r>
                      <m:f>
                        <m:fPr>
                          <m:ctrlPr>
                            <a:rPr lang="en-US" altLang="zh-CN" b="0" i="1" kern="100" smtClean="0">
                              <a:latin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cs typeface="Times New Roman" panose="02020603050405020304" pitchFamily="18" charset="0"/>
                            </a:rPr>
                            <m:t>1</m:t>
                          </m:r>
                        </m:num>
                        <m:den>
                          <m:rad>
                            <m:radPr>
                              <m:degHide m:val="on"/>
                              <m:ctrlPr>
                                <a:rPr lang="en-US" altLang="zh-CN" b="0" i="1" kern="100" smtClean="0">
                                  <a:latin typeface="Cambria Math" panose="02040503050406030204" pitchFamily="18" charset="0"/>
                                  <a:cs typeface="Times New Roman" panose="02020603050405020304" pitchFamily="18" charset="0"/>
                                </a:rPr>
                              </m:ctrlPr>
                            </m:radPr>
                            <m:deg/>
                            <m:e>
                              <m:r>
                                <a:rPr lang="zh-CN" altLang="en-US" b="0" i="1" kern="100" smtClean="0">
                                  <a:latin typeface="Cambria Math" panose="02040503050406030204" pitchFamily="18" charset="0"/>
                                  <a:cs typeface="Times New Roman" panose="02020603050405020304" pitchFamily="18" charset="0"/>
                                </a:rPr>
                                <m:t>𝜀𝜇</m:t>
                              </m:r>
                            </m:e>
                          </m:rad>
                        </m:den>
                      </m:f>
                    </m:oMath>
                  </m:oMathPara>
                </a14:m>
                <a:endParaRPr lang="en-US" altLang="zh-CN" b="1" i="1" dirty="0"/>
              </a:p>
              <a:p>
                <a:pPr/>
                <a14:m>
                  <m:oMathPara xmlns:m="http://schemas.openxmlformats.org/officeDocument/2006/math">
                    <m:oMathParaPr>
                      <m:jc m:val="left"/>
                    </m:oMathParaPr>
                    <m:oMath xmlns:m="http://schemas.openxmlformats.org/officeDocument/2006/math">
                      <m:r>
                        <a:rPr lang="zh-CN" altLang="en-US" b="0" i="1" smtClean="0">
                          <a:latin typeface="Cambria Math" panose="02040503050406030204" pitchFamily="18" charset="0"/>
                        </a:rPr>
                        <m:t>𝜆</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i="1" kern="100">
                                  <a:latin typeface="Cambria Math" panose="02040503050406030204" pitchFamily="18" charset="0"/>
                                  <a:cs typeface="Times New Roman" panose="02020603050405020304" pitchFamily="18" charset="0"/>
                                </a:rPr>
                                <m:t>𝑝</m:t>
                              </m:r>
                            </m:sub>
                          </m:sSub>
                        </m:num>
                        <m:den>
                          <m:r>
                            <a:rPr lang="en-US" altLang="zh-CN" b="0" i="1" smtClean="0">
                              <a:latin typeface="Cambria Math" panose="02040503050406030204" pitchFamily="18" charset="0"/>
                            </a:rPr>
                            <m:t>𝑓</m:t>
                          </m:r>
                        </m:den>
                      </m:f>
                    </m:oMath>
                  </m:oMathPara>
                </a14:m>
                <a:endParaRPr lang="en-US" altLang="zh-CN" i="1" dirty="0"/>
              </a:p>
              <a:p>
                <a:pPr/>
                <a14:m>
                  <m:oMathPara xmlns:m="http://schemas.openxmlformats.org/officeDocument/2006/math">
                    <m:oMathParaPr>
                      <m:jc m:val="left"/>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𝐻</m:t>
                          </m:r>
                        </m:e>
                        <m:sub>
                          <m:r>
                            <m:rPr>
                              <m:sty m:val="p"/>
                            </m:rPr>
                            <a:rPr lang="en-US" altLang="zh-CN" i="1" kern="100">
                              <a:latin typeface="Cambria Math" panose="02040503050406030204" pitchFamily="18" charset="0"/>
                              <a:cs typeface="Times New Roman" panose="02020603050405020304" pitchFamily="18" charset="0"/>
                            </a:rPr>
                            <m:t>y</m:t>
                          </m:r>
                        </m:sub>
                      </m:sSub>
                      <m:d>
                        <m:dPr>
                          <m:ctrlPr>
                            <a:rPr lang="en-US" altLang="zh-CN" b="0" i="1" kern="100" smtClean="0">
                              <a:latin typeface="Cambria Math" panose="02040503050406030204" pitchFamily="18" charset="0"/>
                              <a:cs typeface="Times New Roman" panose="02020603050405020304" pitchFamily="18" charset="0"/>
                            </a:rPr>
                          </m:ctrlPr>
                        </m:dPr>
                        <m:e>
                          <m:r>
                            <m:rPr>
                              <m:sty m:val="p"/>
                            </m:rPr>
                            <a:rPr lang="en-US" altLang="zh-CN" b="0" i="0" kern="100" smtClean="0">
                              <a:latin typeface="Cambria Math" panose="02040503050406030204" pitchFamily="18" charset="0"/>
                              <a:cs typeface="Times New Roman" panose="02020603050405020304" pitchFamily="18" charset="0"/>
                            </a:rPr>
                            <m:t>z</m:t>
                          </m:r>
                        </m:e>
                      </m:d>
                      <m:r>
                        <a:rPr lang="en-US" altLang="zh-CN" b="0" i="0" kern="100" smtClean="0">
                          <a:latin typeface="Cambria Math" panose="02040503050406030204" pitchFamily="18" charset="0"/>
                          <a:cs typeface="Times New Roman" panose="02020603050405020304" pitchFamily="18" charset="0"/>
                        </a:rPr>
                        <m:t>=</m:t>
                      </m:r>
                      <m:f>
                        <m:fPr>
                          <m:ctrlPr>
                            <a:rPr lang="en-US" altLang="zh-CN" b="0" i="1" kern="100" smtClean="0">
                              <a:latin typeface="Cambria Math" panose="02040503050406030204" pitchFamily="18" charset="0"/>
                              <a:cs typeface="Times New Roman" panose="02020603050405020304" pitchFamily="18" charset="0"/>
                            </a:rPr>
                          </m:ctrlPr>
                        </m:fPr>
                        <m:num>
                          <m:r>
                            <a:rPr lang="en-US" altLang="zh-CN" b="0" i="1" kern="100" smtClean="0">
                              <a:latin typeface="Cambria Math" panose="02040503050406030204" pitchFamily="18" charset="0"/>
                              <a:cs typeface="Times New Roman" panose="02020603050405020304" pitchFamily="18" charset="0"/>
                            </a:rPr>
                            <m:t>1</m:t>
                          </m:r>
                        </m:num>
                        <m:den>
                          <m:r>
                            <a:rPr lang="zh-CN" altLang="en-US" b="0" i="1" kern="100" smtClean="0">
                              <a:latin typeface="Cambria Math" panose="02040503050406030204" pitchFamily="18" charset="0"/>
                              <a:cs typeface="Times New Roman" panose="02020603050405020304" pitchFamily="18" charset="0"/>
                            </a:rPr>
                            <m:t>𝜂</m:t>
                          </m:r>
                        </m:den>
                      </m:f>
                      <m:d>
                        <m:dPr>
                          <m:ctrlPr>
                            <a:rPr lang="en-US" altLang="zh-CN" b="0" i="1" kern="100" smtClean="0">
                              <a:latin typeface="Cambria Math" panose="02040503050406030204" pitchFamily="18" charset="0"/>
                              <a:cs typeface="Times New Roman" panose="02020603050405020304" pitchFamily="18" charset="0"/>
                            </a:rPr>
                          </m:ctrlPr>
                        </m:dPr>
                        <m:e>
                          <m:r>
                            <a:rPr lang="en-US" altLang="zh-CN" b="0" i="1" kern="100" smtClean="0">
                              <a:latin typeface="Cambria Math" panose="02040503050406030204" pitchFamily="18" charset="0"/>
                              <a:cs typeface="Times New Roman" panose="02020603050405020304" pitchFamily="18" charset="0"/>
                            </a:rPr>
                            <m:t>𝐴</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𝑗𝑘𝑧</m:t>
                              </m:r>
                            </m:sup>
                          </m:sSup>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𝐵</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en-US" altLang="zh-CN" b="0" i="1" kern="100" smtClean="0">
                                  <a:latin typeface="Cambria Math" panose="02040503050406030204" pitchFamily="18" charset="0"/>
                                  <a:cs typeface="Times New Roman" panose="02020603050405020304" pitchFamily="18" charset="0"/>
                                </a:rPr>
                                <m:t>𝑗𝑘𝑧</m:t>
                              </m:r>
                            </m:sup>
                          </m:sSup>
                        </m:e>
                      </m:d>
                      <m:r>
                        <a:rPr lang="en-US" altLang="zh-CN" b="0" i="1" kern="100" smtClean="0">
                          <a:latin typeface="Cambria Math" panose="02040503050406030204" pitchFamily="18" charset="0"/>
                          <a:cs typeface="Times New Roman" panose="02020603050405020304" pitchFamily="18" charset="0"/>
                        </a:rPr>
                        <m:t>                 </m:t>
                      </m:r>
                      <m:r>
                        <a:rPr lang="zh-CN" altLang="en-US" i="1" kern="100">
                          <a:latin typeface="Cambria Math" panose="02040503050406030204" pitchFamily="18" charset="0"/>
                          <a:cs typeface="Times New Roman" panose="02020603050405020304" pitchFamily="18" charset="0"/>
                        </a:rPr>
                        <m:t>𝜂</m:t>
                      </m:r>
                      <m:r>
                        <a:rPr lang="en-US" altLang="zh-CN" i="1" kern="100" smtClean="0">
                          <a:latin typeface="Cambria Math" panose="02040503050406030204" pitchFamily="18" charset="0"/>
                          <a:cs typeface="Times New Roman" panose="02020603050405020304" pitchFamily="18" charset="0"/>
                        </a:rPr>
                        <m:t>=</m:t>
                      </m:r>
                      <m:rad>
                        <m:radPr>
                          <m:degHide m:val="on"/>
                          <m:ctrlPr>
                            <a:rPr lang="en-US" altLang="zh-CN" i="1" kern="100" smtClean="0">
                              <a:latin typeface="Cambria Math" panose="02040503050406030204" pitchFamily="18" charset="0"/>
                              <a:cs typeface="Times New Roman" panose="02020603050405020304" pitchFamily="18" charset="0"/>
                            </a:rPr>
                          </m:ctrlPr>
                        </m:radPr>
                        <m:deg/>
                        <m:e>
                          <m:r>
                            <a:rPr lang="zh-CN" altLang="en-US" i="1" kern="100" smtClean="0">
                              <a:latin typeface="Cambria Math" panose="02040503050406030204" pitchFamily="18" charset="0"/>
                              <a:cs typeface="Times New Roman" panose="02020603050405020304" pitchFamily="18" charset="0"/>
                            </a:rPr>
                            <m:t>𝜇</m:t>
                          </m:r>
                          <m:r>
                            <a:rPr lang="en-US" altLang="zh-CN" i="1" kern="100" smtClean="0">
                              <a:latin typeface="Cambria Math" panose="02040503050406030204" pitchFamily="18" charset="0"/>
                              <a:cs typeface="Times New Roman" panose="02020603050405020304" pitchFamily="18" charset="0"/>
                            </a:rPr>
                            <m:t>/</m:t>
                          </m:r>
                          <m:r>
                            <a:rPr lang="zh-CN" altLang="en-US" i="1" kern="100" smtClean="0">
                              <a:latin typeface="Cambria Math" panose="02040503050406030204" pitchFamily="18" charset="0"/>
                              <a:cs typeface="Times New Roman" panose="02020603050405020304" pitchFamily="18" charset="0"/>
                            </a:rPr>
                            <m:t>𝜖</m:t>
                          </m:r>
                        </m:e>
                      </m:rad>
                    </m:oMath>
                  </m:oMathPara>
                </a14:m>
                <a:endParaRPr lang="zh-CN" altLang="en-US" i="1" dirty="0"/>
              </a:p>
              <a:p>
                <a:endParaRPr lang="zh-CN" altLang="en-US" i="1" dirty="0"/>
              </a:p>
            </p:txBody>
          </p:sp>
        </mc:Choice>
        <mc:Fallback xmlns="">
          <p:sp>
            <p:nvSpPr>
              <p:cNvPr id="17" name="文本框 16">
                <a:extLst>
                  <a:ext uri="{FF2B5EF4-FFF2-40B4-BE49-F238E27FC236}">
                    <a16:creationId xmlns:a16="http://schemas.microsoft.com/office/drawing/2014/main" id="{D8E4EFA2-52CD-44A1-BF4C-757A0A5F4340}"/>
                  </a:ext>
                </a:extLst>
              </p:cNvPr>
              <p:cNvSpPr txBox="1">
                <a:spLocks noRot="1" noChangeAspect="1" noMove="1" noResize="1" noEditPoints="1" noAdjustHandles="1" noChangeArrowheads="1" noChangeShapeType="1" noTextEdit="1"/>
              </p:cNvSpPr>
              <p:nvPr/>
            </p:nvSpPr>
            <p:spPr>
              <a:xfrm>
                <a:off x="574490" y="4026595"/>
                <a:ext cx="7081367" cy="28117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04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22CAE21-BA42-41CE-B109-F427C4E8B58A}"/>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pic>
        <p:nvPicPr>
          <p:cNvPr id="10" name="图片 9">
            <a:extLst>
              <a:ext uri="{FF2B5EF4-FFF2-40B4-BE49-F238E27FC236}">
                <a16:creationId xmlns:a16="http://schemas.microsoft.com/office/drawing/2014/main" id="{1AC01E0D-50B6-4532-82D2-9156EA73A24F}"/>
              </a:ext>
            </a:extLst>
          </p:cNvPr>
          <p:cNvPicPr>
            <a:picLocks noChangeAspect="1"/>
          </p:cNvPicPr>
          <p:nvPr/>
        </p:nvPicPr>
        <p:blipFill>
          <a:blip r:embed="rId3"/>
          <a:stretch>
            <a:fillRect/>
          </a:stretch>
        </p:blipFill>
        <p:spPr>
          <a:xfrm>
            <a:off x="5508104" y="2084370"/>
            <a:ext cx="3237257" cy="1969179"/>
          </a:xfrm>
          <a:prstGeom prst="rect">
            <a:avLst/>
          </a:prstGeom>
        </p:spPr>
      </p:pic>
      <p:sp>
        <p:nvSpPr>
          <p:cNvPr id="31" name="文本框 30">
            <a:extLst>
              <a:ext uri="{FF2B5EF4-FFF2-40B4-BE49-F238E27FC236}">
                <a16:creationId xmlns:a16="http://schemas.microsoft.com/office/drawing/2014/main" id="{AB2B873F-073A-492A-9BB2-701CC8C33C91}"/>
              </a:ext>
            </a:extLst>
          </p:cNvPr>
          <p:cNvSpPr txBox="1"/>
          <p:nvPr/>
        </p:nvSpPr>
        <p:spPr>
          <a:xfrm>
            <a:off x="1277804" y="1764576"/>
            <a:ext cx="4642184" cy="461665"/>
          </a:xfrm>
          <a:prstGeom prst="rect">
            <a:avLst/>
          </a:prstGeom>
          <a:noFill/>
        </p:spPr>
        <p:txBody>
          <a:bodyPr wrap="square" rtlCol="0">
            <a:spAutoFit/>
          </a:bodyPr>
          <a:lstStyle/>
          <a:p>
            <a:r>
              <a:rPr lang="zh-CN" altLang="en-US" dirty="0"/>
              <a:t>有耗导电媒质</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D17161D-AC11-488D-AD13-0279823D0863}"/>
                  </a:ext>
                </a:extLst>
              </p:cNvPr>
              <p:cNvSpPr txBox="1"/>
              <p:nvPr/>
            </p:nvSpPr>
            <p:spPr>
              <a:xfrm>
                <a:off x="393153" y="3727467"/>
                <a:ext cx="5114951" cy="1037400"/>
              </a:xfrm>
              <a:prstGeom prst="rect">
                <a:avLst/>
              </a:prstGeom>
              <a:noFill/>
            </p:spPr>
            <p:txBody>
              <a:bodyPr wrap="square">
                <a:spAutoFit/>
              </a:bodyPr>
              <a:lstStyle/>
              <a:p>
                <a:pPr indent="304800">
                  <a:lnSpc>
                    <a:spcPct val="150000"/>
                  </a:lnSpc>
                </a:pPr>
                <a14:m>
                  <m:oMathPara xmlns:m="http://schemas.openxmlformats.org/officeDocument/2006/math">
                    <m:oMathParaPr>
                      <m:jc m:val="centerGroup"/>
                    </m:oMathParaPr>
                    <m:oMath xmlns:m="http://schemas.openxmlformats.org/officeDocument/2006/math">
                      <m:sSup>
                        <m:sSupPr>
                          <m:ctrlPr>
                            <a:rPr lang="en-US" altLang="zh-CN"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𝜔</m:t>
                          </m:r>
                        </m:e>
                        <m:sup>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zh-CN" altLang="en-US"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𝜀𝜇</m:t>
                      </m:r>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𝑗</m:t>
                      </m:r>
                      <m:f>
                        <m:fPr>
                          <m:ctrlP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zh-CN" altLang="en-US"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zh-CN" altLang="en-US"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𝜔𝜀</m:t>
                          </m:r>
                        </m:den>
                      </m:f>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zh-CN"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𝐸</m:t>
                          </m:r>
                        </m:e>
                      </m:acc>
                      <m:r>
                        <a:rPr lang="en-US" altLang="zh-CN" sz="2400" b="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acc>
                        <m:accPr>
                          <m:chr m:val="⃗"/>
                          <m:ctrlPr>
                            <a:rPr lang="en-US" altLang="zh-CN" sz="24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𝐸</m:t>
                          </m:r>
                        </m:e>
                      </m:acc>
                      <m:r>
                        <a:rPr lang="en-US" altLang="zh-CN" sz="2400" b="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zh-CN" altLang="zh-CN" sz="2400" i="1" kern="100" dirty="0">
                  <a:solidFill>
                    <a:srgbClr val="FF0000"/>
                  </a:solidFill>
                  <a:effectLst/>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FD17161D-AC11-488D-AD13-0279823D0863}"/>
                  </a:ext>
                </a:extLst>
              </p:cNvPr>
              <p:cNvSpPr txBox="1">
                <a:spLocks noRot="1" noChangeAspect="1" noMove="1" noResize="1" noEditPoints="1" noAdjustHandles="1" noChangeArrowheads="1" noChangeShapeType="1" noTextEdit="1"/>
              </p:cNvSpPr>
              <p:nvPr/>
            </p:nvSpPr>
            <p:spPr>
              <a:xfrm>
                <a:off x="393153" y="3727467"/>
                <a:ext cx="5114951" cy="10374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E862D47-8F62-4330-B4D7-A018B67E6334}"/>
                  </a:ext>
                </a:extLst>
              </p:cNvPr>
              <p:cNvSpPr txBox="1"/>
              <p:nvPr/>
            </p:nvSpPr>
            <p:spPr>
              <a:xfrm>
                <a:off x="96009" y="4986085"/>
                <a:ext cx="4596544" cy="4735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𝐸</m:t>
                          </m:r>
                        </m:e>
                        <m:sub>
                          <m:r>
                            <a:rPr lang="en-US" altLang="zh-CN" b="0" i="1" kern="100" smtClean="0">
                              <a:latin typeface="Cambria Math" panose="02040503050406030204" pitchFamily="18" charset="0"/>
                              <a:cs typeface="Times New Roman" panose="02020603050405020304" pitchFamily="18" charset="0"/>
                            </a:rPr>
                            <m:t>𝑥</m:t>
                          </m:r>
                        </m:sub>
                      </m:sSub>
                      <m:d>
                        <m:dPr>
                          <m:ctrlPr>
                            <a:rPr lang="en-US" altLang="zh-CN" b="0" i="1" kern="100" smtClean="0">
                              <a:latin typeface="Cambria Math" panose="02040503050406030204" pitchFamily="18" charset="0"/>
                              <a:cs typeface="Times New Roman" panose="02020603050405020304" pitchFamily="18" charset="0"/>
                            </a:rPr>
                          </m:ctrlPr>
                        </m:dPr>
                        <m:e>
                          <m:r>
                            <m:rPr>
                              <m:sty m:val="p"/>
                            </m:rPr>
                            <a:rPr lang="en-US" altLang="zh-CN" b="0" i="0" kern="100" smtClean="0">
                              <a:latin typeface="Cambria Math" panose="02040503050406030204" pitchFamily="18" charset="0"/>
                              <a:cs typeface="Times New Roman" panose="02020603050405020304" pitchFamily="18" charset="0"/>
                            </a:rPr>
                            <m:t>z</m:t>
                          </m:r>
                        </m:e>
                      </m:d>
                      <m:r>
                        <a:rPr lang="en-US" altLang="zh-CN" b="0" i="0"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𝐴</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en-US" altLang="zh-CN" b="0" i="1" kern="100" smtClean="0">
                              <a:latin typeface="Cambria Math" panose="02040503050406030204" pitchFamily="18" charset="0"/>
                              <a:cs typeface="Times New Roman" panose="02020603050405020304" pitchFamily="18" charset="0"/>
                            </a:rPr>
                            <m:t>−</m:t>
                          </m:r>
                          <m:r>
                            <a:rPr lang="zh-CN" altLang="en-US" b="0" i="1" kern="100" smtClean="0">
                              <a:latin typeface="Cambria Math" panose="02040503050406030204" pitchFamily="18" charset="0"/>
                              <a:cs typeface="Times New Roman" panose="02020603050405020304" pitchFamily="18" charset="0"/>
                            </a:rPr>
                            <m:t>𝛾</m:t>
                          </m:r>
                          <m:r>
                            <a:rPr lang="en-US" altLang="zh-CN" b="0" i="1" kern="100" smtClean="0">
                              <a:latin typeface="Cambria Math" panose="02040503050406030204" pitchFamily="18" charset="0"/>
                              <a:cs typeface="Times New Roman" panose="02020603050405020304" pitchFamily="18" charset="0"/>
                            </a:rPr>
                            <m:t>𝑧</m:t>
                          </m:r>
                        </m:sup>
                      </m:sSup>
                      <m:r>
                        <a:rPr lang="en-US" altLang="zh-CN" b="0" i="1" kern="100" smtClean="0">
                          <a:latin typeface="Cambria Math" panose="02040503050406030204" pitchFamily="18" charset="0"/>
                          <a:cs typeface="Times New Roman" panose="02020603050405020304" pitchFamily="18" charset="0"/>
                        </a:rPr>
                        <m:t>+</m:t>
                      </m:r>
                      <m:r>
                        <a:rPr lang="en-US" altLang="zh-CN" b="0" i="1" kern="100" smtClean="0">
                          <a:latin typeface="Cambria Math" panose="02040503050406030204" pitchFamily="18" charset="0"/>
                          <a:cs typeface="Times New Roman" panose="02020603050405020304" pitchFamily="18" charset="0"/>
                        </a:rPr>
                        <m:t>𝐵</m:t>
                      </m:r>
                      <m:sSup>
                        <m:sSupPr>
                          <m:ctrlPr>
                            <a:rPr lang="en-US" altLang="zh-CN" b="0" i="1" kern="100" smtClean="0">
                              <a:latin typeface="Cambria Math" panose="02040503050406030204" pitchFamily="18" charset="0"/>
                              <a:cs typeface="Times New Roman" panose="02020603050405020304" pitchFamily="18" charset="0"/>
                            </a:rPr>
                          </m:ctrlPr>
                        </m:sSupPr>
                        <m:e>
                          <m:r>
                            <a:rPr lang="en-US" altLang="zh-CN" b="0" i="1" kern="100" smtClean="0">
                              <a:latin typeface="Cambria Math" panose="02040503050406030204" pitchFamily="18" charset="0"/>
                              <a:cs typeface="Times New Roman" panose="02020603050405020304" pitchFamily="18" charset="0"/>
                            </a:rPr>
                            <m:t>𝑒</m:t>
                          </m:r>
                        </m:e>
                        <m:sup>
                          <m:r>
                            <a:rPr lang="zh-CN" altLang="en-US" b="0" i="1" kern="100" smtClean="0">
                              <a:latin typeface="Cambria Math" panose="02040503050406030204" pitchFamily="18" charset="0"/>
                              <a:cs typeface="Times New Roman" panose="02020603050405020304" pitchFamily="18" charset="0"/>
                            </a:rPr>
                            <m:t>𝛾</m:t>
                          </m:r>
                          <m:r>
                            <a:rPr lang="en-US" altLang="zh-CN" b="0" i="1" kern="100" smtClean="0">
                              <a:latin typeface="Cambria Math" panose="02040503050406030204" pitchFamily="18" charset="0"/>
                              <a:cs typeface="Times New Roman" panose="02020603050405020304" pitchFamily="18" charset="0"/>
                            </a:rPr>
                            <m:t>𝑧</m:t>
                          </m:r>
                        </m:sup>
                      </m:sSup>
                    </m:oMath>
                  </m:oMathPara>
                </a14:m>
                <a:endParaRPr lang="zh-CN" altLang="en-US" i="1" dirty="0"/>
              </a:p>
            </p:txBody>
          </p:sp>
        </mc:Choice>
        <mc:Fallback xmlns="">
          <p:sp>
            <p:nvSpPr>
              <p:cNvPr id="33" name="文本框 32">
                <a:extLst>
                  <a:ext uri="{FF2B5EF4-FFF2-40B4-BE49-F238E27FC236}">
                    <a16:creationId xmlns:a16="http://schemas.microsoft.com/office/drawing/2014/main" id="{AE862D47-8F62-4330-B4D7-A018B67E6334}"/>
                  </a:ext>
                </a:extLst>
              </p:cNvPr>
              <p:cNvSpPr txBox="1">
                <a:spLocks noRot="1" noChangeAspect="1" noMove="1" noResize="1" noEditPoints="1" noAdjustHandles="1" noChangeArrowheads="1" noChangeShapeType="1" noTextEdit="1"/>
              </p:cNvSpPr>
              <p:nvPr/>
            </p:nvSpPr>
            <p:spPr>
              <a:xfrm>
                <a:off x="96009" y="4986085"/>
                <a:ext cx="4596544" cy="47359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2B6294F-4719-4172-BA37-D7E3546AE6F9}"/>
                  </a:ext>
                </a:extLst>
              </p:cNvPr>
              <p:cNvSpPr txBox="1"/>
              <p:nvPr/>
            </p:nvSpPr>
            <p:spPr>
              <a:xfrm>
                <a:off x="631755" y="5459676"/>
                <a:ext cx="3757701" cy="7186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b="0" i="1" kern="100" smtClean="0">
                          <a:latin typeface="Cambria Math" panose="02040503050406030204" pitchFamily="18" charset="0"/>
                          <a:cs typeface="Times New Roman" panose="02020603050405020304" pitchFamily="18" charset="0"/>
                        </a:rPr>
                        <m:t>𝛾</m:t>
                      </m:r>
                      <m:r>
                        <a:rPr lang="en-US" altLang="zh-CN" sz="2000" b="0" i="1" kern="100" smtClean="0">
                          <a:latin typeface="Cambria Math" panose="02040503050406030204" pitchFamily="18" charset="0"/>
                          <a:cs typeface="Times New Roman" panose="02020603050405020304" pitchFamily="18" charset="0"/>
                        </a:rPr>
                        <m:t>=</m:t>
                      </m:r>
                      <m:r>
                        <a:rPr lang="zh-CN" altLang="en-US" sz="2000" b="0" i="1" kern="100" smtClean="0">
                          <a:solidFill>
                            <a:srgbClr val="FF0000"/>
                          </a:solidFill>
                          <a:latin typeface="Cambria Math" panose="02040503050406030204" pitchFamily="18" charset="0"/>
                          <a:cs typeface="Times New Roman" panose="02020603050405020304" pitchFamily="18" charset="0"/>
                        </a:rPr>
                        <m:t>𝛼</m:t>
                      </m:r>
                      <m:r>
                        <a:rPr lang="en-US" altLang="zh-CN" sz="2000" b="0" i="1" kern="100" smtClean="0">
                          <a:latin typeface="Cambria Math" panose="02040503050406030204" pitchFamily="18" charset="0"/>
                          <a:cs typeface="Times New Roman" panose="02020603050405020304" pitchFamily="18" charset="0"/>
                        </a:rPr>
                        <m:t>+</m:t>
                      </m:r>
                      <m:r>
                        <a:rPr lang="en-US" altLang="zh-CN" sz="2000" b="0" i="1" kern="100" smtClean="0">
                          <a:latin typeface="Cambria Math" panose="02040503050406030204" pitchFamily="18" charset="0"/>
                          <a:cs typeface="Times New Roman" panose="02020603050405020304" pitchFamily="18" charset="0"/>
                        </a:rPr>
                        <m:t>𝑗</m:t>
                      </m:r>
                      <m:r>
                        <a:rPr lang="zh-CN" altLang="en-US" sz="2000" b="0" i="1" kern="100" smtClean="0">
                          <a:latin typeface="Cambria Math" panose="02040503050406030204" pitchFamily="18" charset="0"/>
                          <a:cs typeface="Times New Roman" panose="02020603050405020304" pitchFamily="18" charset="0"/>
                        </a:rPr>
                        <m:t>𝛽</m:t>
                      </m:r>
                      <m:r>
                        <a:rPr lang="zh-CN" altLang="en-US" sz="2000" i="1" smtClean="0">
                          <a:latin typeface="Cambria Math" panose="02040503050406030204" pitchFamily="18" charset="0"/>
                        </a:rPr>
                        <m:t>≅</m:t>
                      </m:r>
                      <m:r>
                        <a:rPr lang="en-US" altLang="zh-CN" sz="2000" b="0" i="1" smtClean="0">
                          <a:latin typeface="Cambria Math" panose="02040503050406030204" pitchFamily="18" charset="0"/>
                        </a:rPr>
                        <m:t>(</m:t>
                      </m:r>
                      <m:r>
                        <a:rPr lang="en-US" altLang="zh-CN" sz="2000" b="0" i="1" smtClean="0">
                          <a:solidFill>
                            <a:srgbClr val="FF0000"/>
                          </a:solidFill>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 </m:t>
                      </m:r>
                      <m:rad>
                        <m:radPr>
                          <m:degHide m:val="on"/>
                          <m:ctrlPr>
                            <a:rPr lang="zh-CN" altLang="en-US" sz="2000" i="1" smtClean="0">
                              <a:solidFill>
                                <a:schemeClr val="tx1"/>
                              </a:solidFill>
                              <a:latin typeface="Cambria Math" panose="02040503050406030204" pitchFamily="18" charset="0"/>
                            </a:rPr>
                          </m:ctrlPr>
                        </m:radPr>
                        <m:deg/>
                        <m:e>
                          <m:f>
                            <m:fPr>
                              <m:ctrlPr>
                                <a:rPr lang="en-US" altLang="zh-CN" sz="2000" i="1" smtClean="0">
                                  <a:solidFill>
                                    <a:schemeClr val="tx1"/>
                                  </a:solidFill>
                                  <a:latin typeface="Cambria Math" panose="02040503050406030204" pitchFamily="18" charset="0"/>
                                </a:rPr>
                              </m:ctrlPr>
                            </m:fPr>
                            <m:num>
                              <m:r>
                                <a:rPr lang="zh-CN" altLang="en-US" sz="2000" i="1" smtClean="0">
                                  <a:solidFill>
                                    <a:schemeClr val="tx1"/>
                                  </a:solidFill>
                                  <a:latin typeface="Cambria Math" panose="02040503050406030204" pitchFamily="18" charset="0"/>
                                </a:rPr>
                                <m:t>𝜔𝜇</m:t>
                              </m:r>
                              <m:r>
                                <a:rPr lang="zh-CN" altLang="en-US" sz="2000" b="0" i="1" kern="1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altLang="zh-CN" sz="2000" b="0" i="1" smtClean="0">
                                  <a:solidFill>
                                    <a:schemeClr val="tx1"/>
                                  </a:solidFill>
                                  <a:latin typeface="Cambria Math" panose="02040503050406030204" pitchFamily="18" charset="0"/>
                                </a:rPr>
                                <m:t>2</m:t>
                              </m:r>
                            </m:den>
                          </m:f>
                        </m:e>
                      </m:rad>
                    </m:oMath>
                  </m:oMathPara>
                </a14:m>
                <a:endParaRPr lang="zh-CN" altLang="en-US" sz="2000" dirty="0"/>
              </a:p>
            </p:txBody>
          </p:sp>
        </mc:Choice>
        <mc:Fallback xmlns="">
          <p:sp>
            <p:nvSpPr>
              <p:cNvPr id="34" name="文本框 33">
                <a:extLst>
                  <a:ext uri="{FF2B5EF4-FFF2-40B4-BE49-F238E27FC236}">
                    <a16:creationId xmlns:a16="http://schemas.microsoft.com/office/drawing/2014/main" id="{E2B6294F-4719-4172-BA37-D7E3546AE6F9}"/>
                  </a:ext>
                </a:extLst>
              </p:cNvPr>
              <p:cNvSpPr txBox="1">
                <a:spLocks noRot="1" noChangeAspect="1" noMove="1" noResize="1" noEditPoints="1" noAdjustHandles="1" noChangeArrowheads="1" noChangeShapeType="1" noTextEdit="1"/>
              </p:cNvSpPr>
              <p:nvPr/>
            </p:nvSpPr>
            <p:spPr>
              <a:xfrm>
                <a:off x="631755" y="5459676"/>
                <a:ext cx="3757701" cy="7186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3071F4C-ABAC-4BDD-95C6-E52751993491}"/>
                  </a:ext>
                </a:extLst>
              </p:cNvPr>
              <p:cNvSpPr txBox="1"/>
              <p:nvPr/>
            </p:nvSpPr>
            <p:spPr>
              <a:xfrm>
                <a:off x="4831697" y="4329370"/>
                <a:ext cx="3757701" cy="1628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b="0" i="1" kern="100" smtClean="0">
                          <a:solidFill>
                            <a:srgbClr val="FF0000"/>
                          </a:solidFill>
                          <a:latin typeface="Cambria Math" panose="02040503050406030204" pitchFamily="18" charset="0"/>
                          <a:cs typeface="Times New Roman" panose="02020603050405020304" pitchFamily="18" charset="0"/>
                        </a:rPr>
                        <m:t>𝛼</m:t>
                      </m:r>
                      <m:r>
                        <a:rPr lang="en-US" altLang="zh-CN" sz="2000" b="0" i="1" kern="100" smtClean="0">
                          <a:solidFill>
                            <a:srgbClr val="FF0000"/>
                          </a:solidFill>
                          <a:latin typeface="Cambria Math" panose="02040503050406030204" pitchFamily="18" charset="0"/>
                          <a:cs typeface="Times New Roman" panose="02020603050405020304" pitchFamily="18" charset="0"/>
                        </a:rPr>
                        <m:t>=</m:t>
                      </m:r>
                      <m:rad>
                        <m:radPr>
                          <m:degHide m:val="on"/>
                          <m:ctrlPr>
                            <a:rPr lang="zh-CN" altLang="en-US" sz="2000" i="1" smtClean="0">
                              <a:solidFill>
                                <a:srgbClr val="FF0000"/>
                              </a:solidFill>
                              <a:latin typeface="Cambria Math" panose="02040503050406030204" pitchFamily="18" charset="0"/>
                            </a:rPr>
                          </m:ctrlPr>
                        </m:radPr>
                        <m:deg/>
                        <m:e>
                          <m:f>
                            <m:fPr>
                              <m:ctrlPr>
                                <a:rPr lang="en-US" altLang="zh-CN" sz="2000" i="1" smtClean="0">
                                  <a:solidFill>
                                    <a:srgbClr val="FF0000"/>
                                  </a:solidFill>
                                  <a:latin typeface="Cambria Math" panose="02040503050406030204" pitchFamily="18" charset="0"/>
                                </a:rPr>
                              </m:ctrlPr>
                            </m:fPr>
                            <m:num>
                              <m:r>
                                <a:rPr lang="zh-CN" altLang="en-US" sz="2000" i="1" smtClean="0">
                                  <a:solidFill>
                                    <a:srgbClr val="FF0000"/>
                                  </a:solidFill>
                                  <a:latin typeface="Cambria Math" panose="02040503050406030204" pitchFamily="18" charset="0"/>
                                </a:rPr>
                                <m:t>𝜔𝜇</m:t>
                              </m:r>
                              <m:r>
                                <a:rPr lang="zh-CN" altLang="en-US" sz="2000"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altLang="zh-CN" sz="2000" b="0" i="1" smtClean="0">
                                  <a:solidFill>
                                    <a:srgbClr val="FF0000"/>
                                  </a:solidFill>
                                  <a:latin typeface="Cambria Math" panose="02040503050406030204" pitchFamily="18" charset="0"/>
                                </a:rPr>
                                <m:t>2</m:t>
                              </m:r>
                            </m:den>
                          </m:f>
                        </m:e>
                      </m:rad>
                    </m:oMath>
                  </m:oMathPara>
                </a14:m>
                <a:endParaRPr lang="en-US" altLang="zh-CN" sz="2000" dirty="0">
                  <a:solidFill>
                    <a:srgbClr val="FF0000"/>
                  </a:solidFill>
                </a:endParaRPr>
              </a:p>
              <a:p>
                <a:pPr/>
                <a14:m>
                  <m:oMathPara xmlns:m="http://schemas.openxmlformats.org/officeDocument/2006/math">
                    <m:oMathParaPr>
                      <m:jc m:val="centerGroup"/>
                    </m:oMathParaPr>
                    <m:oMath xmlns:m="http://schemas.openxmlformats.org/officeDocument/2006/math">
                      <m:r>
                        <a:rPr lang="zh-CN" altLang="en-US" sz="2000" b="0" i="1" kern="100" smtClean="0">
                          <a:solidFill>
                            <a:srgbClr val="FF0000"/>
                          </a:solidFill>
                          <a:latin typeface="Cambria Math" panose="02040503050406030204" pitchFamily="18" charset="0"/>
                          <a:cs typeface="Times New Roman" panose="02020603050405020304" pitchFamily="18" charset="0"/>
                        </a:rPr>
                        <m:t>𝛿</m:t>
                      </m:r>
                      <m:r>
                        <a:rPr lang="en-US" altLang="zh-CN" sz="2000" b="0" i="1" kern="100" smtClean="0">
                          <a:solidFill>
                            <a:srgbClr val="FF0000"/>
                          </a:solidFill>
                          <a:latin typeface="Cambria Math" panose="02040503050406030204" pitchFamily="18" charset="0"/>
                          <a:cs typeface="Times New Roman" panose="02020603050405020304" pitchFamily="18" charset="0"/>
                        </a:rPr>
                        <m:t>=</m:t>
                      </m:r>
                      <m:rad>
                        <m:radPr>
                          <m:degHide m:val="on"/>
                          <m:ctrlPr>
                            <a:rPr lang="zh-CN" altLang="en-US" sz="2000" i="1" smtClean="0">
                              <a:solidFill>
                                <a:srgbClr val="FF0000"/>
                              </a:solidFill>
                              <a:latin typeface="Cambria Math" panose="02040503050406030204" pitchFamily="18" charset="0"/>
                            </a:rPr>
                          </m:ctrlPr>
                        </m:radPr>
                        <m:deg/>
                        <m:e>
                          <m:f>
                            <m:fPr>
                              <m:ctrlPr>
                                <a:rPr lang="en-US" altLang="zh-CN" sz="200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2</m:t>
                              </m:r>
                            </m:num>
                            <m:den>
                              <m:r>
                                <a:rPr lang="zh-CN" altLang="en-US" sz="2000" i="1" smtClean="0">
                                  <a:solidFill>
                                    <a:srgbClr val="FF0000"/>
                                  </a:solidFill>
                                  <a:latin typeface="Cambria Math" panose="02040503050406030204" pitchFamily="18" charset="0"/>
                                </a:rPr>
                                <m:t>𝜔𝜇</m:t>
                              </m:r>
                              <m:r>
                                <a:rPr lang="zh-CN" altLang="en-US" sz="2000" b="0" i="1" kern="10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den>
                          </m:f>
                        </m:e>
                      </m:rad>
                    </m:oMath>
                  </m:oMathPara>
                </a14:m>
                <a:endParaRPr lang="zh-CN" altLang="en-US" sz="2000" dirty="0"/>
              </a:p>
            </p:txBody>
          </p:sp>
        </mc:Choice>
        <mc:Fallback xmlns="">
          <p:sp>
            <p:nvSpPr>
              <p:cNvPr id="35" name="文本框 34">
                <a:extLst>
                  <a:ext uri="{FF2B5EF4-FFF2-40B4-BE49-F238E27FC236}">
                    <a16:creationId xmlns:a16="http://schemas.microsoft.com/office/drawing/2014/main" id="{03071F4C-ABAC-4BDD-95C6-E52751993491}"/>
                  </a:ext>
                </a:extLst>
              </p:cNvPr>
              <p:cNvSpPr txBox="1">
                <a:spLocks noRot="1" noChangeAspect="1" noMove="1" noResize="1" noEditPoints="1" noAdjustHandles="1" noChangeArrowheads="1" noChangeShapeType="1" noTextEdit="1"/>
              </p:cNvSpPr>
              <p:nvPr/>
            </p:nvSpPr>
            <p:spPr>
              <a:xfrm>
                <a:off x="4831697" y="4329370"/>
                <a:ext cx="3757701" cy="1628010"/>
              </a:xfrm>
              <a:prstGeom prst="rect">
                <a:avLst/>
              </a:prstGeom>
              <a:blipFill>
                <a:blip r:embed="rId7"/>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7E51CE7-41C1-4783-AE67-2BF90359F43E}"/>
              </a:ext>
            </a:extLst>
          </p:cNvPr>
          <p:cNvSpPr txBox="1">
            <a:spLocks noRot="1" noChangeAspect="1" noMove="1" noResize="1" noEditPoints="1" noAdjustHandles="1" noChangeArrowheads="1" noChangeShapeType="1" noTextEdit="1"/>
          </p:cNvSpPr>
          <p:nvPr/>
        </p:nvSpPr>
        <p:spPr>
          <a:xfrm>
            <a:off x="902221" y="2226241"/>
            <a:ext cx="2209131" cy="414088"/>
          </a:xfrm>
          <a:prstGeom prst="rect">
            <a:avLst/>
          </a:prstGeom>
          <a:blipFill>
            <a:blip r:embed="rId8"/>
            <a:stretch>
              <a:fillRect/>
            </a:stretch>
          </a:blipFill>
        </p:spPr>
        <p:txBody>
          <a:bodyPr/>
          <a:lstStyle/>
          <a:p>
            <a:endParaRPr lang="zh-CN" altLang="en-US" dirty="0">
              <a:noFill/>
            </a:endParaRPr>
          </a:p>
        </p:txBody>
      </p:sp>
      <mc:AlternateContent xmlns:mc="http://schemas.openxmlformats.org/markup-compatibility/2006" xmlns:a14="http://schemas.microsoft.com/office/drawing/2010/main">
        <mc:Choice Requires="a14">
          <p:sp>
            <p:nvSpPr>
              <p:cNvPr id="2" name="文本框 1"/>
              <p:cNvSpPr txBox="1"/>
              <p:nvPr/>
            </p:nvSpPr>
            <p:spPr>
              <a:xfrm>
                <a:off x="904569" y="2791595"/>
                <a:ext cx="2694327"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𝐻</m:t>
                          </m:r>
                        </m:e>
                      </m:acc>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zh-CN" altLang="en-US" b="0" i="1" smtClean="0">
                          <a:latin typeface="Cambria Math" panose="02040503050406030204" pitchFamily="18" charset="0"/>
                          <a:ea typeface="Cambria Math" panose="02040503050406030204" pitchFamily="18" charset="0"/>
                        </a:rPr>
                        <m:t>𝜔𝜀</m:t>
                      </m:r>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𝐸</m:t>
                          </m:r>
                        </m:e>
                      </m:acc>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𝜎</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𝐸</m:t>
                          </m:r>
                        </m:e>
                      </m:acc>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904569" y="2791595"/>
                <a:ext cx="2694327" cy="41408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2948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91C7DA92-E1A4-4BC9-9A88-F7A20A2F813C}"/>
              </a:ext>
            </a:extLst>
          </p:cNvPr>
          <p:cNvSpPr>
            <a:spLocks noGrp="1" noChangeArrowheads="1"/>
          </p:cNvSpPr>
          <p:nvPr>
            <p:ph type="title"/>
          </p:nvPr>
        </p:nvSpPr>
        <p:spPr/>
        <p:txBody>
          <a:bodyPr/>
          <a:lstStyle/>
          <a:p>
            <a:pPr eaLnBrk="1" hangingPunct="1"/>
            <a:r>
              <a:rPr lang="zh-CN" altLang="en-US"/>
              <a:t>总结</a:t>
            </a:r>
          </a:p>
        </p:txBody>
      </p:sp>
      <p:sp>
        <p:nvSpPr>
          <p:cNvPr id="3" name="矩形 22">
            <a:extLst>
              <a:ext uri="{FF2B5EF4-FFF2-40B4-BE49-F238E27FC236}">
                <a16:creationId xmlns:a16="http://schemas.microsoft.com/office/drawing/2014/main" id="{13AF2C9D-6441-4EE7-96E8-14D2672941FB}"/>
              </a:ext>
            </a:extLst>
          </p:cNvPr>
          <p:cNvSpPr>
            <a:spLocks noChangeArrowheads="1"/>
          </p:cNvSpPr>
          <p:nvPr/>
        </p:nvSpPr>
        <p:spPr bwMode="auto">
          <a:xfrm>
            <a:off x="1258888" y="1844675"/>
            <a:ext cx="7164387" cy="3170099"/>
          </a:xfrm>
          <a:prstGeom prst="rect">
            <a:avLst/>
          </a:prstGeom>
          <a:noFill/>
          <a:ln>
            <a:noFill/>
          </a:ln>
        </p:spPr>
        <p:txBody>
          <a:bodyPr>
            <a:spAutoFit/>
          </a:bodyPr>
          <a:lstStyle>
            <a:lvl1pPr>
              <a:defRPr kumimoji="1" sz="1600">
                <a:solidFill>
                  <a:schemeClr val="tx1"/>
                </a:solidFill>
                <a:latin typeface="Tahoma" panose="020B0604030504040204" pitchFamily="34" charset="0"/>
                <a:ea typeface="黑体" panose="02010609060101010101" pitchFamily="49" charset="-122"/>
              </a:defRPr>
            </a:lvl1pPr>
            <a:lvl2pPr marL="742950" indent="-285750">
              <a:defRPr kumimoji="1" sz="1600">
                <a:solidFill>
                  <a:schemeClr val="tx1"/>
                </a:solidFill>
                <a:latin typeface="Tahoma" panose="020B0604030504040204" pitchFamily="34" charset="0"/>
                <a:ea typeface="黑体" panose="02010609060101010101" pitchFamily="49" charset="-122"/>
              </a:defRPr>
            </a:lvl2pPr>
            <a:lvl3pPr marL="1143000" indent="-228600">
              <a:defRPr kumimoji="1" sz="1600">
                <a:solidFill>
                  <a:schemeClr val="tx1"/>
                </a:solidFill>
                <a:latin typeface="Tahoma" panose="020B0604030504040204" pitchFamily="34" charset="0"/>
                <a:ea typeface="黑体" panose="02010609060101010101" pitchFamily="49" charset="-122"/>
              </a:defRPr>
            </a:lvl3pPr>
            <a:lvl4pPr marL="1600200" indent="-228600">
              <a:defRPr kumimoji="1" sz="1600">
                <a:solidFill>
                  <a:schemeClr val="tx1"/>
                </a:solidFill>
                <a:latin typeface="Tahoma" panose="020B0604030504040204" pitchFamily="34" charset="0"/>
                <a:ea typeface="黑体" panose="02010609060101010101" pitchFamily="49" charset="-122"/>
              </a:defRPr>
            </a:lvl4pPr>
            <a:lvl5pPr marL="2057400" indent="-228600">
              <a:defRPr kumimoji="1" sz="1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9pPr>
          </a:lstStyle>
          <a:p>
            <a:pPr marL="342900" indent="-342900" eaLnBrk="1" hangingPunct="1">
              <a:buFont typeface="Wingdings" panose="05000000000000000000" pitchFamily="2" charset="2"/>
              <a:buChar char="p"/>
              <a:defRPr/>
            </a:pPr>
            <a:r>
              <a:rPr lang="zh-CN" altLang="en-US" sz="4000" b="1" dirty="0">
                <a:solidFill>
                  <a:srgbClr val="0000CC"/>
                </a:solidFill>
                <a:latin typeface="+mj-lt"/>
                <a:ea typeface="楷体_GB2312" pitchFamily="49" charset="-122"/>
              </a:rPr>
              <a:t> </a:t>
            </a:r>
            <a:r>
              <a:rPr lang="en-US" altLang="zh-CN" sz="4000" b="1" dirty="0">
                <a:solidFill>
                  <a:srgbClr val="0000CC"/>
                </a:solidFill>
                <a:latin typeface="+mj-lt"/>
                <a:ea typeface="楷体_GB2312" pitchFamily="49" charset="-122"/>
              </a:rPr>
              <a:t> </a:t>
            </a:r>
            <a:r>
              <a:rPr lang="zh-CN" altLang="en-US" sz="4000" dirty="0">
                <a:solidFill>
                  <a:srgbClr val="FF0000"/>
                </a:solidFill>
                <a:latin typeface="楷体_GB2312" pitchFamily="49" charset="-122"/>
              </a:rPr>
              <a:t>麦克斯韦方程</a:t>
            </a:r>
            <a:r>
              <a:rPr lang="zh-CN" altLang="en-US" sz="4000" dirty="0">
                <a:latin typeface="楷体_GB2312" pitchFamily="49" charset="-122"/>
              </a:rPr>
              <a:t>与</a:t>
            </a:r>
            <a:r>
              <a:rPr lang="zh-CN" altLang="en-US" sz="4000" dirty="0">
                <a:solidFill>
                  <a:srgbClr val="FF0000"/>
                </a:solidFill>
                <a:latin typeface="楷体_GB2312" pitchFamily="49" charset="-122"/>
              </a:rPr>
              <a:t>基尔霍夫电流定律</a:t>
            </a:r>
            <a:r>
              <a:rPr lang="zh-CN" altLang="en-US" sz="4000" dirty="0">
                <a:latin typeface="楷体_GB2312" pitchFamily="49" charset="-122"/>
              </a:rPr>
              <a:t>、</a:t>
            </a:r>
            <a:r>
              <a:rPr lang="zh-CN" altLang="en-US" sz="4000" dirty="0">
                <a:solidFill>
                  <a:srgbClr val="FF0000"/>
                </a:solidFill>
                <a:latin typeface="楷体_GB2312" pitchFamily="49" charset="-122"/>
              </a:rPr>
              <a:t>电压定律</a:t>
            </a:r>
            <a:r>
              <a:rPr lang="zh-CN" altLang="en-US" sz="4000" dirty="0">
                <a:latin typeface="楷体_GB2312" pitchFamily="49" charset="-122"/>
              </a:rPr>
              <a:t>（</a:t>
            </a:r>
            <a:r>
              <a:rPr lang="en-US" altLang="zh-CN" sz="4000" dirty="0">
                <a:latin typeface="楷体_GB2312" pitchFamily="49" charset="-122"/>
              </a:rPr>
              <a:t>KCL/KVL</a:t>
            </a:r>
            <a:r>
              <a:rPr lang="zh-CN" altLang="en-US" sz="4000" dirty="0">
                <a:latin typeface="楷体_GB2312" pitchFamily="49" charset="-122"/>
              </a:rPr>
              <a:t>）的关系。</a:t>
            </a:r>
          </a:p>
          <a:p>
            <a:pPr marL="342900" indent="-342900" eaLnBrk="1" hangingPunct="1">
              <a:buFont typeface="Wingdings" panose="05000000000000000000" pitchFamily="2" charset="2"/>
              <a:buChar char="p"/>
              <a:defRPr/>
            </a:pPr>
            <a:endParaRPr lang="en-US" altLang="zh-CN" sz="4000" b="1" dirty="0">
              <a:solidFill>
                <a:srgbClr val="0000CC"/>
              </a:solidFill>
              <a:latin typeface="+mj-lt"/>
              <a:ea typeface="楷体_GB2312" pitchFamily="49" charset="-122"/>
            </a:endParaRPr>
          </a:p>
          <a:p>
            <a:pPr marL="342900" indent="-342900" eaLnBrk="1" hangingPunct="1">
              <a:buFont typeface="Wingdings" panose="05000000000000000000" pitchFamily="2" charset="2"/>
              <a:buChar char="p"/>
              <a:defRPr/>
            </a:pPr>
            <a:r>
              <a:rPr lang="zh-CN" altLang="en-US" sz="4000" dirty="0">
                <a:solidFill>
                  <a:schemeClr val="accent2"/>
                </a:solidFill>
                <a:latin typeface="楷体_GB2312" pitchFamily="49" charset="-122"/>
              </a:rPr>
              <a:t> </a:t>
            </a:r>
            <a:r>
              <a:rPr lang="zh-CN" altLang="en-US" sz="4000" dirty="0">
                <a:solidFill>
                  <a:srgbClr val="FF0000"/>
                </a:solidFill>
                <a:latin typeface="楷体_GB2312" pitchFamily="49" charset="-122"/>
              </a:rPr>
              <a:t>麦克斯韦方程</a:t>
            </a:r>
            <a:r>
              <a:rPr lang="zh-CN" altLang="en-US" sz="4000" dirty="0">
                <a:latin typeface="楷体_GB2312" pitchFamily="49" charset="-122"/>
              </a:rPr>
              <a:t>推导</a:t>
            </a:r>
            <a:r>
              <a:rPr lang="zh-CN" altLang="en-US" sz="4000" dirty="0">
                <a:solidFill>
                  <a:srgbClr val="0000CC"/>
                </a:solidFill>
              </a:rPr>
              <a:t>波动方程</a:t>
            </a:r>
            <a:endParaRPr lang="en-US" altLang="zh-CN" sz="4000" b="1" dirty="0">
              <a:solidFill>
                <a:srgbClr val="0000CC"/>
              </a:solidFill>
              <a:latin typeface="+mj-lt"/>
              <a:ea typeface="楷体_GB2312" pitchFamily="49" charset="-122"/>
            </a:endParaRPr>
          </a:p>
        </p:txBody>
      </p:sp>
    </p:spTree>
    <p:extLst>
      <p:ext uri="{BB962C8B-B14F-4D97-AF65-F5344CB8AC3E}">
        <p14:creationId xmlns:p14="http://schemas.microsoft.com/office/powerpoint/2010/main" val="3900496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740CCC32-833E-4981-9933-3B4E8FC00062}"/>
              </a:ext>
            </a:extLst>
          </p:cNvPr>
          <p:cNvSpPr>
            <a:spLocks noGrp="1" noChangeArrowheads="1"/>
          </p:cNvSpPr>
          <p:nvPr>
            <p:ph type="title"/>
          </p:nvPr>
        </p:nvSpPr>
        <p:spPr/>
        <p:txBody>
          <a:bodyPr/>
          <a:lstStyle/>
          <a:p>
            <a:pPr algn="ctr" eaLnBrk="1" hangingPunct="1"/>
            <a:r>
              <a:rPr lang="zh-CN" altLang="en-US" sz="4800" dirty="0">
                <a:latin typeface="隶书" panose="02010509060101010101" pitchFamily="49" charset="-122"/>
              </a:rPr>
              <a:t>电磁理论</a:t>
            </a:r>
          </a:p>
        </p:txBody>
      </p:sp>
      <p:sp>
        <p:nvSpPr>
          <p:cNvPr id="2" name="矩形 1"/>
          <p:cNvSpPr/>
          <p:nvPr/>
        </p:nvSpPr>
        <p:spPr>
          <a:xfrm>
            <a:off x="718066" y="2204864"/>
            <a:ext cx="6750496" cy="2677656"/>
          </a:xfrm>
          <a:prstGeom prst="rect">
            <a:avLst/>
          </a:prstGeom>
        </p:spPr>
        <p:txBody>
          <a:bodyPr wrap="square">
            <a:spAutoFit/>
          </a:bodyPr>
          <a:lstStyle/>
          <a:p>
            <a:pPr algn="just">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习题：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相速度的含义是什么？</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计算金属铝在频率为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76.5GHz</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时的趋肤深度？（</a:t>
            </a:r>
            <a:r>
              <a:rPr lang="en-US" altLang="zh-CN" kern="100" dirty="0">
                <a:latin typeface="等线" panose="02010600030101010101" pitchFamily="2" charset="-122"/>
                <a:ea typeface="等线" panose="02010600030101010101" pitchFamily="2" charset="-122"/>
                <a:cs typeface="Times New Roman" panose="02020603050405020304" pitchFamily="18" charset="0"/>
              </a:rPr>
              <a:t>20</a:t>
            </a:r>
            <a:r>
              <a:rPr lang="en-US" altLang="zh-CN" kern="100" baseline="30000" dirty="0">
                <a:latin typeface="等线" panose="02010600030101010101" pitchFamily="2" charset="-122"/>
                <a:ea typeface="等线" panose="02010600030101010101" pitchFamily="2" charset="-122"/>
                <a:cs typeface="Times New Roman" panose="02020603050405020304" pitchFamily="18" charset="0"/>
              </a:rPr>
              <a:t>o</a:t>
            </a:r>
            <a:r>
              <a:rPr lang="en-US" altLang="zh-CN" kern="100" dirty="0">
                <a:latin typeface="等线" panose="02010600030101010101" pitchFamily="2" charset="-122"/>
                <a:ea typeface="等线" panose="02010600030101010101" pitchFamily="2" charset="-122"/>
                <a:cs typeface="Times New Roman" panose="02020603050405020304" pitchFamily="18" charset="0"/>
              </a:rPr>
              <a:t>C</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时铝的导电率为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3.816</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10</a:t>
            </a:r>
            <a:r>
              <a:rPr lang="en-US" altLang="zh-CN" kern="100" baseline="30000" dirty="0">
                <a:latin typeface="等线" panose="02010600030101010101" pitchFamily="2" charset="-122"/>
                <a:ea typeface="等线" panose="02010600030101010101" pitchFamily="2" charset="-122"/>
                <a:cs typeface="Times New Roman" panose="02020603050405020304" pitchFamily="18" charset="0"/>
              </a:rPr>
              <a:t>7</a:t>
            </a:r>
            <a:r>
              <a:rPr lang="en-US" altLang="zh-CN" kern="100" dirty="0">
                <a:latin typeface="等线" panose="02010600030101010101" pitchFamily="2" charset="-122"/>
                <a:ea typeface="等线" panose="02010600030101010101" pitchFamily="2" charset="-122"/>
                <a:cs typeface="Times New Roman" panose="02020603050405020304" pitchFamily="18" charset="0"/>
              </a:rPr>
              <a:t>S/m</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a:p>
            <a:pPr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5755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传输线与波导</a:t>
            </a:r>
            <a:endParaRPr lang="zh-CN" altLang="en-US" dirty="0"/>
          </a:p>
        </p:txBody>
      </p:sp>
      <p:sp>
        <p:nvSpPr>
          <p:cNvPr id="6147" name="Text Box 10"/>
          <p:cNvSpPr txBox="1">
            <a:spLocks noChangeArrowheads="1"/>
          </p:cNvSpPr>
          <p:nvPr/>
        </p:nvSpPr>
        <p:spPr bwMode="auto">
          <a:xfrm>
            <a:off x="684213" y="3429000"/>
            <a:ext cx="74676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0"/>
              </a:spcBef>
            </a:pPr>
            <a:r>
              <a:rPr lang="zh-CN" altLang="en-US" sz="3600" dirty="0">
                <a:solidFill>
                  <a:srgbClr val="0000FF"/>
                </a:solidFill>
                <a:latin typeface="楷体_GB2312" pitchFamily="49" charset="-122"/>
              </a:rPr>
              <a:t>传输线与波导</a:t>
            </a:r>
            <a:endParaRPr lang="en-US" altLang="zh-CN" sz="3600" dirty="0">
              <a:latin typeface="楷体_GB2312"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传输线与波导</a:t>
            </a:r>
            <a:endParaRPr lang="zh-CN" altLang="en-US" dirty="0"/>
          </a:p>
        </p:txBody>
      </p:sp>
      <p:sp>
        <p:nvSpPr>
          <p:cNvPr id="5" name="Text Box 10"/>
          <p:cNvSpPr txBox="1">
            <a:spLocks noChangeArrowheads="1"/>
          </p:cNvSpPr>
          <p:nvPr/>
        </p:nvSpPr>
        <p:spPr bwMode="auto">
          <a:xfrm>
            <a:off x="1042988" y="1844675"/>
            <a:ext cx="7467600" cy="269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pPr>
            <a:endParaRPr lang="en-US" altLang="zh-CN" sz="3600" dirty="0">
              <a:latin typeface="楷体_GB2312" pitchFamily="49" charset="-122"/>
            </a:endParaRPr>
          </a:p>
          <a:p>
            <a:pPr eaLnBrk="1" hangingPunct="1">
              <a:lnSpc>
                <a:spcPct val="120000"/>
              </a:lnSpc>
              <a:spcBef>
                <a:spcPct val="0"/>
              </a:spcBef>
              <a:buFont typeface="Wingdings" panose="05000000000000000000" pitchFamily="2" charset="2"/>
              <a:buChar char="n"/>
            </a:pPr>
            <a:r>
              <a:rPr lang="zh-CN" altLang="en-US" sz="3600" dirty="0">
                <a:solidFill>
                  <a:srgbClr val="0000FF"/>
                </a:solidFill>
                <a:latin typeface="楷体_GB2312" pitchFamily="49" charset="-122"/>
              </a:rPr>
              <a:t> </a:t>
            </a:r>
            <a:r>
              <a:rPr lang="zh-CN" altLang="en-US" sz="3600" dirty="0">
                <a:latin typeface="楷体_GB2312" pitchFamily="49" charset="-122"/>
              </a:rPr>
              <a:t>射频状态下的</a:t>
            </a:r>
            <a:r>
              <a:rPr lang="zh-CN" altLang="en-US" sz="3600" dirty="0">
                <a:solidFill>
                  <a:srgbClr val="FF0000"/>
                </a:solidFill>
                <a:latin typeface="楷体_GB2312" pitchFamily="49" charset="-122"/>
              </a:rPr>
              <a:t>导线</a:t>
            </a:r>
            <a:r>
              <a:rPr lang="zh-CN" altLang="en-US" sz="3600" dirty="0">
                <a:latin typeface="楷体_GB2312" pitchFamily="49" charset="-122"/>
              </a:rPr>
              <a:t>与低频状态下是否一致？</a:t>
            </a:r>
            <a:endParaRPr lang="en-US" altLang="zh-CN" sz="3600" dirty="0">
              <a:latin typeface="楷体_GB2312" pitchFamily="49" charset="-122"/>
            </a:endParaRPr>
          </a:p>
          <a:p>
            <a:pPr eaLnBrk="1" hangingPunct="1">
              <a:lnSpc>
                <a:spcPct val="120000"/>
              </a:lnSpc>
              <a:spcBef>
                <a:spcPct val="0"/>
              </a:spcBef>
              <a:buFont typeface="Wingdings" panose="05000000000000000000" pitchFamily="2" charset="2"/>
              <a:buChar char="n"/>
            </a:pPr>
            <a:endParaRPr lang="en-US" altLang="zh-CN" sz="3600" dirty="0">
              <a:latin typeface="楷体_GB2312" pitchFamily="49" charset="-122"/>
            </a:endParaRPr>
          </a:p>
        </p:txBody>
      </p:sp>
    </p:spTree>
    <p:extLst>
      <p:ext uri="{BB962C8B-B14F-4D97-AF65-F5344CB8AC3E}">
        <p14:creationId xmlns:p14="http://schemas.microsoft.com/office/powerpoint/2010/main" val="3611682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1560" y="1484784"/>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4400" dirty="0">
                <a:latin typeface="隶书" panose="02010509060101010101" pitchFamily="49" charset="-122"/>
              </a:rPr>
              <a:t>第</a:t>
            </a:r>
            <a:r>
              <a:rPr lang="en-US" altLang="zh-CN" sz="4400" dirty="0">
                <a:latin typeface="隶书" panose="02010509060101010101" pitchFamily="49" charset="-122"/>
              </a:rPr>
              <a:t>2</a:t>
            </a:r>
            <a:r>
              <a:rPr lang="zh-CN" altLang="en-US" sz="4400" dirty="0">
                <a:latin typeface="隶书" panose="02010509060101010101" pitchFamily="49" charset="-122"/>
              </a:rPr>
              <a:t>章 </a:t>
            </a:r>
            <a:r>
              <a:rPr lang="zh-CN" altLang="en-US" sz="4400" dirty="0">
                <a:solidFill>
                  <a:schemeClr val="accent6"/>
                </a:solidFill>
              </a:rPr>
              <a:t>传输线</a:t>
            </a:r>
            <a:r>
              <a:rPr lang="zh-CN" altLang="en-US" sz="4400" dirty="0" smtClean="0">
                <a:solidFill>
                  <a:schemeClr val="accent6"/>
                </a:solidFill>
              </a:rPr>
              <a:t>理论</a:t>
            </a:r>
            <a:endParaRPr lang="zh-CN" altLang="en-US" sz="6000" dirty="0">
              <a:effectLst>
                <a:outerShdw blurRad="38100" dist="38100" dir="2700000" algn="tl">
                  <a:srgbClr val="000000">
                    <a:alpha val="43137"/>
                  </a:srgbClr>
                </a:outerShdw>
              </a:effectLst>
            </a:endParaRPr>
          </a:p>
        </p:txBody>
      </p:sp>
      <p:sp>
        <p:nvSpPr>
          <p:cNvPr id="3" name="文本框 2">
            <a:extLst>
              <a:ext uri="{FF2B5EF4-FFF2-40B4-BE49-F238E27FC236}">
                <a16:creationId xmlns:a16="http://schemas.microsoft.com/office/drawing/2014/main" id="{F4689A48-3FCC-92D5-9DFA-975D3F91A293}"/>
              </a:ext>
            </a:extLst>
          </p:cNvPr>
          <p:cNvSpPr txBox="1"/>
          <p:nvPr/>
        </p:nvSpPr>
        <p:spPr>
          <a:xfrm>
            <a:off x="2051720" y="2852936"/>
            <a:ext cx="4572000" cy="1754326"/>
          </a:xfrm>
          <a:prstGeom prst="rect">
            <a:avLst/>
          </a:prstGeom>
          <a:noFill/>
        </p:spPr>
        <p:txBody>
          <a:bodyPr wrap="square">
            <a:spAutoFit/>
          </a:bodyPr>
          <a:lstStyle/>
          <a:p>
            <a:pPr marL="1028700" lvl="1" indent="-571500">
              <a:lnSpc>
                <a:spcPct val="150000"/>
              </a:lnSpc>
              <a:buFont typeface="Wingdings" pitchFamily="2" charset="2"/>
              <a:buChar char="Ø"/>
              <a:defRPr/>
            </a:pPr>
            <a:r>
              <a:rPr lang="en-US" altLang="zh-CN" dirty="0">
                <a:solidFill>
                  <a:schemeClr val="accent6"/>
                </a:solidFill>
              </a:rPr>
              <a:t>1.</a:t>
            </a:r>
            <a:r>
              <a:rPr lang="zh-CN" altLang="en-US" dirty="0">
                <a:solidFill>
                  <a:schemeClr val="accent6"/>
                </a:solidFill>
              </a:rPr>
              <a:t>电磁理论</a:t>
            </a:r>
            <a:endParaRPr lang="en-US" altLang="zh-CN" dirty="0">
              <a:solidFill>
                <a:schemeClr val="accent6"/>
              </a:solidFill>
            </a:endParaRPr>
          </a:p>
          <a:p>
            <a:pPr marL="1028700" lvl="1" indent="-571500">
              <a:lnSpc>
                <a:spcPct val="150000"/>
              </a:lnSpc>
              <a:buFont typeface="Wingdings" pitchFamily="2" charset="2"/>
              <a:buChar char="Ø"/>
              <a:defRPr/>
            </a:pPr>
            <a:r>
              <a:rPr lang="en-US" altLang="zh-CN" dirty="0" smtClean="0">
                <a:solidFill>
                  <a:schemeClr val="accent6"/>
                </a:solidFill>
              </a:rPr>
              <a:t>2. </a:t>
            </a:r>
            <a:r>
              <a:rPr lang="zh-CN" altLang="en-US" dirty="0">
                <a:solidFill>
                  <a:schemeClr val="accent6"/>
                </a:solidFill>
              </a:rPr>
              <a:t>传输线理论</a:t>
            </a:r>
            <a:endParaRPr lang="en-US" altLang="zh-CN" dirty="0">
              <a:solidFill>
                <a:schemeClr val="accent6"/>
              </a:solidFill>
            </a:endParaRPr>
          </a:p>
          <a:p>
            <a:pPr marL="1028700" lvl="1" indent="-571500">
              <a:lnSpc>
                <a:spcPct val="150000"/>
              </a:lnSpc>
              <a:buFont typeface="Wingdings" pitchFamily="2" charset="2"/>
              <a:buChar char="Ø"/>
              <a:defRPr/>
            </a:pPr>
            <a:endParaRPr lang="en-US" altLang="zh-CN" dirty="0">
              <a:solidFill>
                <a:schemeClr val="accent6"/>
              </a:solidFill>
            </a:endParaRPr>
          </a:p>
        </p:txBody>
      </p:sp>
    </p:spTree>
    <p:extLst>
      <p:ext uri="{BB962C8B-B14F-4D97-AF65-F5344CB8AC3E}">
        <p14:creationId xmlns:p14="http://schemas.microsoft.com/office/powerpoint/2010/main" val="3712448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p>
        </p:txBody>
      </p:sp>
      <p:sp>
        <p:nvSpPr>
          <p:cNvPr id="8195" name="Text Box 6"/>
          <p:cNvSpPr txBox="1">
            <a:spLocks noChangeArrowheads="1"/>
          </p:cNvSpPr>
          <p:nvPr/>
        </p:nvSpPr>
        <p:spPr bwMode="auto">
          <a:xfrm>
            <a:off x="449263" y="2505075"/>
            <a:ext cx="866457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400"/>
              <a:t>传输线：输送电磁能的线状结构的设备，如雷达系统中与天线相连的金属馈线。</a:t>
            </a:r>
          </a:p>
        </p:txBody>
      </p:sp>
      <p:pic>
        <p:nvPicPr>
          <p:cNvPr id="8196" name="图片 4" descr="图片包含 图示&#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l="1575" t="15401" r="22044" b="42609"/>
          <a:stretch>
            <a:fillRect/>
          </a:stretch>
        </p:blipFill>
        <p:spPr bwMode="auto">
          <a:xfrm>
            <a:off x="323850" y="4149725"/>
            <a:ext cx="6985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endParaRPr lang="zh-CN" altLang="en-US" dirty="0"/>
          </a:p>
        </p:txBody>
      </p:sp>
      <p:sp>
        <p:nvSpPr>
          <p:cNvPr id="10243" name="Text Box 6"/>
          <p:cNvSpPr txBox="1">
            <a:spLocks noChangeArrowheads="1"/>
          </p:cNvSpPr>
          <p:nvPr/>
        </p:nvSpPr>
        <p:spPr bwMode="auto">
          <a:xfrm>
            <a:off x="33338" y="1697038"/>
            <a:ext cx="866457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400"/>
              <a:t>低频电路中主要器件包括电阻、电感和电容，器件之间通过馈线相连。</a:t>
            </a:r>
          </a:p>
        </p:txBody>
      </p:sp>
      <p:grpSp>
        <p:nvGrpSpPr>
          <p:cNvPr id="10244" name="Group 69"/>
          <p:cNvGrpSpPr>
            <a:grpSpLocks/>
          </p:cNvGrpSpPr>
          <p:nvPr/>
        </p:nvGrpSpPr>
        <p:grpSpPr bwMode="auto">
          <a:xfrm>
            <a:off x="1016000" y="2990850"/>
            <a:ext cx="6629400" cy="457200"/>
            <a:chOff x="672" y="1536"/>
            <a:chExt cx="4176" cy="288"/>
          </a:xfrm>
        </p:grpSpPr>
        <p:sp>
          <p:nvSpPr>
            <p:cNvPr id="10262" name="Line 43"/>
            <p:cNvSpPr>
              <a:spLocks noChangeShapeType="1"/>
            </p:cNvSpPr>
            <p:nvPr/>
          </p:nvSpPr>
          <p:spPr bwMode="auto">
            <a:xfrm>
              <a:off x="2304" y="1680"/>
              <a:ext cx="33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44"/>
            <p:cNvSpPr>
              <a:spLocks noChangeShapeType="1"/>
            </p:cNvSpPr>
            <p:nvPr/>
          </p:nvSpPr>
          <p:spPr bwMode="auto">
            <a:xfrm flipV="1">
              <a:off x="2741" y="1676"/>
              <a:ext cx="1282" cy="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Rectangle 60"/>
            <p:cNvSpPr>
              <a:spLocks noChangeAspect="1" noChangeArrowheads="1"/>
            </p:cNvSpPr>
            <p:nvPr/>
          </p:nvSpPr>
          <p:spPr bwMode="auto">
            <a:xfrm flipV="1">
              <a:off x="924" y="1632"/>
              <a:ext cx="504" cy="110"/>
            </a:xfrm>
            <a:prstGeom prst="rect">
              <a:avLst/>
            </a:prstGeom>
            <a:solidFill>
              <a:srgbClr val="333399"/>
            </a:solidFill>
            <a:ln w="25400">
              <a:solidFill>
                <a:srgbClr val="000000"/>
              </a:solidFill>
              <a:miter lim="800000"/>
              <a:headEnd/>
              <a:tailEnd/>
            </a:ln>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0265" name="Line 61"/>
            <p:cNvSpPr>
              <a:spLocks noChangeAspect="1" noChangeShapeType="1"/>
            </p:cNvSpPr>
            <p:nvPr/>
          </p:nvSpPr>
          <p:spPr bwMode="auto">
            <a:xfrm flipV="1">
              <a:off x="672" y="1684"/>
              <a:ext cx="2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6" name="Line 62"/>
            <p:cNvSpPr>
              <a:spLocks noChangeAspect="1" noChangeShapeType="1"/>
            </p:cNvSpPr>
            <p:nvPr/>
          </p:nvSpPr>
          <p:spPr bwMode="auto">
            <a:xfrm flipV="1">
              <a:off x="1428" y="1679"/>
              <a:ext cx="11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Line 65"/>
            <p:cNvSpPr>
              <a:spLocks noChangeShapeType="1"/>
            </p:cNvSpPr>
            <p:nvPr/>
          </p:nvSpPr>
          <p:spPr bwMode="auto">
            <a:xfrm>
              <a:off x="2640" y="1536"/>
              <a:ext cx="0" cy="288"/>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8" name="Line 66"/>
            <p:cNvSpPr>
              <a:spLocks noChangeShapeType="1"/>
            </p:cNvSpPr>
            <p:nvPr/>
          </p:nvSpPr>
          <p:spPr bwMode="auto">
            <a:xfrm>
              <a:off x="2736" y="1536"/>
              <a:ext cx="0" cy="288"/>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269" name="Group 10"/>
            <p:cNvGrpSpPr>
              <a:grpSpLocks/>
            </p:cNvGrpSpPr>
            <p:nvPr/>
          </p:nvGrpSpPr>
          <p:grpSpPr bwMode="auto">
            <a:xfrm>
              <a:off x="3984" y="1536"/>
              <a:ext cx="624" cy="288"/>
              <a:chOff x="3720" y="4269"/>
              <a:chExt cx="2400" cy="597"/>
            </a:xfrm>
          </p:grpSpPr>
          <p:grpSp>
            <p:nvGrpSpPr>
              <p:cNvPr id="10272" name="Group 11"/>
              <p:cNvGrpSpPr>
                <a:grpSpLocks/>
              </p:cNvGrpSpPr>
              <p:nvPr/>
            </p:nvGrpSpPr>
            <p:grpSpPr bwMode="auto">
              <a:xfrm>
                <a:off x="4305" y="4275"/>
                <a:ext cx="401" cy="588"/>
                <a:chOff x="4305" y="4275"/>
                <a:chExt cx="401" cy="588"/>
              </a:xfrm>
            </p:grpSpPr>
            <p:sp>
              <p:nvSpPr>
                <p:cNvPr id="10283" name="Freeform 12"/>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4" name="Freeform 13"/>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273" name="Group 14"/>
              <p:cNvGrpSpPr>
                <a:grpSpLocks/>
              </p:cNvGrpSpPr>
              <p:nvPr/>
            </p:nvGrpSpPr>
            <p:grpSpPr bwMode="auto">
              <a:xfrm>
                <a:off x="4710" y="4269"/>
                <a:ext cx="401" cy="588"/>
                <a:chOff x="4305" y="4275"/>
                <a:chExt cx="401" cy="588"/>
              </a:xfrm>
            </p:grpSpPr>
            <p:sp>
              <p:nvSpPr>
                <p:cNvPr id="10281" name="Freeform 15"/>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2" name="Freeform 16"/>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0274" name="Group 17"/>
              <p:cNvGrpSpPr>
                <a:grpSpLocks/>
              </p:cNvGrpSpPr>
              <p:nvPr/>
            </p:nvGrpSpPr>
            <p:grpSpPr bwMode="auto">
              <a:xfrm>
                <a:off x="5115" y="4278"/>
                <a:ext cx="401" cy="588"/>
                <a:chOff x="4305" y="4275"/>
                <a:chExt cx="401" cy="588"/>
              </a:xfrm>
            </p:grpSpPr>
            <p:sp>
              <p:nvSpPr>
                <p:cNvPr id="10279" name="Freeform 18"/>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80" name="Freeform 19"/>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75" name="Freeform 20"/>
              <p:cNvSpPr>
                <a:spLocks/>
              </p:cNvSpPr>
              <p:nvPr/>
            </p:nvSpPr>
            <p:spPr bwMode="auto">
              <a:xfrm>
                <a:off x="4065" y="4290"/>
                <a:ext cx="240" cy="290"/>
              </a:xfrm>
              <a:custGeom>
                <a:avLst/>
                <a:gdLst>
                  <a:gd name="T0" fmla="*/ 240 w 240"/>
                  <a:gd name="T1" fmla="*/ 0 h 290"/>
                  <a:gd name="T2" fmla="*/ 165 w 240"/>
                  <a:gd name="T3" fmla="*/ 15 h 290"/>
                  <a:gd name="T4" fmla="*/ 135 w 240"/>
                  <a:gd name="T5" fmla="*/ 60 h 290"/>
                  <a:gd name="T6" fmla="*/ 90 w 240"/>
                  <a:gd name="T7" fmla="*/ 90 h 290"/>
                  <a:gd name="T8" fmla="*/ 30 w 240"/>
                  <a:gd name="T9" fmla="*/ 225 h 290"/>
                  <a:gd name="T10" fmla="*/ 0 w 240"/>
                  <a:gd name="T11" fmla="*/ 285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90">
                    <a:moveTo>
                      <a:pt x="240" y="0"/>
                    </a:moveTo>
                    <a:cubicBezTo>
                      <a:pt x="215" y="5"/>
                      <a:pt x="187" y="2"/>
                      <a:pt x="165" y="15"/>
                    </a:cubicBezTo>
                    <a:cubicBezTo>
                      <a:pt x="149" y="24"/>
                      <a:pt x="148" y="47"/>
                      <a:pt x="135" y="60"/>
                    </a:cubicBezTo>
                    <a:cubicBezTo>
                      <a:pt x="122" y="73"/>
                      <a:pt x="105" y="80"/>
                      <a:pt x="90" y="90"/>
                    </a:cubicBezTo>
                    <a:cubicBezTo>
                      <a:pt x="74" y="139"/>
                      <a:pt x="44" y="175"/>
                      <a:pt x="30" y="225"/>
                    </a:cubicBezTo>
                    <a:cubicBezTo>
                      <a:pt x="11" y="290"/>
                      <a:pt x="36" y="285"/>
                      <a:pt x="0" y="2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6" name="Freeform 21"/>
              <p:cNvSpPr>
                <a:spLocks/>
              </p:cNvSpPr>
              <p:nvPr/>
            </p:nvSpPr>
            <p:spPr bwMode="auto">
              <a:xfrm flipH="1">
                <a:off x="5505" y="4278"/>
                <a:ext cx="240" cy="290"/>
              </a:xfrm>
              <a:custGeom>
                <a:avLst/>
                <a:gdLst>
                  <a:gd name="T0" fmla="*/ 240 w 240"/>
                  <a:gd name="T1" fmla="*/ 0 h 290"/>
                  <a:gd name="T2" fmla="*/ 165 w 240"/>
                  <a:gd name="T3" fmla="*/ 15 h 290"/>
                  <a:gd name="T4" fmla="*/ 135 w 240"/>
                  <a:gd name="T5" fmla="*/ 60 h 290"/>
                  <a:gd name="T6" fmla="*/ 90 w 240"/>
                  <a:gd name="T7" fmla="*/ 90 h 290"/>
                  <a:gd name="T8" fmla="*/ 30 w 240"/>
                  <a:gd name="T9" fmla="*/ 225 h 290"/>
                  <a:gd name="T10" fmla="*/ 0 w 240"/>
                  <a:gd name="T11" fmla="*/ 285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90">
                    <a:moveTo>
                      <a:pt x="240" y="0"/>
                    </a:moveTo>
                    <a:cubicBezTo>
                      <a:pt x="215" y="5"/>
                      <a:pt x="187" y="2"/>
                      <a:pt x="165" y="15"/>
                    </a:cubicBezTo>
                    <a:cubicBezTo>
                      <a:pt x="149" y="24"/>
                      <a:pt x="148" y="47"/>
                      <a:pt x="135" y="60"/>
                    </a:cubicBezTo>
                    <a:cubicBezTo>
                      <a:pt x="122" y="73"/>
                      <a:pt x="105" y="80"/>
                      <a:pt x="90" y="90"/>
                    </a:cubicBezTo>
                    <a:cubicBezTo>
                      <a:pt x="74" y="139"/>
                      <a:pt x="44" y="175"/>
                      <a:pt x="30" y="225"/>
                    </a:cubicBezTo>
                    <a:cubicBezTo>
                      <a:pt x="11" y="290"/>
                      <a:pt x="36" y="285"/>
                      <a:pt x="0" y="2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7" name="Line 22"/>
              <p:cNvSpPr>
                <a:spLocks noChangeShapeType="1"/>
              </p:cNvSpPr>
              <p:nvPr/>
            </p:nvSpPr>
            <p:spPr bwMode="auto">
              <a:xfrm>
                <a:off x="3720" y="4560"/>
                <a:ext cx="36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8" name="Line 23"/>
              <p:cNvSpPr>
                <a:spLocks noChangeShapeType="1"/>
              </p:cNvSpPr>
              <p:nvPr/>
            </p:nvSpPr>
            <p:spPr bwMode="auto">
              <a:xfrm>
                <a:off x="5760" y="4560"/>
                <a:ext cx="36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70" name="Line 41"/>
            <p:cNvSpPr>
              <a:spLocks noChangeShapeType="1"/>
            </p:cNvSpPr>
            <p:nvPr/>
          </p:nvSpPr>
          <p:spPr bwMode="auto">
            <a:xfrm>
              <a:off x="3696" y="167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1" name="Line 67"/>
            <p:cNvSpPr>
              <a:spLocks noChangeShapeType="1"/>
            </p:cNvSpPr>
            <p:nvPr/>
          </p:nvSpPr>
          <p:spPr bwMode="auto">
            <a:xfrm>
              <a:off x="4560" y="167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 name="Text Box 77"/>
          <p:cNvSpPr txBox="1">
            <a:spLocks noChangeArrowheads="1"/>
          </p:cNvSpPr>
          <p:nvPr/>
        </p:nvSpPr>
        <p:spPr bwMode="auto">
          <a:xfrm>
            <a:off x="825500" y="408463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400">
                <a:solidFill>
                  <a:srgbClr val="990033"/>
                </a:solidFill>
              </a:rPr>
              <a:t>金属馈线</a:t>
            </a:r>
          </a:p>
        </p:txBody>
      </p:sp>
      <p:grpSp>
        <p:nvGrpSpPr>
          <p:cNvPr id="38" name="Group 91"/>
          <p:cNvGrpSpPr>
            <a:grpSpLocks/>
          </p:cNvGrpSpPr>
          <p:nvPr/>
        </p:nvGrpSpPr>
        <p:grpSpPr bwMode="auto">
          <a:xfrm>
            <a:off x="1397000" y="4749800"/>
            <a:ext cx="1828800" cy="1905000"/>
            <a:chOff x="816" y="2832"/>
            <a:chExt cx="1152" cy="1200"/>
          </a:xfrm>
        </p:grpSpPr>
        <p:sp>
          <p:nvSpPr>
            <p:cNvPr id="10257" name="Text Box 78"/>
            <p:cNvSpPr txBox="1">
              <a:spLocks noChangeArrowheads="1"/>
            </p:cNvSpPr>
            <p:nvPr/>
          </p:nvSpPr>
          <p:spPr bwMode="auto">
            <a:xfrm>
              <a:off x="960" y="2832"/>
              <a:ext cx="894" cy="294"/>
            </a:xfrm>
            <a:prstGeom prst="rect">
              <a:avLst/>
            </a:prstGeom>
            <a:gradFill rotWithShape="0">
              <a:gsLst>
                <a:gs pos="0">
                  <a:srgbClr val="E8FFE8"/>
                </a:gs>
                <a:gs pos="100000">
                  <a:srgbClr val="CCFFCC"/>
                </a:gs>
              </a:gsLst>
              <a:path path="shape">
                <a:fillToRect l="50000" t="50000" r="50000" b="50000"/>
              </a:path>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400"/>
                <a:t>低频电路</a:t>
              </a:r>
            </a:p>
          </p:txBody>
        </p:sp>
        <p:sp>
          <p:nvSpPr>
            <p:cNvPr id="10258" name="AutoShape 79"/>
            <p:cNvSpPr>
              <a:spLocks/>
            </p:cNvSpPr>
            <p:nvPr/>
          </p:nvSpPr>
          <p:spPr bwMode="auto">
            <a:xfrm rot="5400000">
              <a:off x="1320" y="2808"/>
              <a:ext cx="144" cy="864"/>
            </a:xfrm>
            <a:prstGeom prst="leftBrace">
              <a:avLst>
                <a:gd name="adj1" fmla="val 50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0259" name="Text Box 80"/>
            <p:cNvSpPr txBox="1">
              <a:spLocks noChangeArrowheads="1"/>
            </p:cNvSpPr>
            <p:nvPr/>
          </p:nvSpPr>
          <p:spPr bwMode="auto">
            <a:xfrm>
              <a:off x="816" y="3313"/>
              <a:ext cx="250"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a:t>无电阻</a:t>
              </a:r>
            </a:p>
          </p:txBody>
        </p:sp>
        <p:sp>
          <p:nvSpPr>
            <p:cNvPr id="10260" name="Text Box 81"/>
            <p:cNvSpPr txBox="1">
              <a:spLocks noChangeArrowheads="1"/>
            </p:cNvSpPr>
            <p:nvPr/>
          </p:nvSpPr>
          <p:spPr bwMode="auto">
            <a:xfrm>
              <a:off x="1248" y="3341"/>
              <a:ext cx="288"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a:t>无电容</a:t>
              </a:r>
            </a:p>
          </p:txBody>
        </p:sp>
        <p:sp>
          <p:nvSpPr>
            <p:cNvPr id="10261" name="Text Box 82"/>
            <p:cNvSpPr txBox="1">
              <a:spLocks noChangeArrowheads="1"/>
            </p:cNvSpPr>
            <p:nvPr/>
          </p:nvSpPr>
          <p:spPr bwMode="auto">
            <a:xfrm>
              <a:off x="1680" y="3341"/>
              <a:ext cx="288"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a:t>无电感</a:t>
              </a:r>
            </a:p>
          </p:txBody>
        </p:sp>
      </p:grpSp>
      <p:grpSp>
        <p:nvGrpSpPr>
          <p:cNvPr id="44" name="Group 92"/>
          <p:cNvGrpSpPr>
            <a:grpSpLocks/>
          </p:cNvGrpSpPr>
          <p:nvPr/>
        </p:nvGrpSpPr>
        <p:grpSpPr bwMode="auto">
          <a:xfrm>
            <a:off x="4064000" y="5283200"/>
            <a:ext cx="914400" cy="914400"/>
            <a:chOff x="2496" y="3168"/>
            <a:chExt cx="576" cy="576"/>
          </a:xfrm>
        </p:grpSpPr>
        <p:sp>
          <p:nvSpPr>
            <p:cNvPr id="10255" name="AutoShape 83"/>
            <p:cNvSpPr>
              <a:spLocks noChangeArrowheads="1"/>
            </p:cNvSpPr>
            <p:nvPr/>
          </p:nvSpPr>
          <p:spPr bwMode="auto">
            <a:xfrm>
              <a:off x="2544" y="3168"/>
              <a:ext cx="528" cy="384"/>
            </a:xfrm>
            <a:prstGeom prst="rightArrow">
              <a:avLst>
                <a:gd name="adj1" fmla="val 50000"/>
                <a:gd name="adj2" fmla="val 3437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0256" name="Text Box 88"/>
            <p:cNvSpPr txBox="1">
              <a:spLocks noChangeArrowheads="1"/>
            </p:cNvSpPr>
            <p:nvPr/>
          </p:nvSpPr>
          <p:spPr bwMode="auto">
            <a:xfrm>
              <a:off x="2496" y="3552"/>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1400">
                  <a:solidFill>
                    <a:srgbClr val="9900FF"/>
                  </a:solidFill>
                </a:rPr>
                <a:t>频率升高</a:t>
              </a:r>
            </a:p>
          </p:txBody>
        </p:sp>
      </p:grpSp>
      <p:grpSp>
        <p:nvGrpSpPr>
          <p:cNvPr id="47" name="Group 93"/>
          <p:cNvGrpSpPr>
            <a:grpSpLocks/>
          </p:cNvGrpSpPr>
          <p:nvPr/>
        </p:nvGrpSpPr>
        <p:grpSpPr bwMode="auto">
          <a:xfrm>
            <a:off x="5588000" y="4749800"/>
            <a:ext cx="2286000" cy="1858963"/>
            <a:chOff x="3456" y="2832"/>
            <a:chExt cx="1440" cy="1171"/>
          </a:xfrm>
        </p:grpSpPr>
        <p:sp>
          <p:nvSpPr>
            <p:cNvPr id="10249" name="Text Box 84"/>
            <p:cNvSpPr txBox="1">
              <a:spLocks noChangeArrowheads="1"/>
            </p:cNvSpPr>
            <p:nvPr/>
          </p:nvSpPr>
          <p:spPr bwMode="auto">
            <a:xfrm>
              <a:off x="3456" y="2832"/>
              <a:ext cx="1440" cy="294"/>
            </a:xfrm>
            <a:prstGeom prst="rect">
              <a:avLst/>
            </a:prstGeom>
            <a:gradFill rotWithShape="0">
              <a:gsLst>
                <a:gs pos="0">
                  <a:srgbClr val="E8FFE8"/>
                </a:gs>
                <a:gs pos="100000">
                  <a:srgbClr val="CCFFCC"/>
                </a:gs>
              </a:gsLst>
              <a:path path="shape">
                <a:fillToRect l="50000" t="50000" r="50000" b="50000"/>
              </a:path>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2400"/>
                <a:t>微波电子线路</a:t>
              </a:r>
            </a:p>
          </p:txBody>
        </p:sp>
        <p:sp>
          <p:nvSpPr>
            <p:cNvPr id="10250" name="AutoShape 85"/>
            <p:cNvSpPr>
              <a:spLocks/>
            </p:cNvSpPr>
            <p:nvPr/>
          </p:nvSpPr>
          <p:spPr bwMode="auto">
            <a:xfrm rot="5400000">
              <a:off x="4056" y="2808"/>
              <a:ext cx="144" cy="864"/>
            </a:xfrm>
            <a:prstGeom prst="leftBrace">
              <a:avLst>
                <a:gd name="adj1" fmla="val 50000"/>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0251" name="Text Box 86"/>
            <p:cNvSpPr txBox="1">
              <a:spLocks noChangeArrowheads="1"/>
            </p:cNvSpPr>
            <p:nvPr/>
          </p:nvSpPr>
          <p:spPr bwMode="auto">
            <a:xfrm>
              <a:off x="3552" y="3312"/>
              <a:ext cx="336"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a:t>有电阻</a:t>
              </a:r>
            </a:p>
          </p:txBody>
        </p:sp>
        <p:sp>
          <p:nvSpPr>
            <p:cNvPr id="10252" name="Text Box 87"/>
            <p:cNvSpPr txBox="1">
              <a:spLocks noChangeArrowheads="1"/>
            </p:cNvSpPr>
            <p:nvPr/>
          </p:nvSpPr>
          <p:spPr bwMode="auto">
            <a:xfrm>
              <a:off x="4464" y="3312"/>
              <a:ext cx="288" cy="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a:t>有电感</a:t>
              </a:r>
            </a:p>
          </p:txBody>
        </p:sp>
        <p:graphicFrame>
          <p:nvGraphicFramePr>
            <p:cNvPr id="10253" name="Object 89"/>
            <p:cNvGraphicFramePr>
              <a:graphicFrameLocks noChangeAspect="1"/>
            </p:cNvGraphicFramePr>
            <p:nvPr/>
          </p:nvGraphicFramePr>
          <p:xfrm>
            <a:off x="3792" y="3424"/>
            <a:ext cx="672" cy="224"/>
          </p:xfrm>
          <a:graphic>
            <a:graphicData uri="http://schemas.openxmlformats.org/presentationml/2006/ole">
              <mc:AlternateContent xmlns:mc="http://schemas.openxmlformats.org/markup-compatibility/2006">
                <mc:Choice xmlns:v="urn:schemas-microsoft-com:vml" Requires="v">
                  <p:oleObj spid="_x0000_s1068" name="Equation" r:id="rId4" imgW="647419" imgH="215806" progId="Equation.3">
                    <p:embed/>
                  </p:oleObj>
                </mc:Choice>
                <mc:Fallback>
                  <p:oleObj name="Equation" r:id="rId4" imgW="647419" imgH="215806" progId="Equation.3">
                    <p:embed/>
                    <p:pic>
                      <p:nvPicPr>
                        <p:cNvPr id="0" name="Object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3424"/>
                          <a:ext cx="67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54" name="Object 90"/>
            <p:cNvGraphicFramePr>
              <a:graphicFrameLocks noChangeAspect="1"/>
            </p:cNvGraphicFramePr>
            <p:nvPr/>
          </p:nvGraphicFramePr>
          <p:xfrm>
            <a:off x="3785" y="3696"/>
            <a:ext cx="686" cy="224"/>
          </p:xfrm>
          <a:graphic>
            <a:graphicData uri="http://schemas.openxmlformats.org/presentationml/2006/ole">
              <mc:AlternateContent xmlns:mc="http://schemas.openxmlformats.org/markup-compatibility/2006">
                <mc:Choice xmlns:v="urn:schemas-microsoft-com:vml" Requires="v">
                  <p:oleObj spid="_x0000_s1069" name="Equation" r:id="rId6" imgW="660113" imgH="215806" progId="Equation.3">
                    <p:embed/>
                  </p:oleObj>
                </mc:Choice>
                <mc:Fallback>
                  <p:oleObj name="Equation" r:id="rId6" imgW="660113" imgH="215806" progId="Equation.3">
                    <p:embed/>
                    <p:pic>
                      <p:nvPicPr>
                        <p:cNvPr id="0" name="Object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5" y="3696"/>
                          <a:ext cx="68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endParaRPr lang="zh-CN" altLang="en-US" dirty="0"/>
          </a:p>
        </p:txBody>
      </p:sp>
      <p:pic>
        <p:nvPicPr>
          <p:cNvPr id="1229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5389563"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2" descr="图形用户界面&#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l="33464" t="38800" r="48424" b="34601"/>
          <a:stretch>
            <a:fillRect/>
          </a:stretch>
        </p:blipFill>
        <p:spPr bwMode="auto">
          <a:xfrm>
            <a:off x="6099175" y="2533650"/>
            <a:ext cx="308133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3" name="Group 106"/>
          <p:cNvGrpSpPr>
            <a:grpSpLocks/>
          </p:cNvGrpSpPr>
          <p:nvPr/>
        </p:nvGrpSpPr>
        <p:grpSpPr bwMode="auto">
          <a:xfrm>
            <a:off x="395288" y="3778250"/>
            <a:ext cx="5480050" cy="2825750"/>
            <a:chOff x="672" y="1968"/>
            <a:chExt cx="4208" cy="2294"/>
          </a:xfrm>
        </p:grpSpPr>
        <p:sp>
          <p:nvSpPr>
            <p:cNvPr id="12294" name="Text Box 20"/>
            <p:cNvSpPr txBox="1">
              <a:spLocks noChangeAspect="1" noChangeArrowheads="1"/>
            </p:cNvSpPr>
            <p:nvPr/>
          </p:nvSpPr>
          <p:spPr bwMode="auto">
            <a:xfrm>
              <a:off x="2880" y="3863"/>
              <a:ext cx="175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600">
                  <a:solidFill>
                    <a:srgbClr val="000099"/>
                  </a:solidFill>
                </a:rPr>
                <a:t>半径铜线的归一化交流电流密度的频率特性</a:t>
              </a:r>
            </a:p>
          </p:txBody>
        </p:sp>
        <p:grpSp>
          <p:nvGrpSpPr>
            <p:cNvPr id="12295" name="Group 21"/>
            <p:cNvGrpSpPr>
              <a:grpSpLocks noChangeAspect="1"/>
            </p:cNvGrpSpPr>
            <p:nvPr/>
          </p:nvGrpSpPr>
          <p:grpSpPr bwMode="auto">
            <a:xfrm>
              <a:off x="2536" y="1968"/>
              <a:ext cx="2344" cy="2183"/>
              <a:chOff x="2025" y="5340"/>
              <a:chExt cx="4203" cy="3916"/>
            </a:xfrm>
          </p:grpSpPr>
          <p:sp>
            <p:nvSpPr>
              <p:cNvPr id="12313" name="Text Box 22"/>
              <p:cNvSpPr txBox="1">
                <a:spLocks noChangeAspect="1" noChangeArrowheads="1"/>
              </p:cNvSpPr>
              <p:nvPr/>
            </p:nvSpPr>
            <p:spPr bwMode="auto">
              <a:xfrm>
                <a:off x="3780" y="8772"/>
                <a:ext cx="968"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14" name="Text Box 23"/>
              <p:cNvSpPr txBox="1">
                <a:spLocks noChangeAspect="1" noChangeArrowheads="1"/>
              </p:cNvSpPr>
              <p:nvPr/>
            </p:nvSpPr>
            <p:spPr bwMode="auto">
              <a:xfrm>
                <a:off x="2520" y="5340"/>
                <a:ext cx="1048"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15" name="Text Box 24"/>
              <p:cNvSpPr txBox="1">
                <a:spLocks noChangeAspect="1" noChangeArrowheads="1"/>
              </p:cNvSpPr>
              <p:nvPr/>
            </p:nvSpPr>
            <p:spPr bwMode="auto">
              <a:xfrm>
                <a:off x="2880" y="7524"/>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100KHz</a:t>
                </a:r>
              </a:p>
            </p:txBody>
          </p:sp>
          <p:sp>
            <p:nvSpPr>
              <p:cNvPr id="12316" name="Line 25"/>
              <p:cNvSpPr>
                <a:spLocks noChangeAspect="1" noChangeShapeType="1"/>
              </p:cNvSpPr>
              <p:nvPr/>
            </p:nvSpPr>
            <p:spPr bwMode="auto">
              <a:xfrm>
                <a:off x="2540" y="8460"/>
                <a:ext cx="3688"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317" name="Line 26"/>
              <p:cNvSpPr>
                <a:spLocks noChangeAspect="1" noChangeShapeType="1"/>
              </p:cNvSpPr>
              <p:nvPr/>
            </p:nvSpPr>
            <p:spPr bwMode="auto">
              <a:xfrm flipV="1">
                <a:off x="2536" y="5496"/>
                <a:ext cx="0" cy="2964"/>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318" name="Line 27"/>
              <p:cNvSpPr>
                <a:spLocks noChangeAspect="1" noChangeShapeType="1"/>
              </p:cNvSpPr>
              <p:nvPr/>
            </p:nvSpPr>
            <p:spPr bwMode="auto">
              <a:xfrm>
                <a:off x="2528" y="7088"/>
                <a:ext cx="3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9" name="Freeform 28"/>
              <p:cNvSpPr>
                <a:spLocks noChangeAspect="1"/>
              </p:cNvSpPr>
              <p:nvPr/>
            </p:nvSpPr>
            <p:spPr bwMode="auto">
              <a:xfrm>
                <a:off x="2538" y="6706"/>
                <a:ext cx="3503" cy="472"/>
              </a:xfrm>
              <a:custGeom>
                <a:avLst/>
                <a:gdLst>
                  <a:gd name="T0" fmla="*/ 0 w 3503"/>
                  <a:gd name="T1" fmla="*/ 465 h 472"/>
                  <a:gd name="T2" fmla="*/ 390 w 3503"/>
                  <a:gd name="T3" fmla="*/ 472 h 472"/>
                  <a:gd name="T4" fmla="*/ 960 w 3503"/>
                  <a:gd name="T5" fmla="*/ 465 h 472"/>
                  <a:gd name="T6" fmla="*/ 1440 w 3503"/>
                  <a:gd name="T7" fmla="*/ 450 h 472"/>
                  <a:gd name="T8" fmla="*/ 2078 w 3503"/>
                  <a:gd name="T9" fmla="*/ 405 h 472"/>
                  <a:gd name="T10" fmla="*/ 2438 w 3503"/>
                  <a:gd name="T11" fmla="*/ 345 h 472"/>
                  <a:gd name="T12" fmla="*/ 2820 w 3503"/>
                  <a:gd name="T13" fmla="*/ 255 h 472"/>
                  <a:gd name="T14" fmla="*/ 3173 w 3503"/>
                  <a:gd name="T15" fmla="*/ 150 h 472"/>
                  <a:gd name="T16" fmla="*/ 3503 w 3503"/>
                  <a:gd name="T17" fmla="*/ 0 h 4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03" h="472">
                    <a:moveTo>
                      <a:pt x="0" y="465"/>
                    </a:moveTo>
                    <a:cubicBezTo>
                      <a:pt x="65" y="466"/>
                      <a:pt x="230" y="472"/>
                      <a:pt x="390" y="472"/>
                    </a:cubicBezTo>
                    <a:cubicBezTo>
                      <a:pt x="550" y="472"/>
                      <a:pt x="785" y="469"/>
                      <a:pt x="960" y="465"/>
                    </a:cubicBezTo>
                    <a:cubicBezTo>
                      <a:pt x="1135" y="461"/>
                      <a:pt x="1254" y="460"/>
                      <a:pt x="1440" y="450"/>
                    </a:cubicBezTo>
                    <a:cubicBezTo>
                      <a:pt x="1626" y="440"/>
                      <a:pt x="1912" y="422"/>
                      <a:pt x="2078" y="405"/>
                    </a:cubicBezTo>
                    <a:cubicBezTo>
                      <a:pt x="2244" y="388"/>
                      <a:pt x="2314" y="370"/>
                      <a:pt x="2438" y="345"/>
                    </a:cubicBezTo>
                    <a:cubicBezTo>
                      <a:pt x="2562" y="320"/>
                      <a:pt x="2698" y="288"/>
                      <a:pt x="2820" y="255"/>
                    </a:cubicBezTo>
                    <a:cubicBezTo>
                      <a:pt x="2942" y="222"/>
                      <a:pt x="3059" y="192"/>
                      <a:pt x="3173" y="150"/>
                    </a:cubicBezTo>
                    <a:cubicBezTo>
                      <a:pt x="3287" y="108"/>
                      <a:pt x="3434" y="31"/>
                      <a:pt x="3503"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0" name="Freeform 29"/>
              <p:cNvSpPr>
                <a:spLocks noChangeAspect="1"/>
              </p:cNvSpPr>
              <p:nvPr/>
            </p:nvSpPr>
            <p:spPr bwMode="auto">
              <a:xfrm>
                <a:off x="2546" y="5738"/>
                <a:ext cx="2992" cy="2515"/>
              </a:xfrm>
              <a:custGeom>
                <a:avLst/>
                <a:gdLst>
                  <a:gd name="T0" fmla="*/ 0 w 2992"/>
                  <a:gd name="T1" fmla="*/ 2505 h 2515"/>
                  <a:gd name="T2" fmla="*/ 382 w 2992"/>
                  <a:gd name="T3" fmla="*/ 2505 h 2515"/>
                  <a:gd name="T4" fmla="*/ 960 w 2992"/>
                  <a:gd name="T5" fmla="*/ 2445 h 2515"/>
                  <a:gd name="T6" fmla="*/ 1365 w 2992"/>
                  <a:gd name="T7" fmla="*/ 2340 h 2515"/>
                  <a:gd name="T8" fmla="*/ 1762 w 2992"/>
                  <a:gd name="T9" fmla="*/ 2123 h 2515"/>
                  <a:gd name="T10" fmla="*/ 2100 w 2992"/>
                  <a:gd name="T11" fmla="*/ 1823 h 2515"/>
                  <a:gd name="T12" fmla="*/ 2362 w 2992"/>
                  <a:gd name="T13" fmla="*/ 1478 h 2515"/>
                  <a:gd name="T14" fmla="*/ 2572 w 2992"/>
                  <a:gd name="T15" fmla="*/ 1125 h 2515"/>
                  <a:gd name="T16" fmla="*/ 2685 w 2992"/>
                  <a:gd name="T17" fmla="*/ 870 h 2515"/>
                  <a:gd name="T18" fmla="*/ 2797 w 2992"/>
                  <a:gd name="T19" fmla="*/ 563 h 2515"/>
                  <a:gd name="T20" fmla="*/ 2902 w 2992"/>
                  <a:gd name="T21" fmla="*/ 270 h 2515"/>
                  <a:gd name="T22" fmla="*/ 2992 w 2992"/>
                  <a:gd name="T23" fmla="*/ 0 h 25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92" h="2515">
                    <a:moveTo>
                      <a:pt x="0" y="2505"/>
                    </a:moveTo>
                    <a:cubicBezTo>
                      <a:pt x="64" y="2505"/>
                      <a:pt x="222" y="2515"/>
                      <a:pt x="382" y="2505"/>
                    </a:cubicBezTo>
                    <a:cubicBezTo>
                      <a:pt x="542" y="2495"/>
                      <a:pt x="796" y="2472"/>
                      <a:pt x="960" y="2445"/>
                    </a:cubicBezTo>
                    <a:cubicBezTo>
                      <a:pt x="1124" y="2418"/>
                      <a:pt x="1231" y="2394"/>
                      <a:pt x="1365" y="2340"/>
                    </a:cubicBezTo>
                    <a:cubicBezTo>
                      <a:pt x="1499" y="2286"/>
                      <a:pt x="1639" y="2209"/>
                      <a:pt x="1762" y="2123"/>
                    </a:cubicBezTo>
                    <a:cubicBezTo>
                      <a:pt x="1885" y="2037"/>
                      <a:pt x="2000" y="1930"/>
                      <a:pt x="2100" y="1823"/>
                    </a:cubicBezTo>
                    <a:cubicBezTo>
                      <a:pt x="2200" y="1716"/>
                      <a:pt x="2283" y="1594"/>
                      <a:pt x="2362" y="1478"/>
                    </a:cubicBezTo>
                    <a:cubicBezTo>
                      <a:pt x="2441" y="1362"/>
                      <a:pt x="2518" y="1226"/>
                      <a:pt x="2572" y="1125"/>
                    </a:cubicBezTo>
                    <a:cubicBezTo>
                      <a:pt x="2626" y="1024"/>
                      <a:pt x="2648" y="964"/>
                      <a:pt x="2685" y="870"/>
                    </a:cubicBezTo>
                    <a:cubicBezTo>
                      <a:pt x="2722" y="776"/>
                      <a:pt x="2761" y="663"/>
                      <a:pt x="2797" y="563"/>
                    </a:cubicBezTo>
                    <a:cubicBezTo>
                      <a:pt x="2833" y="463"/>
                      <a:pt x="2869" y="364"/>
                      <a:pt x="2902" y="270"/>
                    </a:cubicBezTo>
                    <a:cubicBezTo>
                      <a:pt x="2935" y="176"/>
                      <a:pt x="2973" y="56"/>
                      <a:pt x="2992"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1" name="Freeform 30"/>
              <p:cNvSpPr>
                <a:spLocks noChangeAspect="1"/>
              </p:cNvSpPr>
              <p:nvPr/>
            </p:nvSpPr>
            <p:spPr bwMode="auto">
              <a:xfrm>
                <a:off x="4181" y="5731"/>
                <a:ext cx="1455" cy="2722"/>
              </a:xfrm>
              <a:custGeom>
                <a:avLst/>
                <a:gdLst>
                  <a:gd name="T0" fmla="*/ 0 w 1455"/>
                  <a:gd name="T1" fmla="*/ 2722 h 2722"/>
                  <a:gd name="T2" fmla="*/ 495 w 1455"/>
                  <a:gd name="T3" fmla="*/ 2685 h 2722"/>
                  <a:gd name="T4" fmla="*/ 727 w 1455"/>
                  <a:gd name="T5" fmla="*/ 2610 h 2722"/>
                  <a:gd name="T6" fmla="*/ 930 w 1455"/>
                  <a:gd name="T7" fmla="*/ 2467 h 2722"/>
                  <a:gd name="T8" fmla="*/ 1080 w 1455"/>
                  <a:gd name="T9" fmla="*/ 2227 h 2722"/>
                  <a:gd name="T10" fmla="*/ 1192 w 1455"/>
                  <a:gd name="T11" fmla="*/ 1912 h 2722"/>
                  <a:gd name="T12" fmla="*/ 1275 w 1455"/>
                  <a:gd name="T13" fmla="*/ 1537 h 2722"/>
                  <a:gd name="T14" fmla="*/ 1327 w 1455"/>
                  <a:gd name="T15" fmla="*/ 1201 h 2722"/>
                  <a:gd name="T16" fmla="*/ 1380 w 1455"/>
                  <a:gd name="T17" fmla="*/ 727 h 2722"/>
                  <a:gd name="T18" fmla="*/ 1417 w 1455"/>
                  <a:gd name="T19" fmla="*/ 412 h 2722"/>
                  <a:gd name="T20" fmla="*/ 1455 w 1455"/>
                  <a:gd name="T21" fmla="*/ 0 h 2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5" h="2722">
                    <a:moveTo>
                      <a:pt x="0" y="2722"/>
                    </a:moveTo>
                    <a:cubicBezTo>
                      <a:pt x="82" y="2715"/>
                      <a:pt x="374" y="2704"/>
                      <a:pt x="495" y="2685"/>
                    </a:cubicBezTo>
                    <a:cubicBezTo>
                      <a:pt x="616" y="2666"/>
                      <a:pt x="655" y="2646"/>
                      <a:pt x="727" y="2610"/>
                    </a:cubicBezTo>
                    <a:cubicBezTo>
                      <a:pt x="799" y="2574"/>
                      <a:pt x="871" y="2531"/>
                      <a:pt x="930" y="2467"/>
                    </a:cubicBezTo>
                    <a:cubicBezTo>
                      <a:pt x="989" y="2403"/>
                      <a:pt x="1036" y="2319"/>
                      <a:pt x="1080" y="2227"/>
                    </a:cubicBezTo>
                    <a:cubicBezTo>
                      <a:pt x="1124" y="2135"/>
                      <a:pt x="1160" y="2027"/>
                      <a:pt x="1192" y="1912"/>
                    </a:cubicBezTo>
                    <a:cubicBezTo>
                      <a:pt x="1224" y="1797"/>
                      <a:pt x="1253" y="1655"/>
                      <a:pt x="1275" y="1537"/>
                    </a:cubicBezTo>
                    <a:cubicBezTo>
                      <a:pt x="1297" y="1419"/>
                      <a:pt x="1310" y="1336"/>
                      <a:pt x="1327" y="1201"/>
                    </a:cubicBezTo>
                    <a:cubicBezTo>
                      <a:pt x="1344" y="1066"/>
                      <a:pt x="1365" y="858"/>
                      <a:pt x="1380" y="727"/>
                    </a:cubicBezTo>
                    <a:cubicBezTo>
                      <a:pt x="1395" y="596"/>
                      <a:pt x="1405" y="533"/>
                      <a:pt x="1417" y="412"/>
                    </a:cubicBezTo>
                    <a:cubicBezTo>
                      <a:pt x="1429" y="291"/>
                      <a:pt x="1447" y="86"/>
                      <a:pt x="145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2" name="Freeform 31"/>
              <p:cNvSpPr>
                <a:spLocks noChangeAspect="1"/>
              </p:cNvSpPr>
              <p:nvPr/>
            </p:nvSpPr>
            <p:spPr bwMode="auto">
              <a:xfrm>
                <a:off x="5178" y="5723"/>
                <a:ext cx="653" cy="2724"/>
              </a:xfrm>
              <a:custGeom>
                <a:avLst/>
                <a:gdLst>
                  <a:gd name="T0" fmla="*/ 0 w 653"/>
                  <a:gd name="T1" fmla="*/ 2715 h 2724"/>
                  <a:gd name="T2" fmla="*/ 300 w 653"/>
                  <a:gd name="T3" fmla="*/ 2715 h 2724"/>
                  <a:gd name="T4" fmla="*/ 398 w 653"/>
                  <a:gd name="T5" fmla="*/ 2663 h 2724"/>
                  <a:gd name="T6" fmla="*/ 503 w 653"/>
                  <a:gd name="T7" fmla="*/ 2453 h 2724"/>
                  <a:gd name="T8" fmla="*/ 555 w 653"/>
                  <a:gd name="T9" fmla="*/ 2123 h 2724"/>
                  <a:gd name="T10" fmla="*/ 585 w 653"/>
                  <a:gd name="T11" fmla="*/ 1718 h 2724"/>
                  <a:gd name="T12" fmla="*/ 615 w 653"/>
                  <a:gd name="T13" fmla="*/ 1050 h 2724"/>
                  <a:gd name="T14" fmla="*/ 630 w 653"/>
                  <a:gd name="T15" fmla="*/ 653 h 2724"/>
                  <a:gd name="T16" fmla="*/ 645 w 653"/>
                  <a:gd name="T17" fmla="*/ 270 h 2724"/>
                  <a:gd name="T18" fmla="*/ 653 w 653"/>
                  <a:gd name="T19" fmla="*/ 0 h 27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 h="2724">
                    <a:moveTo>
                      <a:pt x="0" y="2715"/>
                    </a:moveTo>
                    <a:cubicBezTo>
                      <a:pt x="50" y="2715"/>
                      <a:pt x="234" y="2724"/>
                      <a:pt x="300" y="2715"/>
                    </a:cubicBezTo>
                    <a:cubicBezTo>
                      <a:pt x="366" y="2706"/>
                      <a:pt x="364" y="2707"/>
                      <a:pt x="398" y="2663"/>
                    </a:cubicBezTo>
                    <a:cubicBezTo>
                      <a:pt x="432" y="2619"/>
                      <a:pt x="477" y="2543"/>
                      <a:pt x="503" y="2453"/>
                    </a:cubicBezTo>
                    <a:cubicBezTo>
                      <a:pt x="529" y="2363"/>
                      <a:pt x="541" y="2245"/>
                      <a:pt x="555" y="2123"/>
                    </a:cubicBezTo>
                    <a:cubicBezTo>
                      <a:pt x="569" y="2001"/>
                      <a:pt x="575" y="1897"/>
                      <a:pt x="585" y="1718"/>
                    </a:cubicBezTo>
                    <a:cubicBezTo>
                      <a:pt x="595" y="1539"/>
                      <a:pt x="608" y="1227"/>
                      <a:pt x="615" y="1050"/>
                    </a:cubicBezTo>
                    <a:cubicBezTo>
                      <a:pt x="622" y="873"/>
                      <a:pt x="625" y="783"/>
                      <a:pt x="630" y="653"/>
                    </a:cubicBezTo>
                    <a:cubicBezTo>
                      <a:pt x="635" y="523"/>
                      <a:pt x="641" y="379"/>
                      <a:pt x="645" y="270"/>
                    </a:cubicBezTo>
                    <a:cubicBezTo>
                      <a:pt x="649" y="161"/>
                      <a:pt x="651" y="56"/>
                      <a:pt x="653"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3" name="Freeform 32"/>
              <p:cNvSpPr>
                <a:spLocks noChangeAspect="1"/>
              </p:cNvSpPr>
              <p:nvPr/>
            </p:nvSpPr>
            <p:spPr bwMode="auto">
              <a:xfrm>
                <a:off x="5688" y="5701"/>
                <a:ext cx="249" cy="2785"/>
              </a:xfrm>
              <a:custGeom>
                <a:avLst/>
                <a:gdLst>
                  <a:gd name="T0" fmla="*/ 0 w 249"/>
                  <a:gd name="T1" fmla="*/ 2745 h 2785"/>
                  <a:gd name="T2" fmla="*/ 173 w 249"/>
                  <a:gd name="T3" fmla="*/ 2715 h 2785"/>
                  <a:gd name="T4" fmla="*/ 233 w 249"/>
                  <a:gd name="T5" fmla="*/ 2325 h 2785"/>
                  <a:gd name="T6" fmla="*/ 233 w 249"/>
                  <a:gd name="T7" fmla="*/ 1875 h 2785"/>
                  <a:gd name="T8" fmla="*/ 248 w 249"/>
                  <a:gd name="T9" fmla="*/ 1245 h 2785"/>
                  <a:gd name="T10" fmla="*/ 240 w 249"/>
                  <a:gd name="T11" fmla="*/ 727 h 2785"/>
                  <a:gd name="T12" fmla="*/ 248 w 249"/>
                  <a:gd name="T13" fmla="*/ 352 h 2785"/>
                  <a:gd name="T14" fmla="*/ 248 w 249"/>
                  <a:gd name="T15" fmla="*/ 0 h 27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9" h="2785">
                    <a:moveTo>
                      <a:pt x="0" y="2745"/>
                    </a:moveTo>
                    <a:cubicBezTo>
                      <a:pt x="29" y="2740"/>
                      <a:pt x="134" y="2785"/>
                      <a:pt x="173" y="2715"/>
                    </a:cubicBezTo>
                    <a:cubicBezTo>
                      <a:pt x="212" y="2645"/>
                      <a:pt x="223" y="2465"/>
                      <a:pt x="233" y="2325"/>
                    </a:cubicBezTo>
                    <a:cubicBezTo>
                      <a:pt x="243" y="2185"/>
                      <a:pt x="230" y="2055"/>
                      <a:pt x="233" y="1875"/>
                    </a:cubicBezTo>
                    <a:cubicBezTo>
                      <a:pt x="236" y="1695"/>
                      <a:pt x="247" y="1436"/>
                      <a:pt x="248" y="1245"/>
                    </a:cubicBezTo>
                    <a:cubicBezTo>
                      <a:pt x="249" y="1054"/>
                      <a:pt x="240" y="876"/>
                      <a:pt x="240" y="727"/>
                    </a:cubicBezTo>
                    <a:cubicBezTo>
                      <a:pt x="240" y="578"/>
                      <a:pt x="247" y="473"/>
                      <a:pt x="248" y="352"/>
                    </a:cubicBezTo>
                    <a:cubicBezTo>
                      <a:pt x="249" y="231"/>
                      <a:pt x="248" y="73"/>
                      <a:pt x="248"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4" name="Freeform 33"/>
              <p:cNvSpPr>
                <a:spLocks noChangeAspect="1"/>
              </p:cNvSpPr>
              <p:nvPr/>
            </p:nvSpPr>
            <p:spPr bwMode="auto">
              <a:xfrm>
                <a:off x="5906" y="5701"/>
                <a:ext cx="91" cy="2761"/>
              </a:xfrm>
              <a:custGeom>
                <a:avLst/>
                <a:gdLst>
                  <a:gd name="T0" fmla="*/ 0 w 91"/>
                  <a:gd name="T1" fmla="*/ 2737 h 2761"/>
                  <a:gd name="T2" fmla="*/ 67 w 91"/>
                  <a:gd name="T3" fmla="*/ 2730 h 2761"/>
                  <a:gd name="T4" fmla="*/ 82 w 91"/>
                  <a:gd name="T5" fmla="*/ 2550 h 2761"/>
                  <a:gd name="T6" fmla="*/ 90 w 91"/>
                  <a:gd name="T7" fmla="*/ 2167 h 2761"/>
                  <a:gd name="T8" fmla="*/ 90 w 91"/>
                  <a:gd name="T9" fmla="*/ 1732 h 2761"/>
                  <a:gd name="T10" fmla="*/ 90 w 91"/>
                  <a:gd name="T11" fmla="*/ 1237 h 2761"/>
                  <a:gd name="T12" fmla="*/ 90 w 91"/>
                  <a:gd name="T13" fmla="*/ 645 h 2761"/>
                  <a:gd name="T14" fmla="*/ 90 w 91"/>
                  <a:gd name="T15" fmla="*/ 0 h 27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 h="2761">
                    <a:moveTo>
                      <a:pt x="0" y="2737"/>
                    </a:moveTo>
                    <a:cubicBezTo>
                      <a:pt x="11" y="2736"/>
                      <a:pt x="53" y="2761"/>
                      <a:pt x="67" y="2730"/>
                    </a:cubicBezTo>
                    <a:cubicBezTo>
                      <a:pt x="81" y="2699"/>
                      <a:pt x="78" y="2644"/>
                      <a:pt x="82" y="2550"/>
                    </a:cubicBezTo>
                    <a:cubicBezTo>
                      <a:pt x="86" y="2456"/>
                      <a:pt x="89" y="2303"/>
                      <a:pt x="90" y="2167"/>
                    </a:cubicBezTo>
                    <a:cubicBezTo>
                      <a:pt x="91" y="2031"/>
                      <a:pt x="90" y="1887"/>
                      <a:pt x="90" y="1732"/>
                    </a:cubicBezTo>
                    <a:cubicBezTo>
                      <a:pt x="90" y="1577"/>
                      <a:pt x="90" y="1418"/>
                      <a:pt x="90" y="1237"/>
                    </a:cubicBezTo>
                    <a:cubicBezTo>
                      <a:pt x="90" y="1056"/>
                      <a:pt x="90" y="851"/>
                      <a:pt x="90" y="645"/>
                    </a:cubicBezTo>
                    <a:cubicBezTo>
                      <a:pt x="90" y="439"/>
                      <a:pt x="90" y="134"/>
                      <a:pt x="90"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5" name="Line 34"/>
              <p:cNvSpPr>
                <a:spLocks noChangeAspect="1" noChangeShapeType="1"/>
              </p:cNvSpPr>
              <p:nvPr/>
            </p:nvSpPr>
            <p:spPr bwMode="auto">
              <a:xfrm>
                <a:off x="2888" y="8400"/>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6" name="Line 35"/>
              <p:cNvSpPr>
                <a:spLocks noChangeAspect="1" noChangeShapeType="1"/>
              </p:cNvSpPr>
              <p:nvPr/>
            </p:nvSpPr>
            <p:spPr bwMode="auto">
              <a:xfrm>
                <a:off x="3244"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7" name="Line 36"/>
              <p:cNvSpPr>
                <a:spLocks noChangeAspect="1" noChangeShapeType="1"/>
              </p:cNvSpPr>
              <p:nvPr/>
            </p:nvSpPr>
            <p:spPr bwMode="auto">
              <a:xfrm>
                <a:off x="3592" y="8400"/>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8" name="Line 37"/>
              <p:cNvSpPr>
                <a:spLocks noChangeAspect="1" noChangeShapeType="1"/>
              </p:cNvSpPr>
              <p:nvPr/>
            </p:nvSpPr>
            <p:spPr bwMode="auto">
              <a:xfrm>
                <a:off x="3944"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9" name="Line 38"/>
              <p:cNvSpPr>
                <a:spLocks noChangeAspect="1" noChangeShapeType="1"/>
              </p:cNvSpPr>
              <p:nvPr/>
            </p:nvSpPr>
            <p:spPr bwMode="auto">
              <a:xfrm>
                <a:off x="4288" y="8396"/>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0" name="Line 39"/>
              <p:cNvSpPr>
                <a:spLocks noChangeAspect="1" noChangeShapeType="1"/>
              </p:cNvSpPr>
              <p:nvPr/>
            </p:nvSpPr>
            <p:spPr bwMode="auto">
              <a:xfrm>
                <a:off x="4640" y="840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1" name="Line 40"/>
              <p:cNvSpPr>
                <a:spLocks noChangeAspect="1" noChangeShapeType="1"/>
              </p:cNvSpPr>
              <p:nvPr/>
            </p:nvSpPr>
            <p:spPr bwMode="auto">
              <a:xfrm>
                <a:off x="5000"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2" name="Line 41"/>
              <p:cNvSpPr>
                <a:spLocks noChangeAspect="1" noChangeShapeType="1"/>
              </p:cNvSpPr>
              <p:nvPr/>
            </p:nvSpPr>
            <p:spPr bwMode="auto">
              <a:xfrm>
                <a:off x="5352"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3" name="Line 42"/>
              <p:cNvSpPr>
                <a:spLocks noChangeAspect="1" noChangeShapeType="1"/>
              </p:cNvSpPr>
              <p:nvPr/>
            </p:nvSpPr>
            <p:spPr bwMode="auto">
              <a:xfrm>
                <a:off x="5696" y="838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4" name="Line 43"/>
              <p:cNvSpPr>
                <a:spLocks noChangeAspect="1" noChangeShapeType="1"/>
              </p:cNvSpPr>
              <p:nvPr/>
            </p:nvSpPr>
            <p:spPr bwMode="auto">
              <a:xfrm>
                <a:off x="6048" y="840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5" name="Line 44"/>
              <p:cNvSpPr>
                <a:spLocks noChangeAspect="1" noChangeShapeType="1"/>
              </p:cNvSpPr>
              <p:nvPr/>
            </p:nvSpPr>
            <p:spPr bwMode="auto">
              <a:xfrm>
                <a:off x="2532" y="818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6" name="Line 45"/>
              <p:cNvSpPr>
                <a:spLocks noChangeAspect="1" noChangeShapeType="1"/>
              </p:cNvSpPr>
              <p:nvPr/>
            </p:nvSpPr>
            <p:spPr bwMode="auto">
              <a:xfrm>
                <a:off x="2536" y="791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7" name="Line 46"/>
              <p:cNvSpPr>
                <a:spLocks noChangeAspect="1" noChangeShapeType="1"/>
              </p:cNvSpPr>
              <p:nvPr/>
            </p:nvSpPr>
            <p:spPr bwMode="auto">
              <a:xfrm>
                <a:off x="2536" y="7640"/>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8" name="Line 47"/>
              <p:cNvSpPr>
                <a:spLocks noChangeAspect="1" noChangeShapeType="1"/>
              </p:cNvSpPr>
              <p:nvPr/>
            </p:nvSpPr>
            <p:spPr bwMode="auto">
              <a:xfrm>
                <a:off x="2532" y="73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9" name="Line 48"/>
              <p:cNvSpPr>
                <a:spLocks noChangeAspect="1" noChangeShapeType="1"/>
              </p:cNvSpPr>
              <p:nvPr/>
            </p:nvSpPr>
            <p:spPr bwMode="auto">
              <a:xfrm>
                <a:off x="2536" y="708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0" name="Line 49"/>
              <p:cNvSpPr>
                <a:spLocks noChangeAspect="1" noChangeShapeType="1"/>
              </p:cNvSpPr>
              <p:nvPr/>
            </p:nvSpPr>
            <p:spPr bwMode="auto">
              <a:xfrm>
                <a:off x="2539" y="681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1" name="Line 50"/>
              <p:cNvSpPr>
                <a:spLocks noChangeAspect="1" noChangeShapeType="1"/>
              </p:cNvSpPr>
              <p:nvPr/>
            </p:nvSpPr>
            <p:spPr bwMode="auto">
              <a:xfrm>
                <a:off x="2543" y="654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2" name="Line 51"/>
              <p:cNvSpPr>
                <a:spLocks noChangeAspect="1" noChangeShapeType="1"/>
              </p:cNvSpPr>
              <p:nvPr/>
            </p:nvSpPr>
            <p:spPr bwMode="auto">
              <a:xfrm>
                <a:off x="2528" y="62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3" name="Line 52"/>
              <p:cNvSpPr>
                <a:spLocks noChangeAspect="1" noChangeShapeType="1"/>
              </p:cNvSpPr>
              <p:nvPr/>
            </p:nvSpPr>
            <p:spPr bwMode="auto">
              <a:xfrm>
                <a:off x="2543" y="62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4" name="Line 53"/>
              <p:cNvSpPr>
                <a:spLocks noChangeAspect="1" noChangeShapeType="1"/>
              </p:cNvSpPr>
              <p:nvPr/>
            </p:nvSpPr>
            <p:spPr bwMode="auto">
              <a:xfrm>
                <a:off x="2543" y="599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5" name="Line 54"/>
              <p:cNvSpPr>
                <a:spLocks noChangeAspect="1" noChangeShapeType="1"/>
              </p:cNvSpPr>
              <p:nvPr/>
            </p:nvSpPr>
            <p:spPr bwMode="auto">
              <a:xfrm>
                <a:off x="2532" y="5712"/>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46" name="Text Box 55"/>
              <p:cNvSpPr txBox="1">
                <a:spLocks noChangeAspect="1" noChangeArrowheads="1"/>
              </p:cNvSpPr>
              <p:nvPr/>
            </p:nvSpPr>
            <p:spPr bwMode="auto">
              <a:xfrm>
                <a:off x="262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0.1</a:t>
                </a:r>
              </a:p>
            </p:txBody>
          </p:sp>
          <p:sp>
            <p:nvSpPr>
              <p:cNvPr id="12347" name="Text Box 56"/>
              <p:cNvSpPr txBox="1">
                <a:spLocks noChangeAspect="1" noChangeArrowheads="1"/>
              </p:cNvSpPr>
              <p:nvPr/>
            </p:nvSpPr>
            <p:spPr bwMode="auto">
              <a:xfrm>
                <a:off x="3300" y="8415"/>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0.3</a:t>
                </a:r>
              </a:p>
            </p:txBody>
          </p:sp>
          <p:sp>
            <p:nvSpPr>
              <p:cNvPr id="12348" name="Text Box 57"/>
              <p:cNvSpPr txBox="1">
                <a:spLocks noChangeAspect="1" noChangeArrowheads="1"/>
              </p:cNvSpPr>
              <p:nvPr/>
            </p:nvSpPr>
            <p:spPr bwMode="auto">
              <a:xfrm>
                <a:off x="400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0.5</a:t>
                </a:r>
              </a:p>
            </p:txBody>
          </p:sp>
          <p:sp>
            <p:nvSpPr>
              <p:cNvPr id="12349" name="Text Box 58"/>
              <p:cNvSpPr txBox="1">
                <a:spLocks noChangeAspect="1" noChangeArrowheads="1"/>
              </p:cNvSpPr>
              <p:nvPr/>
            </p:nvSpPr>
            <p:spPr bwMode="auto">
              <a:xfrm>
                <a:off x="469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0.7</a:t>
                </a:r>
              </a:p>
            </p:txBody>
          </p:sp>
          <p:sp>
            <p:nvSpPr>
              <p:cNvPr id="12350" name="Text Box 59"/>
              <p:cNvSpPr txBox="1">
                <a:spLocks noChangeAspect="1" noChangeArrowheads="1"/>
              </p:cNvSpPr>
              <p:nvPr/>
            </p:nvSpPr>
            <p:spPr bwMode="auto">
              <a:xfrm>
                <a:off x="5400"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0.9</a:t>
                </a:r>
              </a:p>
            </p:txBody>
          </p:sp>
          <p:sp>
            <p:nvSpPr>
              <p:cNvPr id="12351" name="Text Box 60"/>
              <p:cNvSpPr txBox="1">
                <a:spLocks noChangeAspect="1" noChangeArrowheads="1"/>
              </p:cNvSpPr>
              <p:nvPr/>
            </p:nvSpPr>
            <p:spPr bwMode="auto">
              <a:xfrm>
                <a:off x="2280" y="8400"/>
                <a:ext cx="60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a:t>
                </a:r>
              </a:p>
            </p:txBody>
          </p:sp>
          <p:sp>
            <p:nvSpPr>
              <p:cNvPr id="12352" name="Text Box 61"/>
              <p:cNvSpPr txBox="1">
                <a:spLocks noChangeAspect="1" noChangeArrowheads="1"/>
              </p:cNvSpPr>
              <p:nvPr/>
            </p:nvSpPr>
            <p:spPr bwMode="auto">
              <a:xfrm>
                <a:off x="2025" y="796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0.2</a:t>
                </a:r>
              </a:p>
            </p:txBody>
          </p:sp>
          <p:sp>
            <p:nvSpPr>
              <p:cNvPr id="12353" name="Text Box 62"/>
              <p:cNvSpPr txBox="1">
                <a:spLocks noChangeAspect="1" noChangeArrowheads="1"/>
              </p:cNvSpPr>
              <p:nvPr/>
            </p:nvSpPr>
            <p:spPr bwMode="auto">
              <a:xfrm>
                <a:off x="2025" y="771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0.4</a:t>
                </a:r>
              </a:p>
            </p:txBody>
          </p:sp>
          <p:sp>
            <p:nvSpPr>
              <p:cNvPr id="12354" name="Text Box 63"/>
              <p:cNvSpPr txBox="1">
                <a:spLocks noChangeAspect="1" noChangeArrowheads="1"/>
              </p:cNvSpPr>
              <p:nvPr/>
            </p:nvSpPr>
            <p:spPr bwMode="auto">
              <a:xfrm>
                <a:off x="2025" y="741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0.6</a:t>
                </a:r>
              </a:p>
            </p:txBody>
          </p:sp>
          <p:sp>
            <p:nvSpPr>
              <p:cNvPr id="12355" name="Text Box 64"/>
              <p:cNvSpPr txBox="1">
                <a:spLocks noChangeAspect="1" noChangeArrowheads="1"/>
              </p:cNvSpPr>
              <p:nvPr/>
            </p:nvSpPr>
            <p:spPr bwMode="auto">
              <a:xfrm>
                <a:off x="2025" y="715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0.8</a:t>
                </a:r>
              </a:p>
            </p:txBody>
          </p:sp>
          <p:sp>
            <p:nvSpPr>
              <p:cNvPr id="12356" name="Text Box 65"/>
              <p:cNvSpPr txBox="1">
                <a:spLocks noChangeAspect="1" noChangeArrowheads="1"/>
              </p:cNvSpPr>
              <p:nvPr/>
            </p:nvSpPr>
            <p:spPr bwMode="auto">
              <a:xfrm>
                <a:off x="2025" y="687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a:t>
                </a:r>
              </a:p>
            </p:txBody>
          </p:sp>
          <p:sp>
            <p:nvSpPr>
              <p:cNvPr id="12357" name="Text Box 66"/>
              <p:cNvSpPr txBox="1">
                <a:spLocks noChangeAspect="1" noChangeArrowheads="1"/>
              </p:cNvSpPr>
              <p:nvPr/>
            </p:nvSpPr>
            <p:spPr bwMode="auto">
              <a:xfrm>
                <a:off x="2025" y="660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1.2</a:t>
                </a:r>
              </a:p>
            </p:txBody>
          </p:sp>
          <p:sp>
            <p:nvSpPr>
              <p:cNvPr id="12358" name="Text Box 67"/>
              <p:cNvSpPr txBox="1">
                <a:spLocks noChangeAspect="1" noChangeArrowheads="1"/>
              </p:cNvSpPr>
              <p:nvPr/>
            </p:nvSpPr>
            <p:spPr bwMode="auto">
              <a:xfrm>
                <a:off x="2025" y="634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1.4</a:t>
                </a:r>
              </a:p>
            </p:txBody>
          </p:sp>
          <p:sp>
            <p:nvSpPr>
              <p:cNvPr id="12359" name="Text Box 68"/>
              <p:cNvSpPr txBox="1">
                <a:spLocks noChangeAspect="1" noChangeArrowheads="1"/>
              </p:cNvSpPr>
              <p:nvPr/>
            </p:nvSpPr>
            <p:spPr bwMode="auto">
              <a:xfrm>
                <a:off x="2025" y="606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1.6</a:t>
                </a:r>
              </a:p>
            </p:txBody>
          </p:sp>
          <p:sp>
            <p:nvSpPr>
              <p:cNvPr id="12360" name="Text Box 69"/>
              <p:cNvSpPr txBox="1">
                <a:spLocks noChangeAspect="1" noChangeArrowheads="1"/>
              </p:cNvSpPr>
              <p:nvPr/>
            </p:nvSpPr>
            <p:spPr bwMode="auto">
              <a:xfrm>
                <a:off x="2025" y="579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1.8</a:t>
                </a:r>
              </a:p>
            </p:txBody>
          </p:sp>
          <p:sp>
            <p:nvSpPr>
              <p:cNvPr id="12361" name="Text Box 70"/>
              <p:cNvSpPr txBox="1">
                <a:spLocks noChangeAspect="1" noChangeArrowheads="1"/>
              </p:cNvSpPr>
              <p:nvPr/>
            </p:nvSpPr>
            <p:spPr bwMode="auto">
              <a:xfrm>
                <a:off x="2025" y="5511"/>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2.0</a:t>
                </a:r>
              </a:p>
            </p:txBody>
          </p:sp>
          <p:sp>
            <p:nvSpPr>
              <p:cNvPr id="12362" name="Text Box 71"/>
              <p:cNvSpPr txBox="1">
                <a:spLocks noChangeAspect="1" noChangeArrowheads="1"/>
              </p:cNvSpPr>
              <p:nvPr/>
            </p:nvSpPr>
            <p:spPr bwMode="auto">
              <a:xfrm>
                <a:off x="2700" y="721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10KHz</a:t>
                </a:r>
              </a:p>
            </p:txBody>
          </p:sp>
          <p:sp>
            <p:nvSpPr>
              <p:cNvPr id="12363" name="Text Box 72"/>
              <p:cNvSpPr txBox="1">
                <a:spLocks noChangeAspect="1" noChangeArrowheads="1"/>
              </p:cNvSpPr>
              <p:nvPr/>
            </p:nvSpPr>
            <p:spPr bwMode="auto">
              <a:xfrm>
                <a:off x="3960" y="7836"/>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1MHz</a:t>
                </a:r>
              </a:p>
            </p:txBody>
          </p:sp>
          <p:sp>
            <p:nvSpPr>
              <p:cNvPr id="12364" name="Text Box 73"/>
              <p:cNvSpPr txBox="1">
                <a:spLocks noChangeAspect="1" noChangeArrowheads="1"/>
              </p:cNvSpPr>
              <p:nvPr/>
            </p:nvSpPr>
            <p:spPr bwMode="auto">
              <a:xfrm>
                <a:off x="4455" y="7569"/>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10MHz</a:t>
                </a:r>
              </a:p>
            </p:txBody>
          </p:sp>
          <p:sp>
            <p:nvSpPr>
              <p:cNvPr id="12365" name="Text Box 74"/>
              <p:cNvSpPr txBox="1">
                <a:spLocks noChangeAspect="1" noChangeArrowheads="1"/>
              </p:cNvSpPr>
              <p:nvPr/>
            </p:nvSpPr>
            <p:spPr bwMode="auto">
              <a:xfrm>
                <a:off x="2880" y="6276"/>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1KHz</a:t>
                </a:r>
              </a:p>
            </p:txBody>
          </p:sp>
          <p:sp>
            <p:nvSpPr>
              <p:cNvPr id="12366" name="Text Box 75"/>
              <p:cNvSpPr txBox="1">
                <a:spLocks noChangeAspect="1" noChangeArrowheads="1"/>
              </p:cNvSpPr>
              <p:nvPr/>
            </p:nvSpPr>
            <p:spPr bwMode="auto">
              <a:xfrm>
                <a:off x="3960" y="6276"/>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100MHz</a:t>
                </a:r>
              </a:p>
            </p:txBody>
          </p:sp>
          <p:sp>
            <p:nvSpPr>
              <p:cNvPr id="12367" name="Text Box 76"/>
              <p:cNvSpPr txBox="1">
                <a:spLocks noChangeAspect="1" noChangeArrowheads="1"/>
              </p:cNvSpPr>
              <p:nvPr/>
            </p:nvSpPr>
            <p:spPr bwMode="auto">
              <a:xfrm>
                <a:off x="4500" y="580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1GHz</a:t>
                </a:r>
              </a:p>
            </p:txBody>
          </p:sp>
          <p:sp>
            <p:nvSpPr>
              <p:cNvPr id="12368" name="Freeform 77"/>
              <p:cNvSpPr>
                <a:spLocks noChangeAspect="1"/>
              </p:cNvSpPr>
              <p:nvPr/>
            </p:nvSpPr>
            <p:spPr bwMode="auto">
              <a:xfrm>
                <a:off x="3060" y="6588"/>
                <a:ext cx="420" cy="477"/>
              </a:xfrm>
              <a:custGeom>
                <a:avLst/>
                <a:gdLst>
                  <a:gd name="T0" fmla="*/ 0 w 420"/>
                  <a:gd name="T1" fmla="*/ 0 h 477"/>
                  <a:gd name="T2" fmla="*/ 420 w 420"/>
                  <a:gd name="T3" fmla="*/ 477 h 477"/>
                  <a:gd name="T4" fmla="*/ 0 60000 65536"/>
                  <a:gd name="T5" fmla="*/ 0 60000 65536"/>
                </a:gdLst>
                <a:ahLst/>
                <a:cxnLst>
                  <a:cxn ang="T4">
                    <a:pos x="T0" y="T1"/>
                  </a:cxn>
                  <a:cxn ang="T5">
                    <a:pos x="T2" y="T3"/>
                  </a:cxn>
                </a:cxnLst>
                <a:rect l="0" t="0" r="r" b="b"/>
                <a:pathLst>
                  <a:path w="420" h="477">
                    <a:moveTo>
                      <a:pt x="0" y="0"/>
                    </a:moveTo>
                    <a:lnTo>
                      <a:pt x="420" y="477"/>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69" name="Freeform 78"/>
              <p:cNvSpPr>
                <a:spLocks noChangeAspect="1"/>
              </p:cNvSpPr>
              <p:nvPr/>
            </p:nvSpPr>
            <p:spPr bwMode="auto">
              <a:xfrm>
                <a:off x="3420" y="7170"/>
                <a:ext cx="300" cy="198"/>
              </a:xfrm>
              <a:custGeom>
                <a:avLst/>
                <a:gdLst>
                  <a:gd name="T0" fmla="*/ 0 w 300"/>
                  <a:gd name="T1" fmla="*/ 198 h 198"/>
                  <a:gd name="T2" fmla="*/ 300 w 300"/>
                  <a:gd name="T3" fmla="*/ 0 h 198"/>
                  <a:gd name="T4" fmla="*/ 0 60000 65536"/>
                  <a:gd name="T5" fmla="*/ 0 60000 65536"/>
                </a:gdLst>
                <a:ahLst/>
                <a:cxnLst>
                  <a:cxn ang="T4">
                    <a:pos x="T0" y="T1"/>
                  </a:cxn>
                  <a:cxn ang="T5">
                    <a:pos x="T2" y="T3"/>
                  </a:cxn>
                </a:cxnLst>
                <a:rect l="0" t="0" r="r" b="b"/>
                <a:pathLst>
                  <a:path w="300" h="198">
                    <a:moveTo>
                      <a:pt x="0" y="198"/>
                    </a:moveTo>
                    <a:lnTo>
                      <a:pt x="300" y="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0" name="Freeform 79"/>
              <p:cNvSpPr>
                <a:spLocks noChangeAspect="1"/>
              </p:cNvSpPr>
              <p:nvPr/>
            </p:nvSpPr>
            <p:spPr bwMode="auto">
              <a:xfrm>
                <a:off x="3585" y="7860"/>
                <a:ext cx="360" cy="165"/>
              </a:xfrm>
              <a:custGeom>
                <a:avLst/>
                <a:gdLst>
                  <a:gd name="T0" fmla="*/ 0 w 360"/>
                  <a:gd name="T1" fmla="*/ 0 h 165"/>
                  <a:gd name="T2" fmla="*/ 360 w 360"/>
                  <a:gd name="T3" fmla="*/ 165 h 165"/>
                  <a:gd name="T4" fmla="*/ 0 60000 65536"/>
                  <a:gd name="T5" fmla="*/ 0 60000 65536"/>
                </a:gdLst>
                <a:ahLst/>
                <a:cxnLst>
                  <a:cxn ang="T4">
                    <a:pos x="T0" y="T1"/>
                  </a:cxn>
                  <a:cxn ang="T5">
                    <a:pos x="T2" y="T3"/>
                  </a:cxn>
                </a:cxnLst>
                <a:rect l="0" t="0" r="r" b="b"/>
                <a:pathLst>
                  <a:path w="360" h="165">
                    <a:moveTo>
                      <a:pt x="0" y="0"/>
                    </a:moveTo>
                    <a:lnTo>
                      <a:pt x="360" y="165"/>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1" name="Freeform 80"/>
              <p:cNvSpPr>
                <a:spLocks noChangeAspect="1"/>
              </p:cNvSpPr>
              <p:nvPr/>
            </p:nvSpPr>
            <p:spPr bwMode="auto">
              <a:xfrm>
                <a:off x="4680" y="7992"/>
                <a:ext cx="405" cy="243"/>
              </a:xfrm>
              <a:custGeom>
                <a:avLst/>
                <a:gdLst>
                  <a:gd name="T0" fmla="*/ 0 w 405"/>
                  <a:gd name="T1" fmla="*/ 0 h 243"/>
                  <a:gd name="T2" fmla="*/ 405 w 405"/>
                  <a:gd name="T3" fmla="*/ 243 h 243"/>
                  <a:gd name="T4" fmla="*/ 0 60000 65536"/>
                  <a:gd name="T5" fmla="*/ 0 60000 65536"/>
                </a:gdLst>
                <a:ahLst/>
                <a:cxnLst>
                  <a:cxn ang="T4">
                    <a:pos x="T0" y="T1"/>
                  </a:cxn>
                  <a:cxn ang="T5">
                    <a:pos x="T2" y="T3"/>
                  </a:cxn>
                </a:cxnLst>
                <a:rect l="0" t="0" r="r" b="b"/>
                <a:pathLst>
                  <a:path w="405" h="243">
                    <a:moveTo>
                      <a:pt x="0" y="0"/>
                    </a:moveTo>
                    <a:lnTo>
                      <a:pt x="405" y="243"/>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2" name="Freeform 81"/>
              <p:cNvSpPr>
                <a:spLocks noChangeAspect="1"/>
              </p:cNvSpPr>
              <p:nvPr/>
            </p:nvSpPr>
            <p:spPr bwMode="auto">
              <a:xfrm>
                <a:off x="5070" y="7935"/>
                <a:ext cx="585" cy="330"/>
              </a:xfrm>
              <a:custGeom>
                <a:avLst/>
                <a:gdLst>
                  <a:gd name="T0" fmla="*/ 0 w 585"/>
                  <a:gd name="T1" fmla="*/ 0 h 330"/>
                  <a:gd name="T2" fmla="*/ 585 w 585"/>
                  <a:gd name="T3" fmla="*/ 330 h 330"/>
                  <a:gd name="T4" fmla="*/ 0 60000 65536"/>
                  <a:gd name="T5" fmla="*/ 0 60000 65536"/>
                </a:gdLst>
                <a:ahLst/>
                <a:cxnLst>
                  <a:cxn ang="T4">
                    <a:pos x="T0" y="T1"/>
                  </a:cxn>
                  <a:cxn ang="T5">
                    <a:pos x="T2" y="T3"/>
                  </a:cxn>
                </a:cxnLst>
                <a:rect l="0" t="0" r="r" b="b"/>
                <a:pathLst>
                  <a:path w="585" h="330">
                    <a:moveTo>
                      <a:pt x="0" y="0"/>
                    </a:moveTo>
                    <a:lnTo>
                      <a:pt x="585" y="33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3" name="Freeform 82"/>
              <p:cNvSpPr>
                <a:spLocks noChangeAspect="1"/>
              </p:cNvSpPr>
              <p:nvPr/>
            </p:nvSpPr>
            <p:spPr bwMode="auto">
              <a:xfrm>
                <a:off x="4710" y="6630"/>
                <a:ext cx="1230" cy="720"/>
              </a:xfrm>
              <a:custGeom>
                <a:avLst/>
                <a:gdLst>
                  <a:gd name="T0" fmla="*/ 0 w 1230"/>
                  <a:gd name="T1" fmla="*/ 0 h 720"/>
                  <a:gd name="T2" fmla="*/ 1230 w 1230"/>
                  <a:gd name="T3" fmla="*/ 720 h 720"/>
                  <a:gd name="T4" fmla="*/ 0 60000 65536"/>
                  <a:gd name="T5" fmla="*/ 0 60000 65536"/>
                </a:gdLst>
                <a:ahLst/>
                <a:cxnLst>
                  <a:cxn ang="T4">
                    <a:pos x="T0" y="T1"/>
                  </a:cxn>
                  <a:cxn ang="T5">
                    <a:pos x="T2" y="T3"/>
                  </a:cxn>
                </a:cxnLst>
                <a:rect l="0" t="0" r="r" b="b"/>
                <a:pathLst>
                  <a:path w="1230" h="720">
                    <a:moveTo>
                      <a:pt x="0" y="0"/>
                    </a:moveTo>
                    <a:lnTo>
                      <a:pt x="1230" y="72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74" name="Freeform 83"/>
              <p:cNvSpPr>
                <a:spLocks noChangeAspect="1"/>
              </p:cNvSpPr>
              <p:nvPr/>
            </p:nvSpPr>
            <p:spPr bwMode="auto">
              <a:xfrm>
                <a:off x="5040" y="6150"/>
                <a:ext cx="975" cy="300"/>
              </a:xfrm>
              <a:custGeom>
                <a:avLst/>
                <a:gdLst>
                  <a:gd name="T0" fmla="*/ 0 w 975"/>
                  <a:gd name="T1" fmla="*/ 0 h 300"/>
                  <a:gd name="T2" fmla="*/ 975 w 975"/>
                  <a:gd name="T3" fmla="*/ 300 h 300"/>
                  <a:gd name="T4" fmla="*/ 0 60000 65536"/>
                  <a:gd name="T5" fmla="*/ 0 60000 65536"/>
                </a:gdLst>
                <a:ahLst/>
                <a:cxnLst>
                  <a:cxn ang="T4">
                    <a:pos x="T0" y="T1"/>
                  </a:cxn>
                  <a:cxn ang="T5">
                    <a:pos x="T2" y="T3"/>
                  </a:cxn>
                </a:cxnLst>
                <a:rect l="0" t="0" r="r" b="b"/>
                <a:pathLst>
                  <a:path w="975" h="300">
                    <a:moveTo>
                      <a:pt x="0" y="0"/>
                    </a:moveTo>
                    <a:lnTo>
                      <a:pt x="975" y="30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296" name="Oval 85"/>
            <p:cNvSpPr>
              <a:spLocks noChangeAspect="1" noChangeArrowheads="1"/>
            </p:cNvSpPr>
            <p:nvPr/>
          </p:nvSpPr>
          <p:spPr bwMode="auto">
            <a:xfrm>
              <a:off x="1316" y="1991"/>
              <a:ext cx="737" cy="736"/>
            </a:xfrm>
            <a:prstGeom prst="ellipse">
              <a:avLst/>
            </a:prstGeom>
            <a:gradFill rotWithShape="0">
              <a:gsLst>
                <a:gs pos="0">
                  <a:srgbClr val="FFFFFF"/>
                </a:gs>
                <a:gs pos="100000">
                  <a:srgbClr val="767676"/>
                </a:gs>
              </a:gsLst>
              <a:path path="shape">
                <a:fillToRect l="50000" t="50000" r="50000" b="50000"/>
              </a:path>
            </a:gradFill>
            <a:ln w="9525">
              <a:solidFill>
                <a:srgbClr val="000000"/>
              </a:solidFill>
              <a:round/>
              <a:headEnd/>
              <a:tailEnd/>
            </a:ln>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2297" name="Line 86"/>
            <p:cNvSpPr>
              <a:spLocks noChangeAspect="1" noChangeShapeType="1"/>
            </p:cNvSpPr>
            <p:nvPr/>
          </p:nvSpPr>
          <p:spPr bwMode="auto">
            <a:xfrm>
              <a:off x="1131" y="3744"/>
              <a:ext cx="1106" cy="2"/>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298" name="Line 87"/>
            <p:cNvSpPr>
              <a:spLocks noChangeAspect="1" noChangeShapeType="1"/>
            </p:cNvSpPr>
            <p:nvPr/>
          </p:nvSpPr>
          <p:spPr bwMode="auto">
            <a:xfrm>
              <a:off x="1316" y="2229"/>
              <a:ext cx="0" cy="159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9" name="Line 88"/>
            <p:cNvSpPr>
              <a:spLocks noChangeAspect="1" noChangeShapeType="1"/>
            </p:cNvSpPr>
            <p:nvPr/>
          </p:nvSpPr>
          <p:spPr bwMode="auto">
            <a:xfrm>
              <a:off x="2053" y="2230"/>
              <a:ext cx="0" cy="159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0" name="Line 89"/>
            <p:cNvSpPr>
              <a:spLocks noChangeAspect="1" noChangeShapeType="1"/>
            </p:cNvSpPr>
            <p:nvPr/>
          </p:nvSpPr>
          <p:spPr bwMode="auto">
            <a:xfrm flipV="1">
              <a:off x="1685" y="2868"/>
              <a:ext cx="0" cy="95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2301" name="Text Box 90"/>
            <p:cNvSpPr txBox="1">
              <a:spLocks noChangeAspect="1" noChangeArrowheads="1"/>
            </p:cNvSpPr>
            <p:nvPr/>
          </p:nvSpPr>
          <p:spPr bwMode="auto">
            <a:xfrm>
              <a:off x="2053" y="3746"/>
              <a:ext cx="23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02" name="Text Box 91"/>
            <p:cNvSpPr txBox="1">
              <a:spLocks noChangeAspect="1" noChangeArrowheads="1"/>
            </p:cNvSpPr>
            <p:nvPr/>
          </p:nvSpPr>
          <p:spPr bwMode="auto">
            <a:xfrm>
              <a:off x="1132" y="3764"/>
              <a:ext cx="34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03" name="Text Box 92"/>
            <p:cNvSpPr txBox="1">
              <a:spLocks noChangeAspect="1" noChangeArrowheads="1"/>
            </p:cNvSpPr>
            <p:nvPr/>
          </p:nvSpPr>
          <p:spPr bwMode="auto">
            <a:xfrm>
              <a:off x="1930" y="3769"/>
              <a:ext cx="25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04" name="Text Box 93"/>
            <p:cNvSpPr txBox="1">
              <a:spLocks noChangeAspect="1" noChangeArrowheads="1"/>
            </p:cNvSpPr>
            <p:nvPr/>
          </p:nvSpPr>
          <p:spPr bwMode="auto">
            <a:xfrm>
              <a:off x="1616" y="2758"/>
              <a:ext cx="53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2305" name="Text Box 94"/>
            <p:cNvSpPr txBox="1">
              <a:spLocks noChangeAspect="1" noChangeArrowheads="1"/>
            </p:cNvSpPr>
            <p:nvPr/>
          </p:nvSpPr>
          <p:spPr bwMode="auto">
            <a:xfrm>
              <a:off x="672" y="2629"/>
              <a:ext cx="7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zh-CN" altLang="en-US" sz="1400" b="0"/>
                <a:t>高电流密度</a:t>
              </a:r>
            </a:p>
          </p:txBody>
        </p:sp>
        <p:sp>
          <p:nvSpPr>
            <p:cNvPr id="12306" name="Text Box 95"/>
            <p:cNvSpPr txBox="1">
              <a:spLocks noChangeAspect="1" noChangeArrowheads="1"/>
            </p:cNvSpPr>
            <p:nvPr/>
          </p:nvSpPr>
          <p:spPr bwMode="auto">
            <a:xfrm>
              <a:off x="672" y="2071"/>
              <a:ext cx="7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zh-CN" altLang="en-US" sz="1400" b="0"/>
                <a:t>低电流密度</a:t>
              </a:r>
            </a:p>
          </p:txBody>
        </p:sp>
        <p:sp>
          <p:nvSpPr>
            <p:cNvPr id="12307" name="Freeform 96"/>
            <p:cNvSpPr>
              <a:spLocks noChangeAspect="1"/>
            </p:cNvSpPr>
            <p:nvPr/>
          </p:nvSpPr>
          <p:spPr bwMode="auto">
            <a:xfrm>
              <a:off x="1132" y="2385"/>
              <a:ext cx="246" cy="324"/>
            </a:xfrm>
            <a:custGeom>
              <a:avLst/>
              <a:gdLst>
                <a:gd name="T0" fmla="*/ 0 w 480"/>
                <a:gd name="T1" fmla="*/ 44 h 633"/>
                <a:gd name="T2" fmla="*/ 33 w 480"/>
                <a:gd name="T3" fmla="*/ 0 h 633"/>
                <a:gd name="T4" fmla="*/ 0 60000 65536"/>
                <a:gd name="T5" fmla="*/ 0 60000 65536"/>
              </a:gdLst>
              <a:ahLst/>
              <a:cxnLst>
                <a:cxn ang="T4">
                  <a:pos x="T0" y="T1"/>
                </a:cxn>
                <a:cxn ang="T5">
                  <a:pos x="T2" y="T3"/>
                </a:cxn>
              </a:cxnLst>
              <a:rect l="0" t="0" r="r" b="b"/>
              <a:pathLst>
                <a:path w="480" h="633">
                  <a:moveTo>
                    <a:pt x="0" y="633"/>
                  </a:moveTo>
                  <a:lnTo>
                    <a:pt x="480" y="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8" name="Line 97"/>
            <p:cNvSpPr>
              <a:spLocks noChangeAspect="1" noChangeShapeType="1"/>
            </p:cNvSpPr>
            <p:nvPr/>
          </p:nvSpPr>
          <p:spPr bwMode="auto">
            <a:xfrm>
              <a:off x="1316" y="2230"/>
              <a:ext cx="369"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309" name="Text Box 98"/>
            <p:cNvSpPr txBox="1">
              <a:spLocks noChangeAspect="1" noChangeArrowheads="1"/>
            </p:cNvSpPr>
            <p:nvPr/>
          </p:nvSpPr>
          <p:spPr bwMode="auto">
            <a:xfrm>
              <a:off x="912" y="3848"/>
              <a:ext cx="156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600">
                  <a:solidFill>
                    <a:srgbClr val="000099"/>
                  </a:solidFill>
                </a:rPr>
                <a:t>用直流电流密度归一化的交流电流密度横截面分布</a:t>
              </a:r>
            </a:p>
          </p:txBody>
        </p:sp>
        <p:grpSp>
          <p:nvGrpSpPr>
            <p:cNvPr id="12310" name="Group 99"/>
            <p:cNvGrpSpPr>
              <a:grpSpLocks noChangeAspect="1"/>
            </p:cNvGrpSpPr>
            <p:nvPr/>
          </p:nvGrpSpPr>
          <p:grpSpPr bwMode="auto">
            <a:xfrm>
              <a:off x="1324" y="3014"/>
              <a:ext cx="723" cy="508"/>
              <a:chOff x="3432" y="4065"/>
              <a:chExt cx="1413" cy="993"/>
            </a:xfrm>
          </p:grpSpPr>
          <p:sp>
            <p:nvSpPr>
              <p:cNvPr id="12311" name="Freeform 100"/>
              <p:cNvSpPr>
                <a:spLocks noChangeAspect="1"/>
              </p:cNvSpPr>
              <p:nvPr/>
            </p:nvSpPr>
            <p:spPr bwMode="auto">
              <a:xfrm>
                <a:off x="3432" y="4065"/>
                <a:ext cx="705" cy="990"/>
              </a:xfrm>
              <a:custGeom>
                <a:avLst/>
                <a:gdLst>
                  <a:gd name="T0" fmla="*/ 0 w 705"/>
                  <a:gd name="T1" fmla="*/ 0 h 990"/>
                  <a:gd name="T2" fmla="*/ 165 w 705"/>
                  <a:gd name="T3" fmla="*/ 435 h 990"/>
                  <a:gd name="T4" fmla="*/ 270 w 705"/>
                  <a:gd name="T5" fmla="*/ 675 h 990"/>
                  <a:gd name="T6" fmla="*/ 371 w 705"/>
                  <a:gd name="T7" fmla="*/ 840 h 990"/>
                  <a:gd name="T8" fmla="*/ 480 w 705"/>
                  <a:gd name="T9" fmla="*/ 945 h 990"/>
                  <a:gd name="T10" fmla="*/ 705 w 705"/>
                  <a:gd name="T11" fmla="*/ 990 h 9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5" h="990">
                    <a:moveTo>
                      <a:pt x="0" y="0"/>
                    </a:moveTo>
                    <a:cubicBezTo>
                      <a:pt x="27" y="70"/>
                      <a:pt x="120" y="323"/>
                      <a:pt x="165" y="435"/>
                    </a:cubicBezTo>
                    <a:cubicBezTo>
                      <a:pt x="210" y="547"/>
                      <a:pt x="236" y="607"/>
                      <a:pt x="270" y="675"/>
                    </a:cubicBezTo>
                    <a:cubicBezTo>
                      <a:pt x="304" y="743"/>
                      <a:pt x="336" y="795"/>
                      <a:pt x="371" y="840"/>
                    </a:cubicBezTo>
                    <a:cubicBezTo>
                      <a:pt x="406" y="885"/>
                      <a:pt x="424" y="920"/>
                      <a:pt x="480" y="945"/>
                    </a:cubicBezTo>
                    <a:cubicBezTo>
                      <a:pt x="536" y="970"/>
                      <a:pt x="658" y="981"/>
                      <a:pt x="705" y="99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2" name="Freeform 101"/>
              <p:cNvSpPr>
                <a:spLocks noChangeAspect="1"/>
              </p:cNvSpPr>
              <p:nvPr/>
            </p:nvSpPr>
            <p:spPr bwMode="auto">
              <a:xfrm flipH="1">
                <a:off x="4140" y="4068"/>
                <a:ext cx="705" cy="990"/>
              </a:xfrm>
              <a:custGeom>
                <a:avLst/>
                <a:gdLst>
                  <a:gd name="T0" fmla="*/ 0 w 705"/>
                  <a:gd name="T1" fmla="*/ 0 h 990"/>
                  <a:gd name="T2" fmla="*/ 165 w 705"/>
                  <a:gd name="T3" fmla="*/ 435 h 990"/>
                  <a:gd name="T4" fmla="*/ 270 w 705"/>
                  <a:gd name="T5" fmla="*/ 675 h 990"/>
                  <a:gd name="T6" fmla="*/ 371 w 705"/>
                  <a:gd name="T7" fmla="*/ 840 h 990"/>
                  <a:gd name="T8" fmla="*/ 480 w 705"/>
                  <a:gd name="T9" fmla="*/ 945 h 990"/>
                  <a:gd name="T10" fmla="*/ 705 w 705"/>
                  <a:gd name="T11" fmla="*/ 990 h 9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5" h="990">
                    <a:moveTo>
                      <a:pt x="0" y="0"/>
                    </a:moveTo>
                    <a:cubicBezTo>
                      <a:pt x="27" y="70"/>
                      <a:pt x="120" y="323"/>
                      <a:pt x="165" y="435"/>
                    </a:cubicBezTo>
                    <a:cubicBezTo>
                      <a:pt x="210" y="547"/>
                      <a:pt x="236" y="607"/>
                      <a:pt x="270" y="675"/>
                    </a:cubicBezTo>
                    <a:cubicBezTo>
                      <a:pt x="304" y="743"/>
                      <a:pt x="336" y="795"/>
                      <a:pt x="371" y="840"/>
                    </a:cubicBezTo>
                    <a:cubicBezTo>
                      <a:pt x="406" y="885"/>
                      <a:pt x="424" y="920"/>
                      <a:pt x="480" y="945"/>
                    </a:cubicBezTo>
                    <a:cubicBezTo>
                      <a:pt x="536" y="970"/>
                      <a:pt x="658" y="981"/>
                      <a:pt x="705" y="99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endParaRPr lang="zh-CN" altLang="en-US" dirty="0"/>
          </a:p>
        </p:txBody>
      </p:sp>
      <p:pic>
        <p:nvPicPr>
          <p:cNvPr id="1433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5389563"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文本框 86"/>
          <p:cNvSpPr txBox="1">
            <a:spLocks noRot="1" noChangeAspect="1" noMove="1" noResize="1" noEditPoints="1" noAdjustHandles="1" noChangeArrowheads="1" noChangeShapeType="1" noTextEdit="1"/>
          </p:cNvSpPr>
          <p:nvPr/>
        </p:nvSpPr>
        <p:spPr>
          <a:xfrm>
            <a:off x="-689719" y="4833113"/>
            <a:ext cx="4596544" cy="473591"/>
          </a:xfrm>
          <a:prstGeom prst="rect">
            <a:avLst/>
          </a:prstGeom>
          <a:blipFill>
            <a:blip r:embed="rId4"/>
            <a:stretch>
              <a:fillRect/>
            </a:stretch>
          </a:blipFill>
        </p:spPr>
        <p:txBody>
          <a:bodyPr/>
          <a:lstStyle/>
          <a:p>
            <a:r>
              <a:rPr lang="zh-CN" altLang="en-US">
                <a:noFill/>
              </a:rPr>
              <a:t> </a:t>
            </a:r>
          </a:p>
        </p:txBody>
      </p:sp>
      <p:sp>
        <p:nvSpPr>
          <p:cNvPr id="170" name="文本框 169"/>
          <p:cNvSpPr txBox="1">
            <a:spLocks noRot="1" noChangeAspect="1" noMove="1" noResize="1" noEditPoints="1" noAdjustHandles="1" noChangeArrowheads="1" noChangeShapeType="1" noTextEdit="1"/>
          </p:cNvSpPr>
          <p:nvPr/>
        </p:nvSpPr>
        <p:spPr>
          <a:xfrm>
            <a:off x="-153973" y="5306704"/>
            <a:ext cx="3757701" cy="718658"/>
          </a:xfrm>
          <a:prstGeom prst="rect">
            <a:avLst/>
          </a:prstGeom>
          <a:blipFill>
            <a:blip r:embed="rId5"/>
            <a:stretch>
              <a:fillRect/>
            </a:stretch>
          </a:blipFill>
        </p:spPr>
        <p:txBody>
          <a:bodyPr/>
          <a:lstStyle/>
          <a:p>
            <a:r>
              <a:rPr lang="zh-CN" altLang="en-US">
                <a:noFill/>
              </a:rPr>
              <a:t> </a:t>
            </a:r>
          </a:p>
        </p:txBody>
      </p:sp>
      <p:sp>
        <p:nvSpPr>
          <p:cNvPr id="171" name="文本框 170"/>
          <p:cNvSpPr txBox="1">
            <a:spLocks noRot="1" noChangeAspect="1" noMove="1" noResize="1" noEditPoints="1" noAdjustHandles="1" noChangeArrowheads="1" noChangeShapeType="1" noTextEdit="1"/>
          </p:cNvSpPr>
          <p:nvPr/>
        </p:nvSpPr>
        <p:spPr>
          <a:xfrm>
            <a:off x="2052953" y="4620750"/>
            <a:ext cx="3757701" cy="1628010"/>
          </a:xfrm>
          <a:prstGeom prst="rect">
            <a:avLst/>
          </a:prstGeom>
          <a:blipFill>
            <a:blip r:embed="rId6"/>
            <a:stretch>
              <a:fillRect/>
            </a:stretch>
          </a:blipFill>
        </p:spPr>
        <p:txBody>
          <a:bodyPr/>
          <a:lstStyle/>
          <a:p>
            <a:r>
              <a:rPr lang="zh-CN" altLang="en-US">
                <a:noFill/>
              </a:rPr>
              <a:t> </a:t>
            </a:r>
          </a:p>
        </p:txBody>
      </p:sp>
      <p:pic>
        <p:nvPicPr>
          <p:cNvPr id="14343"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2644775"/>
            <a:ext cx="434657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endParaRPr lang="zh-CN" altLang="en-US" dirty="0"/>
          </a:p>
        </p:txBody>
      </p:sp>
      <p:grpSp>
        <p:nvGrpSpPr>
          <p:cNvPr id="4" name="Group 103"/>
          <p:cNvGrpSpPr>
            <a:grpSpLocks/>
          </p:cNvGrpSpPr>
          <p:nvPr/>
        </p:nvGrpSpPr>
        <p:grpSpPr bwMode="auto">
          <a:xfrm>
            <a:off x="939800" y="1776413"/>
            <a:ext cx="1957388" cy="1890712"/>
            <a:chOff x="816" y="681"/>
            <a:chExt cx="1233" cy="1191"/>
          </a:xfrm>
        </p:grpSpPr>
        <p:graphicFrame>
          <p:nvGraphicFramePr>
            <p:cNvPr id="16478" name="Object 2"/>
            <p:cNvGraphicFramePr>
              <a:graphicFrameLocks noChangeAspect="1"/>
            </p:cNvGraphicFramePr>
            <p:nvPr/>
          </p:nvGraphicFramePr>
          <p:xfrm>
            <a:off x="816" y="681"/>
            <a:ext cx="1233" cy="519"/>
          </p:xfrm>
          <a:graphic>
            <a:graphicData uri="http://schemas.openxmlformats.org/presentationml/2006/ole">
              <mc:AlternateContent xmlns:mc="http://schemas.openxmlformats.org/markup-compatibility/2006">
                <mc:Choice xmlns:v="urn:schemas-microsoft-com:vml" Requires="v">
                  <p:oleObj spid="_x0000_s2176" r:id="rId4" imgW="1016000" imgH="431800" progId="Equation.3">
                    <p:embed/>
                  </p:oleObj>
                </mc:Choice>
                <mc:Fallback>
                  <p:oleObj r:id="rId4" imgW="1016000" imgH="4318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681"/>
                          <a:ext cx="123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79" name="Object 4"/>
            <p:cNvGraphicFramePr>
              <a:graphicFrameLocks noChangeAspect="1"/>
            </p:cNvGraphicFramePr>
            <p:nvPr/>
          </p:nvGraphicFramePr>
          <p:xfrm>
            <a:off x="1056" y="1416"/>
            <a:ext cx="789" cy="456"/>
          </p:xfrm>
          <a:graphic>
            <a:graphicData uri="http://schemas.openxmlformats.org/presentationml/2006/ole">
              <mc:AlternateContent xmlns:mc="http://schemas.openxmlformats.org/markup-compatibility/2006">
                <mc:Choice xmlns:v="urn:schemas-microsoft-com:vml" Requires="v">
                  <p:oleObj spid="_x0000_s2177" r:id="rId6" imgW="672808" imgH="393529" progId="Equation.3">
                    <p:embed/>
                  </p:oleObj>
                </mc:Choice>
                <mc:Fallback>
                  <p:oleObj r:id="rId6" imgW="672808" imgH="393529"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1416"/>
                          <a:ext cx="789"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Group 104"/>
          <p:cNvGrpSpPr>
            <a:grpSpLocks/>
          </p:cNvGrpSpPr>
          <p:nvPr/>
        </p:nvGrpSpPr>
        <p:grpSpPr bwMode="auto">
          <a:xfrm>
            <a:off x="3378200" y="2219325"/>
            <a:ext cx="914400" cy="914400"/>
            <a:chOff x="2352" y="960"/>
            <a:chExt cx="576" cy="576"/>
          </a:xfrm>
        </p:grpSpPr>
        <p:sp>
          <p:nvSpPr>
            <p:cNvPr id="16476" name="AutoShape 6"/>
            <p:cNvSpPr>
              <a:spLocks noChangeArrowheads="1"/>
            </p:cNvSpPr>
            <p:nvPr/>
          </p:nvSpPr>
          <p:spPr bwMode="auto">
            <a:xfrm>
              <a:off x="2400" y="960"/>
              <a:ext cx="528" cy="384"/>
            </a:xfrm>
            <a:prstGeom prst="rightArrow">
              <a:avLst>
                <a:gd name="adj1" fmla="val 50000"/>
                <a:gd name="adj2" fmla="val 34375"/>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6477" name="Text Box 7"/>
            <p:cNvSpPr txBox="1">
              <a:spLocks noChangeArrowheads="1"/>
            </p:cNvSpPr>
            <p:nvPr/>
          </p:nvSpPr>
          <p:spPr bwMode="auto">
            <a:xfrm>
              <a:off x="2352" y="1344"/>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r>
                <a:rPr lang="zh-CN" altLang="en-US" sz="1400">
                  <a:solidFill>
                    <a:srgbClr val="990033"/>
                  </a:solidFill>
                </a:rPr>
                <a:t>频率升高</a:t>
              </a:r>
            </a:p>
          </p:txBody>
        </p:sp>
      </p:grpSp>
      <p:grpSp>
        <p:nvGrpSpPr>
          <p:cNvPr id="14" name="Group 105"/>
          <p:cNvGrpSpPr>
            <a:grpSpLocks/>
          </p:cNvGrpSpPr>
          <p:nvPr/>
        </p:nvGrpSpPr>
        <p:grpSpPr bwMode="auto">
          <a:xfrm>
            <a:off x="4445000" y="1609725"/>
            <a:ext cx="4191000" cy="2209800"/>
            <a:chOff x="3024" y="576"/>
            <a:chExt cx="2640" cy="1392"/>
          </a:xfrm>
        </p:grpSpPr>
        <p:graphicFrame>
          <p:nvGraphicFramePr>
            <p:cNvPr id="16472" name="Object 10"/>
            <p:cNvGraphicFramePr>
              <a:graphicFrameLocks noChangeAspect="1"/>
            </p:cNvGraphicFramePr>
            <p:nvPr/>
          </p:nvGraphicFramePr>
          <p:xfrm>
            <a:off x="3312" y="624"/>
            <a:ext cx="864" cy="443"/>
          </p:xfrm>
          <a:graphic>
            <a:graphicData uri="http://schemas.openxmlformats.org/presentationml/2006/ole">
              <mc:AlternateContent xmlns:mc="http://schemas.openxmlformats.org/markup-compatibility/2006">
                <mc:Choice xmlns:v="urn:schemas-microsoft-com:vml" Requires="v">
                  <p:oleObj spid="_x0000_s2178" r:id="rId8" imgW="761669" imgH="393529" progId="Equation.3">
                    <p:embed/>
                  </p:oleObj>
                </mc:Choice>
                <mc:Fallback>
                  <p:oleObj r:id="rId8" imgW="761669" imgH="393529"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2" y="624"/>
                          <a:ext cx="86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73" name="Object 12"/>
            <p:cNvGraphicFramePr>
              <a:graphicFrameLocks noChangeAspect="1"/>
            </p:cNvGraphicFramePr>
            <p:nvPr/>
          </p:nvGraphicFramePr>
          <p:xfrm>
            <a:off x="4464" y="576"/>
            <a:ext cx="987" cy="454"/>
          </p:xfrm>
          <a:graphic>
            <a:graphicData uri="http://schemas.openxmlformats.org/presentationml/2006/ole">
              <mc:AlternateContent xmlns:mc="http://schemas.openxmlformats.org/markup-compatibility/2006">
                <mc:Choice xmlns:v="urn:schemas-microsoft-com:vml" Requires="v">
                  <p:oleObj spid="_x0000_s2179" r:id="rId10" imgW="850531" imgH="393529" progId="Equation.3">
                    <p:embed/>
                  </p:oleObj>
                </mc:Choice>
                <mc:Fallback>
                  <p:oleObj r:id="rId10" imgW="850531" imgH="393529"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 y="576"/>
                          <a:ext cx="987"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74" name="Object 14"/>
            <p:cNvGraphicFramePr>
              <a:graphicFrameLocks noChangeAspect="1"/>
            </p:cNvGraphicFramePr>
            <p:nvPr/>
          </p:nvGraphicFramePr>
          <p:xfrm>
            <a:off x="3312" y="1104"/>
            <a:ext cx="1104" cy="279"/>
          </p:xfrm>
          <a:graphic>
            <a:graphicData uri="http://schemas.openxmlformats.org/presentationml/2006/ole">
              <mc:AlternateContent xmlns:mc="http://schemas.openxmlformats.org/markup-compatibility/2006">
                <mc:Choice xmlns:v="urn:schemas-microsoft-com:vml" Requires="v">
                  <p:oleObj spid="_x0000_s2180" r:id="rId12" imgW="1091726" imgH="279279" progId="Equation.3">
                    <p:embed/>
                  </p:oleObj>
                </mc:Choice>
                <mc:Fallback>
                  <p:oleObj r:id="rId12" imgW="1091726" imgH="279279"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1104"/>
                          <a:ext cx="110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75" name="Object 16"/>
            <p:cNvGraphicFramePr>
              <a:graphicFrameLocks noChangeAspect="1"/>
            </p:cNvGraphicFramePr>
            <p:nvPr/>
          </p:nvGraphicFramePr>
          <p:xfrm>
            <a:off x="3024" y="1407"/>
            <a:ext cx="2640" cy="561"/>
          </p:xfrm>
          <a:graphic>
            <a:graphicData uri="http://schemas.openxmlformats.org/presentationml/2006/ole">
              <mc:AlternateContent xmlns:mc="http://schemas.openxmlformats.org/markup-compatibility/2006">
                <mc:Choice xmlns:v="urn:schemas-microsoft-com:vml" Requires="v">
                  <p:oleObj spid="_x0000_s2181" r:id="rId14" imgW="2286000" imgH="482600" progId="Equation.3">
                    <p:embed/>
                  </p:oleObj>
                </mc:Choice>
                <mc:Fallback>
                  <p:oleObj r:id="rId14" imgW="2286000" imgH="48260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24" y="1407"/>
                          <a:ext cx="2640"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390" name="Group 106"/>
          <p:cNvGrpSpPr>
            <a:grpSpLocks/>
          </p:cNvGrpSpPr>
          <p:nvPr/>
        </p:nvGrpSpPr>
        <p:grpSpPr bwMode="auto">
          <a:xfrm>
            <a:off x="1403350" y="3819525"/>
            <a:ext cx="5480050" cy="2825750"/>
            <a:chOff x="672" y="1968"/>
            <a:chExt cx="4208" cy="2294"/>
          </a:xfrm>
        </p:grpSpPr>
        <p:sp>
          <p:nvSpPr>
            <p:cNvPr id="16391" name="Text Box 20"/>
            <p:cNvSpPr txBox="1">
              <a:spLocks noChangeAspect="1" noChangeArrowheads="1"/>
            </p:cNvSpPr>
            <p:nvPr/>
          </p:nvSpPr>
          <p:spPr bwMode="auto">
            <a:xfrm>
              <a:off x="2880" y="3863"/>
              <a:ext cx="1750"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600">
                  <a:solidFill>
                    <a:srgbClr val="000099"/>
                  </a:solidFill>
                </a:rPr>
                <a:t>半径铜线的归一化交流电流密度的频率特性</a:t>
              </a:r>
            </a:p>
          </p:txBody>
        </p:sp>
        <p:grpSp>
          <p:nvGrpSpPr>
            <p:cNvPr id="16392" name="Group 21"/>
            <p:cNvGrpSpPr>
              <a:grpSpLocks noChangeAspect="1"/>
            </p:cNvGrpSpPr>
            <p:nvPr/>
          </p:nvGrpSpPr>
          <p:grpSpPr bwMode="auto">
            <a:xfrm>
              <a:off x="2536" y="1968"/>
              <a:ext cx="2344" cy="2183"/>
              <a:chOff x="2025" y="5340"/>
              <a:chExt cx="4203" cy="3916"/>
            </a:xfrm>
          </p:grpSpPr>
          <p:sp>
            <p:nvSpPr>
              <p:cNvPr id="16410" name="Text Box 22"/>
              <p:cNvSpPr txBox="1">
                <a:spLocks noChangeAspect="1" noChangeArrowheads="1"/>
              </p:cNvSpPr>
              <p:nvPr/>
            </p:nvSpPr>
            <p:spPr bwMode="auto">
              <a:xfrm>
                <a:off x="3780" y="8772"/>
                <a:ext cx="968"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411" name="Text Box 23"/>
              <p:cNvSpPr txBox="1">
                <a:spLocks noChangeAspect="1" noChangeArrowheads="1"/>
              </p:cNvSpPr>
              <p:nvPr/>
            </p:nvSpPr>
            <p:spPr bwMode="auto">
              <a:xfrm>
                <a:off x="2520" y="5340"/>
                <a:ext cx="1048"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412" name="Text Box 24"/>
              <p:cNvSpPr txBox="1">
                <a:spLocks noChangeAspect="1" noChangeArrowheads="1"/>
              </p:cNvSpPr>
              <p:nvPr/>
            </p:nvSpPr>
            <p:spPr bwMode="auto">
              <a:xfrm>
                <a:off x="2880" y="7524"/>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100KHz</a:t>
                </a:r>
              </a:p>
            </p:txBody>
          </p:sp>
          <p:sp>
            <p:nvSpPr>
              <p:cNvPr id="16413" name="Line 25"/>
              <p:cNvSpPr>
                <a:spLocks noChangeAspect="1" noChangeShapeType="1"/>
              </p:cNvSpPr>
              <p:nvPr/>
            </p:nvSpPr>
            <p:spPr bwMode="auto">
              <a:xfrm>
                <a:off x="2540" y="8460"/>
                <a:ext cx="3688"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6414" name="Line 26"/>
              <p:cNvSpPr>
                <a:spLocks noChangeAspect="1" noChangeShapeType="1"/>
              </p:cNvSpPr>
              <p:nvPr/>
            </p:nvSpPr>
            <p:spPr bwMode="auto">
              <a:xfrm flipV="1">
                <a:off x="2536" y="5496"/>
                <a:ext cx="0" cy="2964"/>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6415" name="Line 27"/>
              <p:cNvSpPr>
                <a:spLocks noChangeAspect="1" noChangeShapeType="1"/>
              </p:cNvSpPr>
              <p:nvPr/>
            </p:nvSpPr>
            <p:spPr bwMode="auto">
              <a:xfrm>
                <a:off x="2528" y="7088"/>
                <a:ext cx="3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6" name="Freeform 28"/>
              <p:cNvSpPr>
                <a:spLocks noChangeAspect="1"/>
              </p:cNvSpPr>
              <p:nvPr/>
            </p:nvSpPr>
            <p:spPr bwMode="auto">
              <a:xfrm>
                <a:off x="2538" y="6706"/>
                <a:ext cx="3503" cy="472"/>
              </a:xfrm>
              <a:custGeom>
                <a:avLst/>
                <a:gdLst>
                  <a:gd name="T0" fmla="*/ 0 w 3503"/>
                  <a:gd name="T1" fmla="*/ 465 h 472"/>
                  <a:gd name="T2" fmla="*/ 390 w 3503"/>
                  <a:gd name="T3" fmla="*/ 472 h 472"/>
                  <a:gd name="T4" fmla="*/ 960 w 3503"/>
                  <a:gd name="T5" fmla="*/ 465 h 472"/>
                  <a:gd name="T6" fmla="*/ 1440 w 3503"/>
                  <a:gd name="T7" fmla="*/ 450 h 472"/>
                  <a:gd name="T8" fmla="*/ 2078 w 3503"/>
                  <a:gd name="T9" fmla="*/ 405 h 472"/>
                  <a:gd name="T10" fmla="*/ 2438 w 3503"/>
                  <a:gd name="T11" fmla="*/ 345 h 472"/>
                  <a:gd name="T12" fmla="*/ 2820 w 3503"/>
                  <a:gd name="T13" fmla="*/ 255 h 472"/>
                  <a:gd name="T14" fmla="*/ 3173 w 3503"/>
                  <a:gd name="T15" fmla="*/ 150 h 472"/>
                  <a:gd name="T16" fmla="*/ 3503 w 3503"/>
                  <a:gd name="T17" fmla="*/ 0 h 4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03" h="472">
                    <a:moveTo>
                      <a:pt x="0" y="465"/>
                    </a:moveTo>
                    <a:cubicBezTo>
                      <a:pt x="65" y="466"/>
                      <a:pt x="230" y="472"/>
                      <a:pt x="390" y="472"/>
                    </a:cubicBezTo>
                    <a:cubicBezTo>
                      <a:pt x="550" y="472"/>
                      <a:pt x="785" y="469"/>
                      <a:pt x="960" y="465"/>
                    </a:cubicBezTo>
                    <a:cubicBezTo>
                      <a:pt x="1135" y="461"/>
                      <a:pt x="1254" y="460"/>
                      <a:pt x="1440" y="450"/>
                    </a:cubicBezTo>
                    <a:cubicBezTo>
                      <a:pt x="1626" y="440"/>
                      <a:pt x="1912" y="422"/>
                      <a:pt x="2078" y="405"/>
                    </a:cubicBezTo>
                    <a:cubicBezTo>
                      <a:pt x="2244" y="388"/>
                      <a:pt x="2314" y="370"/>
                      <a:pt x="2438" y="345"/>
                    </a:cubicBezTo>
                    <a:cubicBezTo>
                      <a:pt x="2562" y="320"/>
                      <a:pt x="2698" y="288"/>
                      <a:pt x="2820" y="255"/>
                    </a:cubicBezTo>
                    <a:cubicBezTo>
                      <a:pt x="2942" y="222"/>
                      <a:pt x="3059" y="192"/>
                      <a:pt x="3173" y="150"/>
                    </a:cubicBezTo>
                    <a:cubicBezTo>
                      <a:pt x="3287" y="108"/>
                      <a:pt x="3434" y="31"/>
                      <a:pt x="3503"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7" name="Freeform 29"/>
              <p:cNvSpPr>
                <a:spLocks noChangeAspect="1"/>
              </p:cNvSpPr>
              <p:nvPr/>
            </p:nvSpPr>
            <p:spPr bwMode="auto">
              <a:xfrm>
                <a:off x="2546" y="5738"/>
                <a:ext cx="2992" cy="2515"/>
              </a:xfrm>
              <a:custGeom>
                <a:avLst/>
                <a:gdLst>
                  <a:gd name="T0" fmla="*/ 0 w 2992"/>
                  <a:gd name="T1" fmla="*/ 2505 h 2515"/>
                  <a:gd name="T2" fmla="*/ 382 w 2992"/>
                  <a:gd name="T3" fmla="*/ 2505 h 2515"/>
                  <a:gd name="T4" fmla="*/ 960 w 2992"/>
                  <a:gd name="T5" fmla="*/ 2445 h 2515"/>
                  <a:gd name="T6" fmla="*/ 1365 w 2992"/>
                  <a:gd name="T7" fmla="*/ 2340 h 2515"/>
                  <a:gd name="T8" fmla="*/ 1762 w 2992"/>
                  <a:gd name="T9" fmla="*/ 2123 h 2515"/>
                  <a:gd name="T10" fmla="*/ 2100 w 2992"/>
                  <a:gd name="T11" fmla="*/ 1823 h 2515"/>
                  <a:gd name="T12" fmla="*/ 2362 w 2992"/>
                  <a:gd name="T13" fmla="*/ 1478 h 2515"/>
                  <a:gd name="T14" fmla="*/ 2572 w 2992"/>
                  <a:gd name="T15" fmla="*/ 1125 h 2515"/>
                  <a:gd name="T16" fmla="*/ 2685 w 2992"/>
                  <a:gd name="T17" fmla="*/ 870 h 2515"/>
                  <a:gd name="T18" fmla="*/ 2797 w 2992"/>
                  <a:gd name="T19" fmla="*/ 563 h 2515"/>
                  <a:gd name="T20" fmla="*/ 2902 w 2992"/>
                  <a:gd name="T21" fmla="*/ 270 h 2515"/>
                  <a:gd name="T22" fmla="*/ 2992 w 2992"/>
                  <a:gd name="T23" fmla="*/ 0 h 25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92" h="2515">
                    <a:moveTo>
                      <a:pt x="0" y="2505"/>
                    </a:moveTo>
                    <a:cubicBezTo>
                      <a:pt x="64" y="2505"/>
                      <a:pt x="222" y="2515"/>
                      <a:pt x="382" y="2505"/>
                    </a:cubicBezTo>
                    <a:cubicBezTo>
                      <a:pt x="542" y="2495"/>
                      <a:pt x="796" y="2472"/>
                      <a:pt x="960" y="2445"/>
                    </a:cubicBezTo>
                    <a:cubicBezTo>
                      <a:pt x="1124" y="2418"/>
                      <a:pt x="1231" y="2394"/>
                      <a:pt x="1365" y="2340"/>
                    </a:cubicBezTo>
                    <a:cubicBezTo>
                      <a:pt x="1499" y="2286"/>
                      <a:pt x="1639" y="2209"/>
                      <a:pt x="1762" y="2123"/>
                    </a:cubicBezTo>
                    <a:cubicBezTo>
                      <a:pt x="1885" y="2037"/>
                      <a:pt x="2000" y="1930"/>
                      <a:pt x="2100" y="1823"/>
                    </a:cubicBezTo>
                    <a:cubicBezTo>
                      <a:pt x="2200" y="1716"/>
                      <a:pt x="2283" y="1594"/>
                      <a:pt x="2362" y="1478"/>
                    </a:cubicBezTo>
                    <a:cubicBezTo>
                      <a:pt x="2441" y="1362"/>
                      <a:pt x="2518" y="1226"/>
                      <a:pt x="2572" y="1125"/>
                    </a:cubicBezTo>
                    <a:cubicBezTo>
                      <a:pt x="2626" y="1024"/>
                      <a:pt x="2648" y="964"/>
                      <a:pt x="2685" y="870"/>
                    </a:cubicBezTo>
                    <a:cubicBezTo>
                      <a:pt x="2722" y="776"/>
                      <a:pt x="2761" y="663"/>
                      <a:pt x="2797" y="563"/>
                    </a:cubicBezTo>
                    <a:cubicBezTo>
                      <a:pt x="2833" y="463"/>
                      <a:pt x="2869" y="364"/>
                      <a:pt x="2902" y="270"/>
                    </a:cubicBezTo>
                    <a:cubicBezTo>
                      <a:pt x="2935" y="176"/>
                      <a:pt x="2973" y="56"/>
                      <a:pt x="2992"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8" name="Freeform 30"/>
              <p:cNvSpPr>
                <a:spLocks noChangeAspect="1"/>
              </p:cNvSpPr>
              <p:nvPr/>
            </p:nvSpPr>
            <p:spPr bwMode="auto">
              <a:xfrm>
                <a:off x="4181" y="5731"/>
                <a:ext cx="1455" cy="2722"/>
              </a:xfrm>
              <a:custGeom>
                <a:avLst/>
                <a:gdLst>
                  <a:gd name="T0" fmla="*/ 0 w 1455"/>
                  <a:gd name="T1" fmla="*/ 2722 h 2722"/>
                  <a:gd name="T2" fmla="*/ 495 w 1455"/>
                  <a:gd name="T3" fmla="*/ 2685 h 2722"/>
                  <a:gd name="T4" fmla="*/ 727 w 1455"/>
                  <a:gd name="T5" fmla="*/ 2610 h 2722"/>
                  <a:gd name="T6" fmla="*/ 930 w 1455"/>
                  <a:gd name="T7" fmla="*/ 2467 h 2722"/>
                  <a:gd name="T8" fmla="*/ 1080 w 1455"/>
                  <a:gd name="T9" fmla="*/ 2227 h 2722"/>
                  <a:gd name="T10" fmla="*/ 1192 w 1455"/>
                  <a:gd name="T11" fmla="*/ 1912 h 2722"/>
                  <a:gd name="T12" fmla="*/ 1275 w 1455"/>
                  <a:gd name="T13" fmla="*/ 1537 h 2722"/>
                  <a:gd name="T14" fmla="*/ 1327 w 1455"/>
                  <a:gd name="T15" fmla="*/ 1201 h 2722"/>
                  <a:gd name="T16" fmla="*/ 1380 w 1455"/>
                  <a:gd name="T17" fmla="*/ 727 h 2722"/>
                  <a:gd name="T18" fmla="*/ 1417 w 1455"/>
                  <a:gd name="T19" fmla="*/ 412 h 2722"/>
                  <a:gd name="T20" fmla="*/ 1455 w 1455"/>
                  <a:gd name="T21" fmla="*/ 0 h 2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5" h="2722">
                    <a:moveTo>
                      <a:pt x="0" y="2722"/>
                    </a:moveTo>
                    <a:cubicBezTo>
                      <a:pt x="82" y="2715"/>
                      <a:pt x="374" y="2704"/>
                      <a:pt x="495" y="2685"/>
                    </a:cubicBezTo>
                    <a:cubicBezTo>
                      <a:pt x="616" y="2666"/>
                      <a:pt x="655" y="2646"/>
                      <a:pt x="727" y="2610"/>
                    </a:cubicBezTo>
                    <a:cubicBezTo>
                      <a:pt x="799" y="2574"/>
                      <a:pt x="871" y="2531"/>
                      <a:pt x="930" y="2467"/>
                    </a:cubicBezTo>
                    <a:cubicBezTo>
                      <a:pt x="989" y="2403"/>
                      <a:pt x="1036" y="2319"/>
                      <a:pt x="1080" y="2227"/>
                    </a:cubicBezTo>
                    <a:cubicBezTo>
                      <a:pt x="1124" y="2135"/>
                      <a:pt x="1160" y="2027"/>
                      <a:pt x="1192" y="1912"/>
                    </a:cubicBezTo>
                    <a:cubicBezTo>
                      <a:pt x="1224" y="1797"/>
                      <a:pt x="1253" y="1655"/>
                      <a:pt x="1275" y="1537"/>
                    </a:cubicBezTo>
                    <a:cubicBezTo>
                      <a:pt x="1297" y="1419"/>
                      <a:pt x="1310" y="1336"/>
                      <a:pt x="1327" y="1201"/>
                    </a:cubicBezTo>
                    <a:cubicBezTo>
                      <a:pt x="1344" y="1066"/>
                      <a:pt x="1365" y="858"/>
                      <a:pt x="1380" y="727"/>
                    </a:cubicBezTo>
                    <a:cubicBezTo>
                      <a:pt x="1395" y="596"/>
                      <a:pt x="1405" y="533"/>
                      <a:pt x="1417" y="412"/>
                    </a:cubicBezTo>
                    <a:cubicBezTo>
                      <a:pt x="1429" y="291"/>
                      <a:pt x="1447" y="86"/>
                      <a:pt x="1455"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9" name="Freeform 31"/>
              <p:cNvSpPr>
                <a:spLocks noChangeAspect="1"/>
              </p:cNvSpPr>
              <p:nvPr/>
            </p:nvSpPr>
            <p:spPr bwMode="auto">
              <a:xfrm>
                <a:off x="5178" y="5723"/>
                <a:ext cx="653" cy="2724"/>
              </a:xfrm>
              <a:custGeom>
                <a:avLst/>
                <a:gdLst>
                  <a:gd name="T0" fmla="*/ 0 w 653"/>
                  <a:gd name="T1" fmla="*/ 2715 h 2724"/>
                  <a:gd name="T2" fmla="*/ 300 w 653"/>
                  <a:gd name="T3" fmla="*/ 2715 h 2724"/>
                  <a:gd name="T4" fmla="*/ 398 w 653"/>
                  <a:gd name="T5" fmla="*/ 2663 h 2724"/>
                  <a:gd name="T6" fmla="*/ 503 w 653"/>
                  <a:gd name="T7" fmla="*/ 2453 h 2724"/>
                  <a:gd name="T8" fmla="*/ 555 w 653"/>
                  <a:gd name="T9" fmla="*/ 2123 h 2724"/>
                  <a:gd name="T10" fmla="*/ 585 w 653"/>
                  <a:gd name="T11" fmla="*/ 1718 h 2724"/>
                  <a:gd name="T12" fmla="*/ 615 w 653"/>
                  <a:gd name="T13" fmla="*/ 1050 h 2724"/>
                  <a:gd name="T14" fmla="*/ 630 w 653"/>
                  <a:gd name="T15" fmla="*/ 653 h 2724"/>
                  <a:gd name="T16" fmla="*/ 645 w 653"/>
                  <a:gd name="T17" fmla="*/ 270 h 2724"/>
                  <a:gd name="T18" fmla="*/ 653 w 653"/>
                  <a:gd name="T19" fmla="*/ 0 h 27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3" h="2724">
                    <a:moveTo>
                      <a:pt x="0" y="2715"/>
                    </a:moveTo>
                    <a:cubicBezTo>
                      <a:pt x="50" y="2715"/>
                      <a:pt x="234" y="2724"/>
                      <a:pt x="300" y="2715"/>
                    </a:cubicBezTo>
                    <a:cubicBezTo>
                      <a:pt x="366" y="2706"/>
                      <a:pt x="364" y="2707"/>
                      <a:pt x="398" y="2663"/>
                    </a:cubicBezTo>
                    <a:cubicBezTo>
                      <a:pt x="432" y="2619"/>
                      <a:pt x="477" y="2543"/>
                      <a:pt x="503" y="2453"/>
                    </a:cubicBezTo>
                    <a:cubicBezTo>
                      <a:pt x="529" y="2363"/>
                      <a:pt x="541" y="2245"/>
                      <a:pt x="555" y="2123"/>
                    </a:cubicBezTo>
                    <a:cubicBezTo>
                      <a:pt x="569" y="2001"/>
                      <a:pt x="575" y="1897"/>
                      <a:pt x="585" y="1718"/>
                    </a:cubicBezTo>
                    <a:cubicBezTo>
                      <a:pt x="595" y="1539"/>
                      <a:pt x="608" y="1227"/>
                      <a:pt x="615" y="1050"/>
                    </a:cubicBezTo>
                    <a:cubicBezTo>
                      <a:pt x="622" y="873"/>
                      <a:pt x="625" y="783"/>
                      <a:pt x="630" y="653"/>
                    </a:cubicBezTo>
                    <a:cubicBezTo>
                      <a:pt x="635" y="523"/>
                      <a:pt x="641" y="379"/>
                      <a:pt x="645" y="270"/>
                    </a:cubicBezTo>
                    <a:cubicBezTo>
                      <a:pt x="649" y="161"/>
                      <a:pt x="651" y="56"/>
                      <a:pt x="653"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20" name="Freeform 32"/>
              <p:cNvSpPr>
                <a:spLocks noChangeAspect="1"/>
              </p:cNvSpPr>
              <p:nvPr/>
            </p:nvSpPr>
            <p:spPr bwMode="auto">
              <a:xfrm>
                <a:off x="5688" y="5701"/>
                <a:ext cx="249" cy="2785"/>
              </a:xfrm>
              <a:custGeom>
                <a:avLst/>
                <a:gdLst>
                  <a:gd name="T0" fmla="*/ 0 w 249"/>
                  <a:gd name="T1" fmla="*/ 2745 h 2785"/>
                  <a:gd name="T2" fmla="*/ 173 w 249"/>
                  <a:gd name="T3" fmla="*/ 2715 h 2785"/>
                  <a:gd name="T4" fmla="*/ 233 w 249"/>
                  <a:gd name="T5" fmla="*/ 2325 h 2785"/>
                  <a:gd name="T6" fmla="*/ 233 w 249"/>
                  <a:gd name="T7" fmla="*/ 1875 h 2785"/>
                  <a:gd name="T8" fmla="*/ 248 w 249"/>
                  <a:gd name="T9" fmla="*/ 1245 h 2785"/>
                  <a:gd name="T10" fmla="*/ 240 w 249"/>
                  <a:gd name="T11" fmla="*/ 727 h 2785"/>
                  <a:gd name="T12" fmla="*/ 248 w 249"/>
                  <a:gd name="T13" fmla="*/ 352 h 2785"/>
                  <a:gd name="T14" fmla="*/ 248 w 249"/>
                  <a:gd name="T15" fmla="*/ 0 h 27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9" h="2785">
                    <a:moveTo>
                      <a:pt x="0" y="2745"/>
                    </a:moveTo>
                    <a:cubicBezTo>
                      <a:pt x="29" y="2740"/>
                      <a:pt x="134" y="2785"/>
                      <a:pt x="173" y="2715"/>
                    </a:cubicBezTo>
                    <a:cubicBezTo>
                      <a:pt x="212" y="2645"/>
                      <a:pt x="223" y="2465"/>
                      <a:pt x="233" y="2325"/>
                    </a:cubicBezTo>
                    <a:cubicBezTo>
                      <a:pt x="243" y="2185"/>
                      <a:pt x="230" y="2055"/>
                      <a:pt x="233" y="1875"/>
                    </a:cubicBezTo>
                    <a:cubicBezTo>
                      <a:pt x="236" y="1695"/>
                      <a:pt x="247" y="1436"/>
                      <a:pt x="248" y="1245"/>
                    </a:cubicBezTo>
                    <a:cubicBezTo>
                      <a:pt x="249" y="1054"/>
                      <a:pt x="240" y="876"/>
                      <a:pt x="240" y="727"/>
                    </a:cubicBezTo>
                    <a:cubicBezTo>
                      <a:pt x="240" y="578"/>
                      <a:pt x="247" y="473"/>
                      <a:pt x="248" y="352"/>
                    </a:cubicBezTo>
                    <a:cubicBezTo>
                      <a:pt x="249" y="231"/>
                      <a:pt x="248" y="73"/>
                      <a:pt x="248"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21" name="Freeform 33"/>
              <p:cNvSpPr>
                <a:spLocks noChangeAspect="1"/>
              </p:cNvSpPr>
              <p:nvPr/>
            </p:nvSpPr>
            <p:spPr bwMode="auto">
              <a:xfrm>
                <a:off x="5906" y="5701"/>
                <a:ext cx="91" cy="2761"/>
              </a:xfrm>
              <a:custGeom>
                <a:avLst/>
                <a:gdLst>
                  <a:gd name="T0" fmla="*/ 0 w 91"/>
                  <a:gd name="T1" fmla="*/ 2737 h 2761"/>
                  <a:gd name="T2" fmla="*/ 67 w 91"/>
                  <a:gd name="T3" fmla="*/ 2730 h 2761"/>
                  <a:gd name="T4" fmla="*/ 82 w 91"/>
                  <a:gd name="T5" fmla="*/ 2550 h 2761"/>
                  <a:gd name="T6" fmla="*/ 90 w 91"/>
                  <a:gd name="T7" fmla="*/ 2167 h 2761"/>
                  <a:gd name="T8" fmla="*/ 90 w 91"/>
                  <a:gd name="T9" fmla="*/ 1732 h 2761"/>
                  <a:gd name="T10" fmla="*/ 90 w 91"/>
                  <a:gd name="T11" fmla="*/ 1237 h 2761"/>
                  <a:gd name="T12" fmla="*/ 90 w 91"/>
                  <a:gd name="T13" fmla="*/ 645 h 2761"/>
                  <a:gd name="T14" fmla="*/ 90 w 91"/>
                  <a:gd name="T15" fmla="*/ 0 h 27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 h="2761">
                    <a:moveTo>
                      <a:pt x="0" y="2737"/>
                    </a:moveTo>
                    <a:cubicBezTo>
                      <a:pt x="11" y="2736"/>
                      <a:pt x="53" y="2761"/>
                      <a:pt x="67" y="2730"/>
                    </a:cubicBezTo>
                    <a:cubicBezTo>
                      <a:pt x="81" y="2699"/>
                      <a:pt x="78" y="2644"/>
                      <a:pt x="82" y="2550"/>
                    </a:cubicBezTo>
                    <a:cubicBezTo>
                      <a:pt x="86" y="2456"/>
                      <a:pt x="89" y="2303"/>
                      <a:pt x="90" y="2167"/>
                    </a:cubicBezTo>
                    <a:cubicBezTo>
                      <a:pt x="91" y="2031"/>
                      <a:pt x="90" y="1887"/>
                      <a:pt x="90" y="1732"/>
                    </a:cubicBezTo>
                    <a:cubicBezTo>
                      <a:pt x="90" y="1577"/>
                      <a:pt x="90" y="1418"/>
                      <a:pt x="90" y="1237"/>
                    </a:cubicBezTo>
                    <a:cubicBezTo>
                      <a:pt x="90" y="1056"/>
                      <a:pt x="90" y="851"/>
                      <a:pt x="90" y="645"/>
                    </a:cubicBezTo>
                    <a:cubicBezTo>
                      <a:pt x="90" y="439"/>
                      <a:pt x="90" y="134"/>
                      <a:pt x="90" y="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22" name="Line 34"/>
              <p:cNvSpPr>
                <a:spLocks noChangeAspect="1" noChangeShapeType="1"/>
              </p:cNvSpPr>
              <p:nvPr/>
            </p:nvSpPr>
            <p:spPr bwMode="auto">
              <a:xfrm>
                <a:off x="2888" y="8400"/>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3" name="Line 35"/>
              <p:cNvSpPr>
                <a:spLocks noChangeAspect="1" noChangeShapeType="1"/>
              </p:cNvSpPr>
              <p:nvPr/>
            </p:nvSpPr>
            <p:spPr bwMode="auto">
              <a:xfrm>
                <a:off x="3244"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4" name="Line 36"/>
              <p:cNvSpPr>
                <a:spLocks noChangeAspect="1" noChangeShapeType="1"/>
              </p:cNvSpPr>
              <p:nvPr/>
            </p:nvSpPr>
            <p:spPr bwMode="auto">
              <a:xfrm>
                <a:off x="3592" y="8400"/>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5" name="Line 37"/>
              <p:cNvSpPr>
                <a:spLocks noChangeAspect="1" noChangeShapeType="1"/>
              </p:cNvSpPr>
              <p:nvPr/>
            </p:nvSpPr>
            <p:spPr bwMode="auto">
              <a:xfrm>
                <a:off x="3944"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6" name="Line 38"/>
              <p:cNvSpPr>
                <a:spLocks noChangeAspect="1" noChangeShapeType="1"/>
              </p:cNvSpPr>
              <p:nvPr/>
            </p:nvSpPr>
            <p:spPr bwMode="auto">
              <a:xfrm>
                <a:off x="4288" y="8396"/>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7" name="Line 39"/>
              <p:cNvSpPr>
                <a:spLocks noChangeAspect="1" noChangeShapeType="1"/>
              </p:cNvSpPr>
              <p:nvPr/>
            </p:nvSpPr>
            <p:spPr bwMode="auto">
              <a:xfrm>
                <a:off x="4640" y="840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8" name="Line 40"/>
              <p:cNvSpPr>
                <a:spLocks noChangeAspect="1" noChangeShapeType="1"/>
              </p:cNvSpPr>
              <p:nvPr/>
            </p:nvSpPr>
            <p:spPr bwMode="auto">
              <a:xfrm>
                <a:off x="5000"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9" name="Line 41"/>
              <p:cNvSpPr>
                <a:spLocks noChangeAspect="1" noChangeShapeType="1"/>
              </p:cNvSpPr>
              <p:nvPr/>
            </p:nvSpPr>
            <p:spPr bwMode="auto">
              <a:xfrm>
                <a:off x="5352" y="8392"/>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0" name="Line 42"/>
              <p:cNvSpPr>
                <a:spLocks noChangeAspect="1" noChangeShapeType="1"/>
              </p:cNvSpPr>
              <p:nvPr/>
            </p:nvSpPr>
            <p:spPr bwMode="auto">
              <a:xfrm>
                <a:off x="5696" y="838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1" name="Line 43"/>
              <p:cNvSpPr>
                <a:spLocks noChangeAspect="1" noChangeShapeType="1"/>
              </p:cNvSpPr>
              <p:nvPr/>
            </p:nvSpPr>
            <p:spPr bwMode="auto">
              <a:xfrm>
                <a:off x="6048" y="8404"/>
                <a:ext cx="0"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Line 44"/>
              <p:cNvSpPr>
                <a:spLocks noChangeAspect="1" noChangeShapeType="1"/>
              </p:cNvSpPr>
              <p:nvPr/>
            </p:nvSpPr>
            <p:spPr bwMode="auto">
              <a:xfrm>
                <a:off x="2532" y="818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3" name="Line 45"/>
              <p:cNvSpPr>
                <a:spLocks noChangeAspect="1" noChangeShapeType="1"/>
              </p:cNvSpPr>
              <p:nvPr/>
            </p:nvSpPr>
            <p:spPr bwMode="auto">
              <a:xfrm>
                <a:off x="2536" y="791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4" name="Line 46"/>
              <p:cNvSpPr>
                <a:spLocks noChangeAspect="1" noChangeShapeType="1"/>
              </p:cNvSpPr>
              <p:nvPr/>
            </p:nvSpPr>
            <p:spPr bwMode="auto">
              <a:xfrm>
                <a:off x="2536" y="7640"/>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5" name="Line 47"/>
              <p:cNvSpPr>
                <a:spLocks noChangeAspect="1" noChangeShapeType="1"/>
              </p:cNvSpPr>
              <p:nvPr/>
            </p:nvSpPr>
            <p:spPr bwMode="auto">
              <a:xfrm>
                <a:off x="2532" y="73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6" name="Line 48"/>
              <p:cNvSpPr>
                <a:spLocks noChangeAspect="1" noChangeShapeType="1"/>
              </p:cNvSpPr>
              <p:nvPr/>
            </p:nvSpPr>
            <p:spPr bwMode="auto">
              <a:xfrm>
                <a:off x="2536" y="708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7" name="Line 49"/>
              <p:cNvSpPr>
                <a:spLocks noChangeAspect="1" noChangeShapeType="1"/>
              </p:cNvSpPr>
              <p:nvPr/>
            </p:nvSpPr>
            <p:spPr bwMode="auto">
              <a:xfrm>
                <a:off x="2539" y="681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8" name="Line 50"/>
              <p:cNvSpPr>
                <a:spLocks noChangeAspect="1" noChangeShapeType="1"/>
              </p:cNvSpPr>
              <p:nvPr/>
            </p:nvSpPr>
            <p:spPr bwMode="auto">
              <a:xfrm>
                <a:off x="2543" y="654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9" name="Line 51"/>
              <p:cNvSpPr>
                <a:spLocks noChangeAspect="1" noChangeShapeType="1"/>
              </p:cNvSpPr>
              <p:nvPr/>
            </p:nvSpPr>
            <p:spPr bwMode="auto">
              <a:xfrm>
                <a:off x="2528" y="62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0" name="Line 52"/>
              <p:cNvSpPr>
                <a:spLocks noChangeAspect="1" noChangeShapeType="1"/>
              </p:cNvSpPr>
              <p:nvPr/>
            </p:nvSpPr>
            <p:spPr bwMode="auto">
              <a:xfrm>
                <a:off x="2543" y="6268"/>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1" name="Line 53"/>
              <p:cNvSpPr>
                <a:spLocks noChangeAspect="1" noChangeShapeType="1"/>
              </p:cNvSpPr>
              <p:nvPr/>
            </p:nvSpPr>
            <p:spPr bwMode="auto">
              <a:xfrm>
                <a:off x="2543" y="5996"/>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2" name="Line 54"/>
              <p:cNvSpPr>
                <a:spLocks noChangeAspect="1" noChangeShapeType="1"/>
              </p:cNvSpPr>
              <p:nvPr/>
            </p:nvSpPr>
            <p:spPr bwMode="auto">
              <a:xfrm>
                <a:off x="2532" y="5712"/>
                <a:ext cx="5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43" name="Text Box 55"/>
              <p:cNvSpPr txBox="1">
                <a:spLocks noChangeAspect="1" noChangeArrowheads="1"/>
              </p:cNvSpPr>
              <p:nvPr/>
            </p:nvSpPr>
            <p:spPr bwMode="auto">
              <a:xfrm>
                <a:off x="262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0.1</a:t>
                </a:r>
              </a:p>
            </p:txBody>
          </p:sp>
          <p:sp>
            <p:nvSpPr>
              <p:cNvPr id="16444" name="Text Box 56"/>
              <p:cNvSpPr txBox="1">
                <a:spLocks noChangeAspect="1" noChangeArrowheads="1"/>
              </p:cNvSpPr>
              <p:nvPr/>
            </p:nvSpPr>
            <p:spPr bwMode="auto">
              <a:xfrm>
                <a:off x="3300" y="8415"/>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0.3</a:t>
                </a:r>
              </a:p>
            </p:txBody>
          </p:sp>
          <p:sp>
            <p:nvSpPr>
              <p:cNvPr id="16445" name="Text Box 57"/>
              <p:cNvSpPr txBox="1">
                <a:spLocks noChangeAspect="1" noChangeArrowheads="1"/>
              </p:cNvSpPr>
              <p:nvPr/>
            </p:nvSpPr>
            <p:spPr bwMode="auto">
              <a:xfrm>
                <a:off x="400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0.5</a:t>
                </a:r>
              </a:p>
            </p:txBody>
          </p:sp>
          <p:sp>
            <p:nvSpPr>
              <p:cNvPr id="16446" name="Text Box 58"/>
              <p:cNvSpPr txBox="1">
                <a:spLocks noChangeAspect="1" noChangeArrowheads="1"/>
              </p:cNvSpPr>
              <p:nvPr/>
            </p:nvSpPr>
            <p:spPr bwMode="auto">
              <a:xfrm>
                <a:off x="4695"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0.7</a:t>
                </a:r>
              </a:p>
            </p:txBody>
          </p:sp>
          <p:sp>
            <p:nvSpPr>
              <p:cNvPr id="16447" name="Text Box 59"/>
              <p:cNvSpPr txBox="1">
                <a:spLocks noChangeAspect="1" noChangeArrowheads="1"/>
              </p:cNvSpPr>
              <p:nvPr/>
            </p:nvSpPr>
            <p:spPr bwMode="auto">
              <a:xfrm>
                <a:off x="5400" y="840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0.9</a:t>
                </a:r>
              </a:p>
            </p:txBody>
          </p:sp>
          <p:sp>
            <p:nvSpPr>
              <p:cNvPr id="16448" name="Text Box 60"/>
              <p:cNvSpPr txBox="1">
                <a:spLocks noChangeAspect="1" noChangeArrowheads="1"/>
              </p:cNvSpPr>
              <p:nvPr/>
            </p:nvSpPr>
            <p:spPr bwMode="auto">
              <a:xfrm>
                <a:off x="2280" y="8400"/>
                <a:ext cx="60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a:t>
                </a:r>
              </a:p>
            </p:txBody>
          </p:sp>
          <p:sp>
            <p:nvSpPr>
              <p:cNvPr id="16449" name="Text Box 61"/>
              <p:cNvSpPr txBox="1">
                <a:spLocks noChangeAspect="1" noChangeArrowheads="1"/>
              </p:cNvSpPr>
              <p:nvPr/>
            </p:nvSpPr>
            <p:spPr bwMode="auto">
              <a:xfrm>
                <a:off x="2025" y="796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0.2</a:t>
                </a:r>
              </a:p>
            </p:txBody>
          </p:sp>
          <p:sp>
            <p:nvSpPr>
              <p:cNvPr id="16450" name="Text Box 62"/>
              <p:cNvSpPr txBox="1">
                <a:spLocks noChangeAspect="1" noChangeArrowheads="1"/>
              </p:cNvSpPr>
              <p:nvPr/>
            </p:nvSpPr>
            <p:spPr bwMode="auto">
              <a:xfrm>
                <a:off x="2025" y="771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0.4</a:t>
                </a:r>
              </a:p>
            </p:txBody>
          </p:sp>
          <p:sp>
            <p:nvSpPr>
              <p:cNvPr id="16451" name="Text Box 63"/>
              <p:cNvSpPr txBox="1">
                <a:spLocks noChangeAspect="1" noChangeArrowheads="1"/>
              </p:cNvSpPr>
              <p:nvPr/>
            </p:nvSpPr>
            <p:spPr bwMode="auto">
              <a:xfrm>
                <a:off x="2025" y="741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0.6</a:t>
                </a:r>
              </a:p>
            </p:txBody>
          </p:sp>
          <p:sp>
            <p:nvSpPr>
              <p:cNvPr id="16452" name="Text Box 64"/>
              <p:cNvSpPr txBox="1">
                <a:spLocks noChangeAspect="1" noChangeArrowheads="1"/>
              </p:cNvSpPr>
              <p:nvPr/>
            </p:nvSpPr>
            <p:spPr bwMode="auto">
              <a:xfrm>
                <a:off x="2025" y="715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0.8</a:t>
                </a:r>
              </a:p>
            </p:txBody>
          </p:sp>
          <p:sp>
            <p:nvSpPr>
              <p:cNvPr id="16453" name="Text Box 65"/>
              <p:cNvSpPr txBox="1">
                <a:spLocks noChangeAspect="1" noChangeArrowheads="1"/>
              </p:cNvSpPr>
              <p:nvPr/>
            </p:nvSpPr>
            <p:spPr bwMode="auto">
              <a:xfrm>
                <a:off x="2025" y="687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a:t>
                </a:r>
              </a:p>
            </p:txBody>
          </p:sp>
          <p:sp>
            <p:nvSpPr>
              <p:cNvPr id="16454" name="Text Box 66"/>
              <p:cNvSpPr txBox="1">
                <a:spLocks noChangeAspect="1" noChangeArrowheads="1"/>
              </p:cNvSpPr>
              <p:nvPr/>
            </p:nvSpPr>
            <p:spPr bwMode="auto">
              <a:xfrm>
                <a:off x="2025" y="660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1.2</a:t>
                </a:r>
              </a:p>
            </p:txBody>
          </p:sp>
          <p:sp>
            <p:nvSpPr>
              <p:cNvPr id="16455" name="Text Box 67"/>
              <p:cNvSpPr txBox="1">
                <a:spLocks noChangeAspect="1" noChangeArrowheads="1"/>
              </p:cNvSpPr>
              <p:nvPr/>
            </p:nvSpPr>
            <p:spPr bwMode="auto">
              <a:xfrm>
                <a:off x="2025" y="6342"/>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1.4</a:t>
                </a:r>
              </a:p>
            </p:txBody>
          </p:sp>
          <p:sp>
            <p:nvSpPr>
              <p:cNvPr id="16456" name="Text Box 68"/>
              <p:cNvSpPr txBox="1">
                <a:spLocks noChangeAspect="1" noChangeArrowheads="1"/>
              </p:cNvSpPr>
              <p:nvPr/>
            </p:nvSpPr>
            <p:spPr bwMode="auto">
              <a:xfrm>
                <a:off x="2025" y="6060"/>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1.6</a:t>
                </a:r>
              </a:p>
            </p:txBody>
          </p:sp>
          <p:sp>
            <p:nvSpPr>
              <p:cNvPr id="16457" name="Text Box 69"/>
              <p:cNvSpPr txBox="1">
                <a:spLocks noChangeAspect="1" noChangeArrowheads="1"/>
              </p:cNvSpPr>
              <p:nvPr/>
            </p:nvSpPr>
            <p:spPr bwMode="auto">
              <a:xfrm>
                <a:off x="2025" y="5793"/>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1.8</a:t>
                </a:r>
              </a:p>
            </p:txBody>
          </p:sp>
          <p:sp>
            <p:nvSpPr>
              <p:cNvPr id="16458" name="Text Box 70"/>
              <p:cNvSpPr txBox="1">
                <a:spLocks noChangeAspect="1" noChangeArrowheads="1"/>
              </p:cNvSpPr>
              <p:nvPr/>
            </p:nvSpPr>
            <p:spPr bwMode="auto">
              <a:xfrm>
                <a:off x="2025" y="5511"/>
                <a:ext cx="723"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2.0</a:t>
                </a:r>
              </a:p>
            </p:txBody>
          </p:sp>
          <p:sp>
            <p:nvSpPr>
              <p:cNvPr id="16459" name="Text Box 71"/>
              <p:cNvSpPr txBox="1">
                <a:spLocks noChangeAspect="1" noChangeArrowheads="1"/>
              </p:cNvSpPr>
              <p:nvPr/>
            </p:nvSpPr>
            <p:spPr bwMode="auto">
              <a:xfrm>
                <a:off x="2700" y="721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10KHz</a:t>
                </a:r>
              </a:p>
            </p:txBody>
          </p:sp>
          <p:sp>
            <p:nvSpPr>
              <p:cNvPr id="16460" name="Text Box 72"/>
              <p:cNvSpPr txBox="1">
                <a:spLocks noChangeAspect="1" noChangeArrowheads="1"/>
              </p:cNvSpPr>
              <p:nvPr/>
            </p:nvSpPr>
            <p:spPr bwMode="auto">
              <a:xfrm>
                <a:off x="3960" y="7836"/>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1MHz</a:t>
                </a:r>
              </a:p>
            </p:txBody>
          </p:sp>
          <p:sp>
            <p:nvSpPr>
              <p:cNvPr id="16461" name="Text Box 73"/>
              <p:cNvSpPr txBox="1">
                <a:spLocks noChangeAspect="1" noChangeArrowheads="1"/>
              </p:cNvSpPr>
              <p:nvPr/>
            </p:nvSpPr>
            <p:spPr bwMode="auto">
              <a:xfrm>
                <a:off x="4455" y="7569"/>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10MHz</a:t>
                </a:r>
              </a:p>
            </p:txBody>
          </p:sp>
          <p:sp>
            <p:nvSpPr>
              <p:cNvPr id="16462" name="Text Box 74"/>
              <p:cNvSpPr txBox="1">
                <a:spLocks noChangeAspect="1" noChangeArrowheads="1"/>
              </p:cNvSpPr>
              <p:nvPr/>
            </p:nvSpPr>
            <p:spPr bwMode="auto">
              <a:xfrm>
                <a:off x="2880" y="6276"/>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1KHz</a:t>
                </a:r>
              </a:p>
            </p:txBody>
          </p:sp>
          <p:sp>
            <p:nvSpPr>
              <p:cNvPr id="16463" name="Text Box 75"/>
              <p:cNvSpPr txBox="1">
                <a:spLocks noChangeAspect="1" noChangeArrowheads="1"/>
              </p:cNvSpPr>
              <p:nvPr/>
            </p:nvSpPr>
            <p:spPr bwMode="auto">
              <a:xfrm>
                <a:off x="3960" y="6276"/>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100MHz</a:t>
                </a:r>
              </a:p>
            </p:txBody>
          </p:sp>
          <p:sp>
            <p:nvSpPr>
              <p:cNvPr id="16464" name="Text Box 76"/>
              <p:cNvSpPr txBox="1">
                <a:spLocks noChangeAspect="1" noChangeArrowheads="1"/>
              </p:cNvSpPr>
              <p:nvPr/>
            </p:nvSpPr>
            <p:spPr bwMode="auto">
              <a:xfrm>
                <a:off x="4500" y="580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en-US" altLang="zh-CN" sz="1200" b="0">
                    <a:ea typeface="宋体" panose="02010600030101010101" pitchFamily="2" charset="-122"/>
                  </a:rPr>
                  <a:t>1GHz</a:t>
                </a:r>
              </a:p>
            </p:txBody>
          </p:sp>
          <p:sp>
            <p:nvSpPr>
              <p:cNvPr id="16465" name="Freeform 77"/>
              <p:cNvSpPr>
                <a:spLocks noChangeAspect="1"/>
              </p:cNvSpPr>
              <p:nvPr/>
            </p:nvSpPr>
            <p:spPr bwMode="auto">
              <a:xfrm>
                <a:off x="3060" y="6588"/>
                <a:ext cx="420" cy="477"/>
              </a:xfrm>
              <a:custGeom>
                <a:avLst/>
                <a:gdLst>
                  <a:gd name="T0" fmla="*/ 0 w 420"/>
                  <a:gd name="T1" fmla="*/ 0 h 477"/>
                  <a:gd name="T2" fmla="*/ 420 w 420"/>
                  <a:gd name="T3" fmla="*/ 477 h 477"/>
                  <a:gd name="T4" fmla="*/ 0 60000 65536"/>
                  <a:gd name="T5" fmla="*/ 0 60000 65536"/>
                </a:gdLst>
                <a:ahLst/>
                <a:cxnLst>
                  <a:cxn ang="T4">
                    <a:pos x="T0" y="T1"/>
                  </a:cxn>
                  <a:cxn ang="T5">
                    <a:pos x="T2" y="T3"/>
                  </a:cxn>
                </a:cxnLst>
                <a:rect l="0" t="0" r="r" b="b"/>
                <a:pathLst>
                  <a:path w="420" h="477">
                    <a:moveTo>
                      <a:pt x="0" y="0"/>
                    </a:moveTo>
                    <a:lnTo>
                      <a:pt x="420" y="477"/>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66" name="Freeform 78"/>
              <p:cNvSpPr>
                <a:spLocks noChangeAspect="1"/>
              </p:cNvSpPr>
              <p:nvPr/>
            </p:nvSpPr>
            <p:spPr bwMode="auto">
              <a:xfrm>
                <a:off x="3420" y="7170"/>
                <a:ext cx="300" cy="198"/>
              </a:xfrm>
              <a:custGeom>
                <a:avLst/>
                <a:gdLst>
                  <a:gd name="T0" fmla="*/ 0 w 300"/>
                  <a:gd name="T1" fmla="*/ 198 h 198"/>
                  <a:gd name="T2" fmla="*/ 300 w 300"/>
                  <a:gd name="T3" fmla="*/ 0 h 198"/>
                  <a:gd name="T4" fmla="*/ 0 60000 65536"/>
                  <a:gd name="T5" fmla="*/ 0 60000 65536"/>
                </a:gdLst>
                <a:ahLst/>
                <a:cxnLst>
                  <a:cxn ang="T4">
                    <a:pos x="T0" y="T1"/>
                  </a:cxn>
                  <a:cxn ang="T5">
                    <a:pos x="T2" y="T3"/>
                  </a:cxn>
                </a:cxnLst>
                <a:rect l="0" t="0" r="r" b="b"/>
                <a:pathLst>
                  <a:path w="300" h="198">
                    <a:moveTo>
                      <a:pt x="0" y="198"/>
                    </a:moveTo>
                    <a:lnTo>
                      <a:pt x="300" y="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67" name="Freeform 79"/>
              <p:cNvSpPr>
                <a:spLocks noChangeAspect="1"/>
              </p:cNvSpPr>
              <p:nvPr/>
            </p:nvSpPr>
            <p:spPr bwMode="auto">
              <a:xfrm>
                <a:off x="3585" y="7860"/>
                <a:ext cx="360" cy="165"/>
              </a:xfrm>
              <a:custGeom>
                <a:avLst/>
                <a:gdLst>
                  <a:gd name="T0" fmla="*/ 0 w 360"/>
                  <a:gd name="T1" fmla="*/ 0 h 165"/>
                  <a:gd name="T2" fmla="*/ 360 w 360"/>
                  <a:gd name="T3" fmla="*/ 165 h 165"/>
                  <a:gd name="T4" fmla="*/ 0 60000 65536"/>
                  <a:gd name="T5" fmla="*/ 0 60000 65536"/>
                </a:gdLst>
                <a:ahLst/>
                <a:cxnLst>
                  <a:cxn ang="T4">
                    <a:pos x="T0" y="T1"/>
                  </a:cxn>
                  <a:cxn ang="T5">
                    <a:pos x="T2" y="T3"/>
                  </a:cxn>
                </a:cxnLst>
                <a:rect l="0" t="0" r="r" b="b"/>
                <a:pathLst>
                  <a:path w="360" h="165">
                    <a:moveTo>
                      <a:pt x="0" y="0"/>
                    </a:moveTo>
                    <a:lnTo>
                      <a:pt x="360" y="165"/>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68" name="Freeform 80"/>
              <p:cNvSpPr>
                <a:spLocks noChangeAspect="1"/>
              </p:cNvSpPr>
              <p:nvPr/>
            </p:nvSpPr>
            <p:spPr bwMode="auto">
              <a:xfrm>
                <a:off x="4680" y="7992"/>
                <a:ext cx="405" cy="243"/>
              </a:xfrm>
              <a:custGeom>
                <a:avLst/>
                <a:gdLst>
                  <a:gd name="T0" fmla="*/ 0 w 405"/>
                  <a:gd name="T1" fmla="*/ 0 h 243"/>
                  <a:gd name="T2" fmla="*/ 405 w 405"/>
                  <a:gd name="T3" fmla="*/ 243 h 243"/>
                  <a:gd name="T4" fmla="*/ 0 60000 65536"/>
                  <a:gd name="T5" fmla="*/ 0 60000 65536"/>
                </a:gdLst>
                <a:ahLst/>
                <a:cxnLst>
                  <a:cxn ang="T4">
                    <a:pos x="T0" y="T1"/>
                  </a:cxn>
                  <a:cxn ang="T5">
                    <a:pos x="T2" y="T3"/>
                  </a:cxn>
                </a:cxnLst>
                <a:rect l="0" t="0" r="r" b="b"/>
                <a:pathLst>
                  <a:path w="405" h="243">
                    <a:moveTo>
                      <a:pt x="0" y="0"/>
                    </a:moveTo>
                    <a:lnTo>
                      <a:pt x="405" y="243"/>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69" name="Freeform 81"/>
              <p:cNvSpPr>
                <a:spLocks noChangeAspect="1"/>
              </p:cNvSpPr>
              <p:nvPr/>
            </p:nvSpPr>
            <p:spPr bwMode="auto">
              <a:xfrm>
                <a:off x="5070" y="7935"/>
                <a:ext cx="585" cy="330"/>
              </a:xfrm>
              <a:custGeom>
                <a:avLst/>
                <a:gdLst>
                  <a:gd name="T0" fmla="*/ 0 w 585"/>
                  <a:gd name="T1" fmla="*/ 0 h 330"/>
                  <a:gd name="T2" fmla="*/ 585 w 585"/>
                  <a:gd name="T3" fmla="*/ 330 h 330"/>
                  <a:gd name="T4" fmla="*/ 0 60000 65536"/>
                  <a:gd name="T5" fmla="*/ 0 60000 65536"/>
                </a:gdLst>
                <a:ahLst/>
                <a:cxnLst>
                  <a:cxn ang="T4">
                    <a:pos x="T0" y="T1"/>
                  </a:cxn>
                  <a:cxn ang="T5">
                    <a:pos x="T2" y="T3"/>
                  </a:cxn>
                </a:cxnLst>
                <a:rect l="0" t="0" r="r" b="b"/>
                <a:pathLst>
                  <a:path w="585" h="330">
                    <a:moveTo>
                      <a:pt x="0" y="0"/>
                    </a:moveTo>
                    <a:lnTo>
                      <a:pt x="585" y="33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70" name="Freeform 82"/>
              <p:cNvSpPr>
                <a:spLocks noChangeAspect="1"/>
              </p:cNvSpPr>
              <p:nvPr/>
            </p:nvSpPr>
            <p:spPr bwMode="auto">
              <a:xfrm>
                <a:off x="4710" y="6630"/>
                <a:ext cx="1230" cy="720"/>
              </a:xfrm>
              <a:custGeom>
                <a:avLst/>
                <a:gdLst>
                  <a:gd name="T0" fmla="*/ 0 w 1230"/>
                  <a:gd name="T1" fmla="*/ 0 h 720"/>
                  <a:gd name="T2" fmla="*/ 1230 w 1230"/>
                  <a:gd name="T3" fmla="*/ 720 h 720"/>
                  <a:gd name="T4" fmla="*/ 0 60000 65536"/>
                  <a:gd name="T5" fmla="*/ 0 60000 65536"/>
                </a:gdLst>
                <a:ahLst/>
                <a:cxnLst>
                  <a:cxn ang="T4">
                    <a:pos x="T0" y="T1"/>
                  </a:cxn>
                  <a:cxn ang="T5">
                    <a:pos x="T2" y="T3"/>
                  </a:cxn>
                </a:cxnLst>
                <a:rect l="0" t="0" r="r" b="b"/>
                <a:pathLst>
                  <a:path w="1230" h="720">
                    <a:moveTo>
                      <a:pt x="0" y="0"/>
                    </a:moveTo>
                    <a:lnTo>
                      <a:pt x="1230" y="72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71" name="Freeform 83"/>
              <p:cNvSpPr>
                <a:spLocks noChangeAspect="1"/>
              </p:cNvSpPr>
              <p:nvPr/>
            </p:nvSpPr>
            <p:spPr bwMode="auto">
              <a:xfrm>
                <a:off x="5040" y="6150"/>
                <a:ext cx="975" cy="300"/>
              </a:xfrm>
              <a:custGeom>
                <a:avLst/>
                <a:gdLst>
                  <a:gd name="T0" fmla="*/ 0 w 975"/>
                  <a:gd name="T1" fmla="*/ 0 h 300"/>
                  <a:gd name="T2" fmla="*/ 975 w 975"/>
                  <a:gd name="T3" fmla="*/ 300 h 300"/>
                  <a:gd name="T4" fmla="*/ 0 60000 65536"/>
                  <a:gd name="T5" fmla="*/ 0 60000 65536"/>
                </a:gdLst>
                <a:ahLst/>
                <a:cxnLst>
                  <a:cxn ang="T4">
                    <a:pos x="T0" y="T1"/>
                  </a:cxn>
                  <a:cxn ang="T5">
                    <a:pos x="T2" y="T3"/>
                  </a:cxn>
                </a:cxnLst>
                <a:rect l="0" t="0" r="r" b="b"/>
                <a:pathLst>
                  <a:path w="975" h="300">
                    <a:moveTo>
                      <a:pt x="0" y="0"/>
                    </a:moveTo>
                    <a:lnTo>
                      <a:pt x="975" y="30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3" name="Oval 85"/>
            <p:cNvSpPr>
              <a:spLocks noChangeAspect="1" noChangeArrowheads="1"/>
            </p:cNvSpPr>
            <p:nvPr/>
          </p:nvSpPr>
          <p:spPr bwMode="auto">
            <a:xfrm>
              <a:off x="1316" y="1991"/>
              <a:ext cx="737" cy="736"/>
            </a:xfrm>
            <a:prstGeom prst="ellipse">
              <a:avLst/>
            </a:prstGeom>
            <a:gradFill rotWithShape="0">
              <a:gsLst>
                <a:gs pos="0">
                  <a:srgbClr val="FFFFFF"/>
                </a:gs>
                <a:gs pos="100000">
                  <a:srgbClr val="767676"/>
                </a:gs>
              </a:gsLst>
              <a:path path="shape">
                <a:fillToRect l="50000" t="50000" r="50000" b="50000"/>
              </a:path>
            </a:gradFill>
            <a:ln w="9525">
              <a:solidFill>
                <a:srgbClr val="000000"/>
              </a:solidFill>
              <a:round/>
              <a:headEnd/>
              <a:tailEnd/>
            </a:ln>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6394" name="Line 86"/>
            <p:cNvSpPr>
              <a:spLocks noChangeAspect="1" noChangeShapeType="1"/>
            </p:cNvSpPr>
            <p:nvPr/>
          </p:nvSpPr>
          <p:spPr bwMode="auto">
            <a:xfrm>
              <a:off x="1131" y="3744"/>
              <a:ext cx="1106" cy="2"/>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6395" name="Line 87"/>
            <p:cNvSpPr>
              <a:spLocks noChangeAspect="1" noChangeShapeType="1"/>
            </p:cNvSpPr>
            <p:nvPr/>
          </p:nvSpPr>
          <p:spPr bwMode="auto">
            <a:xfrm>
              <a:off x="1316" y="2229"/>
              <a:ext cx="0" cy="159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Line 88"/>
            <p:cNvSpPr>
              <a:spLocks noChangeAspect="1" noChangeShapeType="1"/>
            </p:cNvSpPr>
            <p:nvPr/>
          </p:nvSpPr>
          <p:spPr bwMode="auto">
            <a:xfrm>
              <a:off x="2053" y="2230"/>
              <a:ext cx="0" cy="159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7" name="Line 89"/>
            <p:cNvSpPr>
              <a:spLocks noChangeAspect="1" noChangeShapeType="1"/>
            </p:cNvSpPr>
            <p:nvPr/>
          </p:nvSpPr>
          <p:spPr bwMode="auto">
            <a:xfrm flipV="1">
              <a:off x="1685" y="2868"/>
              <a:ext cx="0" cy="958"/>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6398" name="Text Box 90"/>
            <p:cNvSpPr txBox="1">
              <a:spLocks noChangeAspect="1" noChangeArrowheads="1"/>
            </p:cNvSpPr>
            <p:nvPr/>
          </p:nvSpPr>
          <p:spPr bwMode="auto">
            <a:xfrm>
              <a:off x="2053" y="3746"/>
              <a:ext cx="23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399" name="Text Box 91"/>
            <p:cNvSpPr txBox="1">
              <a:spLocks noChangeAspect="1" noChangeArrowheads="1"/>
            </p:cNvSpPr>
            <p:nvPr/>
          </p:nvSpPr>
          <p:spPr bwMode="auto">
            <a:xfrm>
              <a:off x="1132" y="3764"/>
              <a:ext cx="34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400" name="Text Box 92"/>
            <p:cNvSpPr txBox="1">
              <a:spLocks noChangeAspect="1" noChangeArrowheads="1"/>
            </p:cNvSpPr>
            <p:nvPr/>
          </p:nvSpPr>
          <p:spPr bwMode="auto">
            <a:xfrm>
              <a:off x="1930" y="3769"/>
              <a:ext cx="25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401" name="Text Box 93"/>
            <p:cNvSpPr txBox="1">
              <a:spLocks noChangeAspect="1" noChangeArrowheads="1"/>
            </p:cNvSpPr>
            <p:nvPr/>
          </p:nvSpPr>
          <p:spPr bwMode="auto">
            <a:xfrm>
              <a:off x="1616" y="2758"/>
              <a:ext cx="53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lnSpc>
                  <a:spcPct val="96000"/>
                </a:lnSpc>
                <a:spcBef>
                  <a:spcPct val="0"/>
                </a:spcBef>
              </a:pPr>
              <a:endParaRPr kumimoji="0" lang="zh-CN" altLang="zh-CN" sz="1200" b="0">
                <a:ea typeface="宋体" panose="02010600030101010101" pitchFamily="2" charset="-122"/>
              </a:endParaRPr>
            </a:p>
          </p:txBody>
        </p:sp>
        <p:sp>
          <p:nvSpPr>
            <p:cNvPr id="16402" name="Text Box 94"/>
            <p:cNvSpPr txBox="1">
              <a:spLocks noChangeAspect="1" noChangeArrowheads="1"/>
            </p:cNvSpPr>
            <p:nvPr/>
          </p:nvSpPr>
          <p:spPr bwMode="auto">
            <a:xfrm>
              <a:off x="672" y="2629"/>
              <a:ext cx="7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zh-CN" altLang="en-US" sz="1400" b="0"/>
                <a:t>高电流密度</a:t>
              </a:r>
            </a:p>
          </p:txBody>
        </p:sp>
        <p:sp>
          <p:nvSpPr>
            <p:cNvPr id="16403" name="Text Box 95"/>
            <p:cNvSpPr txBox="1">
              <a:spLocks noChangeAspect="1" noChangeArrowheads="1"/>
            </p:cNvSpPr>
            <p:nvPr/>
          </p:nvSpPr>
          <p:spPr bwMode="auto">
            <a:xfrm>
              <a:off x="672" y="2071"/>
              <a:ext cx="7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pPr>
              <a:r>
                <a:rPr kumimoji="0" lang="zh-CN" altLang="en-US" sz="1400" b="0"/>
                <a:t>低电流密度</a:t>
              </a:r>
            </a:p>
          </p:txBody>
        </p:sp>
        <p:sp>
          <p:nvSpPr>
            <p:cNvPr id="16404" name="Freeform 96"/>
            <p:cNvSpPr>
              <a:spLocks noChangeAspect="1"/>
            </p:cNvSpPr>
            <p:nvPr/>
          </p:nvSpPr>
          <p:spPr bwMode="auto">
            <a:xfrm>
              <a:off x="1132" y="2385"/>
              <a:ext cx="246" cy="324"/>
            </a:xfrm>
            <a:custGeom>
              <a:avLst/>
              <a:gdLst>
                <a:gd name="T0" fmla="*/ 0 w 480"/>
                <a:gd name="T1" fmla="*/ 44 h 633"/>
                <a:gd name="T2" fmla="*/ 33 w 480"/>
                <a:gd name="T3" fmla="*/ 0 h 633"/>
                <a:gd name="T4" fmla="*/ 0 60000 65536"/>
                <a:gd name="T5" fmla="*/ 0 60000 65536"/>
              </a:gdLst>
              <a:ahLst/>
              <a:cxnLst>
                <a:cxn ang="T4">
                  <a:pos x="T0" y="T1"/>
                </a:cxn>
                <a:cxn ang="T5">
                  <a:pos x="T2" y="T3"/>
                </a:cxn>
              </a:cxnLst>
              <a:rect l="0" t="0" r="r" b="b"/>
              <a:pathLst>
                <a:path w="480" h="633">
                  <a:moveTo>
                    <a:pt x="0" y="633"/>
                  </a:moveTo>
                  <a:lnTo>
                    <a:pt x="480" y="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5" name="Line 97"/>
            <p:cNvSpPr>
              <a:spLocks noChangeAspect="1" noChangeShapeType="1"/>
            </p:cNvSpPr>
            <p:nvPr/>
          </p:nvSpPr>
          <p:spPr bwMode="auto">
            <a:xfrm>
              <a:off x="1316" y="2230"/>
              <a:ext cx="369"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06" name="Text Box 98"/>
            <p:cNvSpPr txBox="1">
              <a:spLocks noChangeAspect="1" noChangeArrowheads="1"/>
            </p:cNvSpPr>
            <p:nvPr/>
          </p:nvSpPr>
          <p:spPr bwMode="auto">
            <a:xfrm>
              <a:off x="912" y="3848"/>
              <a:ext cx="156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600">
                  <a:solidFill>
                    <a:srgbClr val="000099"/>
                  </a:solidFill>
                </a:rPr>
                <a:t>用直流电流密度归一化的交流电流密度横截面分布</a:t>
              </a:r>
            </a:p>
          </p:txBody>
        </p:sp>
        <p:grpSp>
          <p:nvGrpSpPr>
            <p:cNvPr id="16407" name="Group 99"/>
            <p:cNvGrpSpPr>
              <a:grpSpLocks noChangeAspect="1"/>
            </p:cNvGrpSpPr>
            <p:nvPr/>
          </p:nvGrpSpPr>
          <p:grpSpPr bwMode="auto">
            <a:xfrm>
              <a:off x="1324" y="3014"/>
              <a:ext cx="723" cy="508"/>
              <a:chOff x="3432" y="4065"/>
              <a:chExt cx="1413" cy="993"/>
            </a:xfrm>
          </p:grpSpPr>
          <p:sp>
            <p:nvSpPr>
              <p:cNvPr id="16408" name="Freeform 100"/>
              <p:cNvSpPr>
                <a:spLocks noChangeAspect="1"/>
              </p:cNvSpPr>
              <p:nvPr/>
            </p:nvSpPr>
            <p:spPr bwMode="auto">
              <a:xfrm>
                <a:off x="3432" y="4065"/>
                <a:ext cx="705" cy="990"/>
              </a:xfrm>
              <a:custGeom>
                <a:avLst/>
                <a:gdLst>
                  <a:gd name="T0" fmla="*/ 0 w 705"/>
                  <a:gd name="T1" fmla="*/ 0 h 990"/>
                  <a:gd name="T2" fmla="*/ 165 w 705"/>
                  <a:gd name="T3" fmla="*/ 435 h 990"/>
                  <a:gd name="T4" fmla="*/ 270 w 705"/>
                  <a:gd name="T5" fmla="*/ 675 h 990"/>
                  <a:gd name="T6" fmla="*/ 371 w 705"/>
                  <a:gd name="T7" fmla="*/ 840 h 990"/>
                  <a:gd name="T8" fmla="*/ 480 w 705"/>
                  <a:gd name="T9" fmla="*/ 945 h 990"/>
                  <a:gd name="T10" fmla="*/ 705 w 705"/>
                  <a:gd name="T11" fmla="*/ 990 h 9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5" h="990">
                    <a:moveTo>
                      <a:pt x="0" y="0"/>
                    </a:moveTo>
                    <a:cubicBezTo>
                      <a:pt x="27" y="70"/>
                      <a:pt x="120" y="323"/>
                      <a:pt x="165" y="435"/>
                    </a:cubicBezTo>
                    <a:cubicBezTo>
                      <a:pt x="210" y="547"/>
                      <a:pt x="236" y="607"/>
                      <a:pt x="270" y="675"/>
                    </a:cubicBezTo>
                    <a:cubicBezTo>
                      <a:pt x="304" y="743"/>
                      <a:pt x="336" y="795"/>
                      <a:pt x="371" y="840"/>
                    </a:cubicBezTo>
                    <a:cubicBezTo>
                      <a:pt x="406" y="885"/>
                      <a:pt x="424" y="920"/>
                      <a:pt x="480" y="945"/>
                    </a:cubicBezTo>
                    <a:cubicBezTo>
                      <a:pt x="536" y="970"/>
                      <a:pt x="658" y="981"/>
                      <a:pt x="705" y="99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09" name="Freeform 101"/>
              <p:cNvSpPr>
                <a:spLocks noChangeAspect="1"/>
              </p:cNvSpPr>
              <p:nvPr/>
            </p:nvSpPr>
            <p:spPr bwMode="auto">
              <a:xfrm flipH="1">
                <a:off x="4140" y="4068"/>
                <a:ext cx="705" cy="990"/>
              </a:xfrm>
              <a:custGeom>
                <a:avLst/>
                <a:gdLst>
                  <a:gd name="T0" fmla="*/ 0 w 705"/>
                  <a:gd name="T1" fmla="*/ 0 h 990"/>
                  <a:gd name="T2" fmla="*/ 165 w 705"/>
                  <a:gd name="T3" fmla="*/ 435 h 990"/>
                  <a:gd name="T4" fmla="*/ 270 w 705"/>
                  <a:gd name="T5" fmla="*/ 675 h 990"/>
                  <a:gd name="T6" fmla="*/ 371 w 705"/>
                  <a:gd name="T7" fmla="*/ 840 h 990"/>
                  <a:gd name="T8" fmla="*/ 480 w 705"/>
                  <a:gd name="T9" fmla="*/ 945 h 990"/>
                  <a:gd name="T10" fmla="*/ 705 w 705"/>
                  <a:gd name="T11" fmla="*/ 990 h 9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5" h="990">
                    <a:moveTo>
                      <a:pt x="0" y="0"/>
                    </a:moveTo>
                    <a:cubicBezTo>
                      <a:pt x="27" y="70"/>
                      <a:pt x="120" y="323"/>
                      <a:pt x="165" y="435"/>
                    </a:cubicBezTo>
                    <a:cubicBezTo>
                      <a:pt x="210" y="547"/>
                      <a:pt x="236" y="607"/>
                      <a:pt x="270" y="675"/>
                    </a:cubicBezTo>
                    <a:cubicBezTo>
                      <a:pt x="304" y="743"/>
                      <a:pt x="336" y="795"/>
                      <a:pt x="371" y="840"/>
                    </a:cubicBezTo>
                    <a:cubicBezTo>
                      <a:pt x="406" y="885"/>
                      <a:pt x="424" y="920"/>
                      <a:pt x="480" y="945"/>
                    </a:cubicBezTo>
                    <a:cubicBezTo>
                      <a:pt x="536" y="970"/>
                      <a:pt x="658" y="981"/>
                      <a:pt x="705" y="990"/>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传输线及波导</a:t>
            </a:r>
            <a:endParaRPr lang="zh-CN" altLang="en-US" dirty="0"/>
          </a:p>
        </p:txBody>
      </p:sp>
      <p:sp>
        <p:nvSpPr>
          <p:cNvPr id="103" name="文本框 102"/>
          <p:cNvSpPr txBox="1"/>
          <p:nvPr/>
        </p:nvSpPr>
        <p:spPr>
          <a:xfrm>
            <a:off x="1476375" y="1773238"/>
            <a:ext cx="7127875" cy="5078412"/>
          </a:xfrm>
          <a:prstGeom prst="rect">
            <a:avLst/>
          </a:prstGeom>
          <a:noFill/>
        </p:spPr>
        <p:txBody>
          <a:bodyPr>
            <a:spAutoFit/>
          </a:bodyPr>
          <a:lstStyle/>
          <a:p>
            <a:pPr marL="342900" indent="-342900">
              <a:buFont typeface="Wingdings" panose="05000000000000000000" pitchFamily="2" charset="2"/>
              <a:buChar char="p"/>
              <a:defRPr/>
            </a:pPr>
            <a:r>
              <a:rPr lang="zh-CN" altLang="en-US" sz="3600" dirty="0">
                <a:solidFill>
                  <a:srgbClr val="0000FF"/>
                </a:solidFill>
              </a:rPr>
              <a:t>  </a:t>
            </a:r>
            <a:r>
              <a:rPr lang="zh-CN" altLang="en-US" sz="3600" dirty="0"/>
              <a:t>射频与微波电路的基础</a:t>
            </a:r>
            <a:endParaRPr lang="en-US" altLang="zh-CN" sz="3600" dirty="0"/>
          </a:p>
          <a:p>
            <a:pPr>
              <a:defRPr/>
            </a:pPr>
            <a:endParaRPr lang="en-US" altLang="zh-CN" sz="3600" dirty="0"/>
          </a:p>
          <a:p>
            <a:pPr>
              <a:defRPr/>
            </a:pPr>
            <a:r>
              <a:rPr lang="zh-CN" altLang="en-US" sz="3600" dirty="0">
                <a:solidFill>
                  <a:srgbClr val="FF0000"/>
                </a:solidFill>
              </a:rPr>
              <a:t>低损耗的导波结构</a:t>
            </a:r>
            <a:r>
              <a:rPr lang="zh-CN" altLang="en-US" sz="3600" dirty="0"/>
              <a:t>（波导及其他传输线）</a:t>
            </a:r>
            <a:endParaRPr lang="en-US" altLang="zh-CN" sz="3600" dirty="0"/>
          </a:p>
          <a:p>
            <a:pPr>
              <a:defRPr/>
            </a:pPr>
            <a:endParaRPr lang="en-US" altLang="zh-CN" sz="3600" dirty="0"/>
          </a:p>
          <a:p>
            <a:pPr>
              <a:defRPr/>
            </a:pPr>
            <a:r>
              <a:rPr lang="en-US" altLang="zh-CN" sz="3600" dirty="0"/>
              <a:t>1893</a:t>
            </a:r>
            <a:r>
              <a:rPr lang="zh-CN" altLang="en-US" sz="3600" dirty="0"/>
              <a:t>年，亥维赛认为传输电磁能量需要两根导体。</a:t>
            </a:r>
            <a:endParaRPr lang="en-US" altLang="zh-CN" sz="3600" dirty="0"/>
          </a:p>
          <a:p>
            <a:pPr>
              <a:defRPr/>
            </a:pPr>
            <a:r>
              <a:rPr lang="en-US" altLang="zh-CN" sz="3600" dirty="0"/>
              <a:t>1897</a:t>
            </a:r>
            <a:r>
              <a:rPr lang="zh-CN" altLang="en-US" sz="3600" dirty="0"/>
              <a:t>年，瑞利提出波导数学理论。</a:t>
            </a:r>
            <a:endParaRPr lang="en-US" altLang="zh-CN" sz="3600" dirty="0"/>
          </a:p>
          <a:p>
            <a:pPr>
              <a:defRPr/>
            </a:pPr>
            <a:r>
              <a:rPr lang="en-US" altLang="zh-CN" sz="3600" dirty="0"/>
              <a:t>1936</a:t>
            </a:r>
            <a:r>
              <a:rPr lang="zh-CN" altLang="en-US" sz="3600" dirty="0"/>
              <a:t>年</a:t>
            </a:r>
            <a:r>
              <a:rPr lang="en-US" altLang="zh-CN" sz="3600" dirty="0"/>
              <a:t>,   </a:t>
            </a:r>
            <a:r>
              <a:rPr lang="zh-CN" altLang="en-US" sz="3600" dirty="0"/>
              <a:t>波导传输实验成功。</a:t>
            </a:r>
            <a:endParaRPr lang="en-US" altLang="zh-CN" sz="3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4175" y="1006475"/>
            <a:ext cx="8126413" cy="838200"/>
          </a:xfrm>
        </p:spPr>
        <p:txBody>
          <a:bodyPr/>
          <a:lstStyle/>
          <a:p>
            <a:pPr algn="ctr" eaLnBrk="1" hangingPunct="1"/>
            <a:r>
              <a:rPr lang="zh-CN" altLang="en-US" sz="3600" dirty="0">
                <a:latin typeface="隶书" panose="02010509060101010101" pitchFamily="49" charset="-122"/>
              </a:rPr>
              <a:t>传输线及波导</a:t>
            </a:r>
            <a:endParaRPr lang="zh-CN" altLang="en-US" dirty="0"/>
          </a:p>
        </p:txBody>
      </p:sp>
      <p:sp>
        <p:nvSpPr>
          <p:cNvPr id="5" name="Text Box 10"/>
          <p:cNvSpPr txBox="1">
            <a:spLocks noChangeArrowheads="1"/>
          </p:cNvSpPr>
          <p:nvPr/>
        </p:nvSpPr>
        <p:spPr bwMode="auto">
          <a:xfrm>
            <a:off x="1042988" y="1412776"/>
            <a:ext cx="7467600" cy="1975926"/>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marL="0" indent="0" eaLnBrk="1" hangingPunct="1">
              <a:lnSpc>
                <a:spcPct val="120000"/>
              </a:lnSpc>
              <a:spcBef>
                <a:spcPct val="0"/>
              </a:spcBef>
              <a:defRPr/>
            </a:pPr>
            <a:endParaRPr lang="en-US" altLang="zh-CN" b="0" dirty="0"/>
          </a:p>
          <a:p>
            <a:pPr marL="571500" indent="-571500"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传输线</a:t>
            </a:r>
            <a:r>
              <a:rPr lang="en-US" altLang="zh-CN" sz="3600" dirty="0">
                <a:latin typeface="楷体_GB2312" pitchFamily="49" charset="-122"/>
              </a:rPr>
              <a:t>(transmission line)</a:t>
            </a:r>
          </a:p>
          <a:p>
            <a:pPr marL="0" indent="0" eaLnBrk="1" hangingPunct="1">
              <a:lnSpc>
                <a:spcPct val="120000"/>
              </a:lnSpc>
              <a:spcBef>
                <a:spcPct val="0"/>
              </a:spcBef>
              <a:defRPr/>
            </a:pPr>
            <a:r>
              <a:rPr lang="zh-CN" altLang="en-US" b="0" dirty="0"/>
              <a:t>广义的传输线指传输微波信号及能量的装置，包括</a:t>
            </a:r>
            <a:r>
              <a:rPr lang="zh-CN" altLang="en-US" b="0" dirty="0">
                <a:solidFill>
                  <a:srgbClr val="FF0000"/>
                </a:solidFill>
              </a:rPr>
              <a:t>平行双导线</a:t>
            </a:r>
            <a:r>
              <a:rPr lang="zh-CN" altLang="en-US" b="0" dirty="0"/>
              <a:t>、同轴线、带状线、矩形波导以及圆形波导等。</a:t>
            </a:r>
            <a:endParaRPr lang="en-US" altLang="zh-CN" sz="3600" dirty="0">
              <a:latin typeface="楷体_GB2312" pitchFamily="49" charset="-122"/>
            </a:endParaRPr>
          </a:p>
        </p:txBody>
      </p:sp>
      <p:sp>
        <p:nvSpPr>
          <p:cNvPr id="2" name="文本框 1"/>
          <p:cNvSpPr txBox="1"/>
          <p:nvPr/>
        </p:nvSpPr>
        <p:spPr>
          <a:xfrm>
            <a:off x="4788024" y="3933056"/>
            <a:ext cx="4032448" cy="2677656"/>
          </a:xfrm>
          <a:prstGeom prst="rect">
            <a:avLst/>
          </a:prstGeom>
          <a:noFill/>
        </p:spPr>
        <p:txBody>
          <a:bodyPr wrap="square" rtlCol="0">
            <a:spAutoFit/>
          </a:bodyPr>
          <a:lstStyle/>
          <a:p>
            <a:pPr marL="342900" indent="-342900">
              <a:buFont typeface="Wingdings" panose="05000000000000000000" pitchFamily="2" charset="2"/>
              <a:buChar char="n"/>
            </a:pPr>
            <a:r>
              <a:rPr lang="zh-CN" altLang="en-US" dirty="0">
                <a:solidFill>
                  <a:srgbClr val="0000FF"/>
                </a:solidFill>
              </a:rPr>
              <a:t>最早的传输线。</a:t>
            </a:r>
            <a:endParaRPr lang="en-US" altLang="zh-CN" dirty="0">
              <a:solidFill>
                <a:srgbClr val="0000FF"/>
              </a:solidFill>
            </a:endParaRPr>
          </a:p>
          <a:p>
            <a:pPr marL="342900" indent="-342900">
              <a:buFont typeface="Wingdings" panose="05000000000000000000" pitchFamily="2" charset="2"/>
              <a:buChar char="n"/>
            </a:pPr>
            <a:r>
              <a:rPr lang="zh-CN" altLang="en-US" dirty="0">
                <a:solidFill>
                  <a:srgbClr val="0000FF"/>
                </a:solidFill>
              </a:rPr>
              <a:t>当波长和两条导线距离可比时，辐射损耗加大，而减小间距会使得击穿电压降低。</a:t>
            </a:r>
            <a:endParaRPr lang="en-US" altLang="zh-CN" dirty="0">
              <a:solidFill>
                <a:srgbClr val="0000FF"/>
              </a:solidFill>
            </a:endParaRPr>
          </a:p>
          <a:p>
            <a:pPr marL="342900" indent="-342900">
              <a:buFont typeface="Wingdings" panose="05000000000000000000" pitchFamily="2" charset="2"/>
              <a:buChar char="n"/>
            </a:pPr>
            <a:r>
              <a:rPr lang="zh-CN" altLang="en-US" dirty="0">
                <a:solidFill>
                  <a:srgbClr val="0000FF"/>
                </a:solidFill>
              </a:rPr>
              <a:t>由于趋肤效应，高频条件下导体损耗增强</a:t>
            </a:r>
          </a:p>
        </p:txBody>
      </p:sp>
      <p:cxnSp>
        <p:nvCxnSpPr>
          <p:cNvPr id="4" name="直接箭头连接符 3"/>
          <p:cNvCxnSpPr/>
          <p:nvPr/>
        </p:nvCxnSpPr>
        <p:spPr bwMode="auto">
          <a:xfrm flipH="1">
            <a:off x="6948264" y="2924944"/>
            <a:ext cx="720080" cy="1008112"/>
          </a:xfrm>
          <a:prstGeom prst="straightConnector1">
            <a:avLst/>
          </a:prstGeom>
          <a:solidFill>
            <a:schemeClr val="accent1"/>
          </a:solidFill>
          <a:ln w="9525" cap="flat" cmpd="sng" algn="ctr">
            <a:solidFill>
              <a:srgbClr val="0000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图片 5">
            <a:extLst>
              <a:ext uri="{FF2B5EF4-FFF2-40B4-BE49-F238E27FC236}">
                <a16:creationId xmlns:a16="http://schemas.microsoft.com/office/drawing/2014/main" id="{E8ABB406-481F-067A-30AB-68AF4B9253DB}"/>
              </a:ext>
            </a:extLst>
          </p:cNvPr>
          <p:cNvPicPr>
            <a:picLocks noChangeAspect="1"/>
          </p:cNvPicPr>
          <p:nvPr/>
        </p:nvPicPr>
        <p:blipFill>
          <a:blip r:embed="rId3"/>
          <a:stretch>
            <a:fillRect/>
          </a:stretch>
        </p:blipFill>
        <p:spPr>
          <a:xfrm>
            <a:off x="1070075" y="4005064"/>
            <a:ext cx="2049917" cy="1512168"/>
          </a:xfrm>
          <a:prstGeom prst="rect">
            <a:avLst/>
          </a:prstGeom>
        </p:spPr>
      </p:pic>
    </p:spTree>
    <p:extLst>
      <p:ext uri="{BB962C8B-B14F-4D97-AF65-F5344CB8AC3E}">
        <p14:creationId xmlns:p14="http://schemas.microsoft.com/office/powerpoint/2010/main" val="3353852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26627" name="Text Box 10"/>
          <p:cNvSpPr txBox="1">
            <a:spLocks noChangeArrowheads="1"/>
          </p:cNvSpPr>
          <p:nvPr/>
        </p:nvSpPr>
        <p:spPr bwMode="auto">
          <a:xfrm>
            <a:off x="684213" y="3429000"/>
            <a:ext cx="74676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0"/>
              </a:spcBef>
            </a:pPr>
            <a:r>
              <a:rPr lang="zh-CN" altLang="en-US" sz="3600">
                <a:solidFill>
                  <a:srgbClr val="0000FF"/>
                </a:solidFill>
                <a:latin typeface="楷体_GB2312" pitchFamily="49" charset="-122"/>
              </a:rPr>
              <a:t>传输线理论</a:t>
            </a:r>
            <a:endParaRPr lang="en-US" altLang="zh-CN" sz="3600">
              <a:latin typeface="楷体_GB2312"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5" name="Text Box 10"/>
          <p:cNvSpPr txBox="1">
            <a:spLocks noChangeArrowheads="1"/>
          </p:cNvSpPr>
          <p:nvPr/>
        </p:nvSpPr>
        <p:spPr bwMode="auto">
          <a:xfrm>
            <a:off x="971600" y="2780928"/>
            <a:ext cx="7467600" cy="203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pPr>
            <a:r>
              <a:rPr lang="zh-CN" altLang="en-US" sz="3600" dirty="0">
                <a:solidFill>
                  <a:srgbClr val="0000FF"/>
                </a:solidFill>
                <a:latin typeface="楷体_GB2312" pitchFamily="49" charset="-122"/>
              </a:rPr>
              <a:t> </a:t>
            </a:r>
            <a:r>
              <a:rPr lang="zh-CN" altLang="en-US" sz="3600" dirty="0">
                <a:latin typeface="楷体_GB2312" pitchFamily="49" charset="-122"/>
              </a:rPr>
              <a:t>场分析与基本电路理论之间的桥梁</a:t>
            </a:r>
            <a:r>
              <a:rPr lang="en-US" altLang="zh-CN" sz="3600" dirty="0">
                <a:latin typeface="楷体_GB2312" pitchFamily="49" charset="-122"/>
              </a:rPr>
              <a:t>----------</a:t>
            </a:r>
            <a:r>
              <a:rPr lang="zh-CN" altLang="en-US" sz="3600" dirty="0">
                <a:latin typeface="楷体_GB2312" pitchFamily="49" charset="-122"/>
              </a:rPr>
              <a:t>传输线理论</a:t>
            </a:r>
          </a:p>
          <a:p>
            <a:pPr eaLnBrk="1" hangingPunct="1">
              <a:lnSpc>
                <a:spcPct val="120000"/>
              </a:lnSpc>
              <a:spcBef>
                <a:spcPct val="0"/>
              </a:spcBef>
              <a:buFont typeface="Wingdings" panose="05000000000000000000" pitchFamily="2" charset="2"/>
              <a:buChar char="n"/>
            </a:pPr>
            <a:endParaRPr lang="en-US" altLang="zh-CN" sz="3600" dirty="0">
              <a:latin typeface="楷体_GB2312" pitchFamily="49" charset="-122"/>
            </a:endParaRPr>
          </a:p>
        </p:txBody>
      </p:sp>
    </p:spTree>
    <p:extLst>
      <p:ext uri="{BB962C8B-B14F-4D97-AF65-F5344CB8AC3E}">
        <p14:creationId xmlns:p14="http://schemas.microsoft.com/office/powerpoint/2010/main" val="4200150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29</a:t>
            </a:fld>
            <a:r>
              <a:rPr lang="en-US" altLang="zh-CN"/>
              <a:t>/11</a:t>
            </a:r>
            <a:endParaRPr lang="zh-CN" altLang="en-US" dirty="0"/>
          </a:p>
        </p:txBody>
      </p:sp>
      <p:sp>
        <p:nvSpPr>
          <p:cNvPr id="5" name="Rectangle 2"/>
          <p:cNvSpPr>
            <a:spLocks noGrp="1" noChangeArrowheads="1"/>
          </p:cNvSpPr>
          <p:nvPr>
            <p:ph type="title"/>
          </p:nvPr>
        </p:nvSpPr>
        <p:spPr>
          <a:xfrm>
            <a:off x="3546648" y="-171400"/>
            <a:ext cx="6858000" cy="1143000"/>
          </a:xfrm>
        </p:spPr>
        <p:txBody>
          <a:bodyPr/>
          <a:lstStyle/>
          <a:p>
            <a:pPr algn="l" eaLnBrk="1" hangingPunct="1"/>
            <a:r>
              <a:rPr lang="zh-CN" altLang="en-US" sz="3200" b="1" dirty="0">
                <a:solidFill>
                  <a:srgbClr val="D60093"/>
                </a:solidFill>
                <a:ea typeface="宋体" pitchFamily="2" charset="-122"/>
              </a:rPr>
              <a:t>电路理论与传输线理论的不同</a:t>
            </a:r>
            <a:endParaRPr lang="en-US" altLang="zh-CN" sz="3200" b="1" dirty="0">
              <a:solidFill>
                <a:srgbClr val="D60093"/>
              </a:solidFill>
              <a:ea typeface="宋体" pitchFamily="2" charset="-122"/>
            </a:endParaRPr>
          </a:p>
        </p:txBody>
      </p:sp>
      <p:sp>
        <p:nvSpPr>
          <p:cNvPr id="6" name="Rectangle 3"/>
          <p:cNvSpPr txBox="1">
            <a:spLocks noChangeArrowheads="1"/>
          </p:cNvSpPr>
          <p:nvPr/>
        </p:nvSpPr>
        <p:spPr>
          <a:xfrm>
            <a:off x="467544" y="1772816"/>
            <a:ext cx="7958138" cy="4419600"/>
          </a:xfrm>
          <a:prstGeom prst="rect">
            <a:avLst/>
          </a:prstGeom>
          <a:solidFill>
            <a:schemeClr val="accent3">
              <a:lumMod val="20000"/>
              <a:lumOff val="80000"/>
            </a:schemeClr>
          </a:solidFill>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600"/>
              </a:spcBef>
              <a:spcAft>
                <a:spcPts val="600"/>
              </a:spcAft>
            </a:pPr>
            <a:r>
              <a:rPr lang="zh-CN" altLang="en-US" sz="2400" b="1" dirty="0">
                <a:solidFill>
                  <a:srgbClr val="009900"/>
                </a:solidFill>
                <a:ea typeface="宋体" pitchFamily="2" charset="-122"/>
              </a:rPr>
              <a:t>电路理论和传输线理论之间关键差别是</a:t>
            </a:r>
            <a:r>
              <a:rPr lang="zh-CN" altLang="en-US" sz="2400" b="1" dirty="0">
                <a:solidFill>
                  <a:srgbClr val="FF0000"/>
                </a:solidFill>
                <a:ea typeface="宋体" pitchFamily="2" charset="-122"/>
              </a:rPr>
              <a:t>电尺寸</a:t>
            </a:r>
            <a:r>
              <a:rPr lang="zh-CN" altLang="en-US" sz="2400" b="1" dirty="0">
                <a:solidFill>
                  <a:srgbClr val="009900"/>
                </a:solidFill>
                <a:ea typeface="宋体" pitchFamily="2" charset="-122"/>
              </a:rPr>
              <a:t>不同；</a:t>
            </a:r>
            <a:endParaRPr lang="zh-CN" altLang="en-US" sz="2400" b="1" dirty="0">
              <a:ea typeface="宋体" pitchFamily="2" charset="-122"/>
            </a:endParaRPr>
          </a:p>
          <a:p>
            <a:pPr algn="just">
              <a:lnSpc>
                <a:spcPct val="150000"/>
              </a:lnSpc>
              <a:spcBef>
                <a:spcPts val="600"/>
              </a:spcBef>
              <a:spcAft>
                <a:spcPts val="600"/>
              </a:spcAft>
            </a:pPr>
            <a:r>
              <a:rPr lang="zh-CN" altLang="en-US" sz="2400" b="1" dirty="0">
                <a:solidFill>
                  <a:srgbClr val="009900"/>
                </a:solidFill>
                <a:ea typeface="宋体" pitchFamily="2" charset="-122"/>
              </a:rPr>
              <a:t>电路理论假设网络的几何尺寸比电长度小得多；</a:t>
            </a:r>
          </a:p>
          <a:p>
            <a:pPr algn="just">
              <a:lnSpc>
                <a:spcPct val="150000"/>
              </a:lnSpc>
              <a:spcBef>
                <a:spcPts val="600"/>
              </a:spcBef>
              <a:spcAft>
                <a:spcPts val="600"/>
              </a:spcAft>
            </a:pPr>
            <a:r>
              <a:rPr lang="zh-CN" altLang="en-US" sz="2400" b="1" dirty="0">
                <a:solidFill>
                  <a:srgbClr val="009900"/>
                </a:solidFill>
                <a:ea typeface="宋体" pitchFamily="2" charset="-122"/>
              </a:rPr>
              <a:t>传输线考虑的部分可能为一个波长甚至多个波长；</a:t>
            </a:r>
            <a:endParaRPr lang="en-US" altLang="zh-CN" sz="2400" b="1" dirty="0">
              <a:solidFill>
                <a:srgbClr val="009900"/>
              </a:solidFill>
              <a:ea typeface="宋体" pitchFamily="2" charset="-122"/>
            </a:endParaRPr>
          </a:p>
          <a:p>
            <a:pPr algn="just">
              <a:lnSpc>
                <a:spcPct val="150000"/>
              </a:lnSpc>
              <a:spcBef>
                <a:spcPts val="600"/>
              </a:spcBef>
              <a:spcAft>
                <a:spcPts val="600"/>
              </a:spcAft>
            </a:pPr>
            <a:r>
              <a:rPr lang="zh-CN" altLang="en-US" sz="2400" b="1" dirty="0">
                <a:solidFill>
                  <a:srgbClr val="009900"/>
                </a:solidFill>
                <a:ea typeface="宋体" pitchFamily="2" charset="-122"/>
              </a:rPr>
              <a:t>因此电路理论采用</a:t>
            </a:r>
            <a:r>
              <a:rPr lang="zh-CN" altLang="en-US" sz="2400" b="1" dirty="0">
                <a:solidFill>
                  <a:srgbClr val="FF0000"/>
                </a:solidFill>
                <a:ea typeface="宋体" pitchFamily="2" charset="-122"/>
              </a:rPr>
              <a:t>集总式器件</a:t>
            </a:r>
            <a:r>
              <a:rPr lang="zh-CN" altLang="en-US" sz="2400" b="1" dirty="0">
                <a:solidFill>
                  <a:srgbClr val="009900"/>
                </a:solidFill>
                <a:ea typeface="宋体" pitchFamily="2" charset="-122"/>
              </a:rPr>
              <a:t>分析。</a:t>
            </a:r>
          </a:p>
          <a:p>
            <a:pPr algn="just">
              <a:lnSpc>
                <a:spcPct val="150000"/>
              </a:lnSpc>
              <a:spcBef>
                <a:spcPts val="600"/>
              </a:spcBef>
              <a:spcAft>
                <a:spcPts val="600"/>
              </a:spcAft>
            </a:pPr>
            <a:r>
              <a:rPr lang="zh-CN" altLang="en-US" sz="2400" b="1" dirty="0">
                <a:solidFill>
                  <a:srgbClr val="009900"/>
                </a:solidFill>
                <a:ea typeface="宋体" pitchFamily="2" charset="-122"/>
              </a:rPr>
              <a:t>传输线采用</a:t>
            </a:r>
            <a:r>
              <a:rPr lang="zh-CN" altLang="en-US" sz="2400" b="1" dirty="0">
                <a:solidFill>
                  <a:srgbClr val="FF0000"/>
                </a:solidFill>
                <a:ea typeface="宋体" pitchFamily="2" charset="-122"/>
              </a:rPr>
              <a:t>分布参量网络</a:t>
            </a:r>
            <a:r>
              <a:rPr lang="zh-CN" altLang="en-US" sz="2400" b="1" dirty="0">
                <a:solidFill>
                  <a:srgbClr val="009900"/>
                </a:solidFill>
                <a:ea typeface="宋体" pitchFamily="2" charset="-122"/>
              </a:rPr>
              <a:t>分析。</a:t>
            </a:r>
          </a:p>
          <a:p>
            <a:pPr algn="just">
              <a:lnSpc>
                <a:spcPct val="150000"/>
              </a:lnSpc>
              <a:spcBef>
                <a:spcPts val="600"/>
              </a:spcBef>
              <a:spcAft>
                <a:spcPts val="600"/>
              </a:spcAft>
            </a:pPr>
            <a:r>
              <a:rPr lang="zh-CN" altLang="en-US" sz="2400" b="1" dirty="0">
                <a:solidFill>
                  <a:srgbClr val="009900"/>
                </a:solidFill>
                <a:ea typeface="宋体" pitchFamily="2" charset="-122"/>
              </a:rPr>
              <a:t>在集总参数电路中，沿线电压和电流的幅度相位不变；在分布参数电路中，沿线电压和电流的幅度相位是时间和空间的变量。</a:t>
            </a:r>
          </a:p>
        </p:txBody>
      </p:sp>
      <p:grpSp>
        <p:nvGrpSpPr>
          <p:cNvPr id="2" name="Group 69">
            <a:extLst>
              <a:ext uri="{FF2B5EF4-FFF2-40B4-BE49-F238E27FC236}">
                <a16:creationId xmlns:a16="http://schemas.microsoft.com/office/drawing/2014/main" id="{43F16395-2759-F8E6-7B4A-C60E28283C4C}"/>
              </a:ext>
            </a:extLst>
          </p:cNvPr>
          <p:cNvGrpSpPr>
            <a:grpSpLocks/>
          </p:cNvGrpSpPr>
          <p:nvPr/>
        </p:nvGrpSpPr>
        <p:grpSpPr bwMode="auto">
          <a:xfrm>
            <a:off x="1257300" y="6248827"/>
            <a:ext cx="6629400" cy="457200"/>
            <a:chOff x="672" y="1536"/>
            <a:chExt cx="4176" cy="288"/>
          </a:xfrm>
        </p:grpSpPr>
        <p:sp>
          <p:nvSpPr>
            <p:cNvPr id="3" name="Line 43">
              <a:extLst>
                <a:ext uri="{FF2B5EF4-FFF2-40B4-BE49-F238E27FC236}">
                  <a16:creationId xmlns:a16="http://schemas.microsoft.com/office/drawing/2014/main" id="{B48BED79-1C46-F268-E08D-171101A85941}"/>
                </a:ext>
              </a:extLst>
            </p:cNvPr>
            <p:cNvSpPr>
              <a:spLocks noChangeShapeType="1"/>
            </p:cNvSpPr>
            <p:nvPr/>
          </p:nvSpPr>
          <p:spPr bwMode="auto">
            <a:xfrm>
              <a:off x="2304" y="1680"/>
              <a:ext cx="33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44">
              <a:extLst>
                <a:ext uri="{FF2B5EF4-FFF2-40B4-BE49-F238E27FC236}">
                  <a16:creationId xmlns:a16="http://schemas.microsoft.com/office/drawing/2014/main" id="{8B7869AB-1FAE-5346-6B04-606ADA687C76}"/>
                </a:ext>
              </a:extLst>
            </p:cNvPr>
            <p:cNvSpPr>
              <a:spLocks noChangeShapeType="1"/>
            </p:cNvSpPr>
            <p:nvPr/>
          </p:nvSpPr>
          <p:spPr bwMode="auto">
            <a:xfrm flipV="1">
              <a:off x="2741" y="1676"/>
              <a:ext cx="1282" cy="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60">
              <a:extLst>
                <a:ext uri="{FF2B5EF4-FFF2-40B4-BE49-F238E27FC236}">
                  <a16:creationId xmlns:a16="http://schemas.microsoft.com/office/drawing/2014/main" id="{404C7CEF-4A33-3B44-B924-8FB99A8B8B97}"/>
                </a:ext>
              </a:extLst>
            </p:cNvPr>
            <p:cNvSpPr>
              <a:spLocks noChangeAspect="1" noChangeArrowheads="1"/>
            </p:cNvSpPr>
            <p:nvPr/>
          </p:nvSpPr>
          <p:spPr bwMode="auto">
            <a:xfrm flipV="1">
              <a:off x="924" y="1632"/>
              <a:ext cx="504" cy="110"/>
            </a:xfrm>
            <a:prstGeom prst="rect">
              <a:avLst/>
            </a:prstGeom>
            <a:solidFill>
              <a:srgbClr val="333399"/>
            </a:solidFill>
            <a:ln w="25400">
              <a:solidFill>
                <a:srgbClr val="000000"/>
              </a:solidFill>
              <a:miter lim="800000"/>
              <a:headEnd/>
              <a:tailEnd/>
            </a:ln>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9" name="Line 61">
              <a:extLst>
                <a:ext uri="{FF2B5EF4-FFF2-40B4-BE49-F238E27FC236}">
                  <a16:creationId xmlns:a16="http://schemas.microsoft.com/office/drawing/2014/main" id="{FE1D70E3-1EBA-436E-1E8C-800D038F1E24}"/>
                </a:ext>
              </a:extLst>
            </p:cNvPr>
            <p:cNvSpPr>
              <a:spLocks noChangeAspect="1" noChangeShapeType="1"/>
            </p:cNvSpPr>
            <p:nvPr/>
          </p:nvSpPr>
          <p:spPr bwMode="auto">
            <a:xfrm flipV="1">
              <a:off x="672" y="1684"/>
              <a:ext cx="2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62">
              <a:extLst>
                <a:ext uri="{FF2B5EF4-FFF2-40B4-BE49-F238E27FC236}">
                  <a16:creationId xmlns:a16="http://schemas.microsoft.com/office/drawing/2014/main" id="{FFD2E0F8-E6AB-A55D-04C1-0914ECECFB38}"/>
                </a:ext>
              </a:extLst>
            </p:cNvPr>
            <p:cNvSpPr>
              <a:spLocks noChangeAspect="1" noChangeShapeType="1"/>
            </p:cNvSpPr>
            <p:nvPr/>
          </p:nvSpPr>
          <p:spPr bwMode="auto">
            <a:xfrm flipV="1">
              <a:off x="1428" y="1679"/>
              <a:ext cx="11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65">
              <a:extLst>
                <a:ext uri="{FF2B5EF4-FFF2-40B4-BE49-F238E27FC236}">
                  <a16:creationId xmlns:a16="http://schemas.microsoft.com/office/drawing/2014/main" id="{AB8B2BDF-BC8F-0606-939B-00E283BD79FF}"/>
                </a:ext>
              </a:extLst>
            </p:cNvPr>
            <p:cNvSpPr>
              <a:spLocks noChangeShapeType="1"/>
            </p:cNvSpPr>
            <p:nvPr/>
          </p:nvSpPr>
          <p:spPr bwMode="auto">
            <a:xfrm>
              <a:off x="2640" y="1536"/>
              <a:ext cx="0" cy="288"/>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66">
              <a:extLst>
                <a:ext uri="{FF2B5EF4-FFF2-40B4-BE49-F238E27FC236}">
                  <a16:creationId xmlns:a16="http://schemas.microsoft.com/office/drawing/2014/main" id="{A163F78E-43DB-8457-43A3-035B65EDC968}"/>
                </a:ext>
              </a:extLst>
            </p:cNvPr>
            <p:cNvSpPr>
              <a:spLocks noChangeShapeType="1"/>
            </p:cNvSpPr>
            <p:nvPr/>
          </p:nvSpPr>
          <p:spPr bwMode="auto">
            <a:xfrm>
              <a:off x="2736" y="1536"/>
              <a:ext cx="0" cy="288"/>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10">
              <a:extLst>
                <a:ext uri="{FF2B5EF4-FFF2-40B4-BE49-F238E27FC236}">
                  <a16:creationId xmlns:a16="http://schemas.microsoft.com/office/drawing/2014/main" id="{DEB6E8BA-0D6F-FDA0-886D-6C9EA1E308AD}"/>
                </a:ext>
              </a:extLst>
            </p:cNvPr>
            <p:cNvGrpSpPr>
              <a:grpSpLocks/>
            </p:cNvGrpSpPr>
            <p:nvPr/>
          </p:nvGrpSpPr>
          <p:grpSpPr bwMode="auto">
            <a:xfrm>
              <a:off x="3984" y="1536"/>
              <a:ext cx="624" cy="288"/>
              <a:chOff x="3720" y="4269"/>
              <a:chExt cx="2400" cy="597"/>
            </a:xfrm>
          </p:grpSpPr>
          <p:grpSp>
            <p:nvGrpSpPr>
              <p:cNvPr id="16" name="Group 11">
                <a:extLst>
                  <a:ext uri="{FF2B5EF4-FFF2-40B4-BE49-F238E27FC236}">
                    <a16:creationId xmlns:a16="http://schemas.microsoft.com/office/drawing/2014/main" id="{85600924-0C0B-4667-0748-1E024D873A2C}"/>
                  </a:ext>
                </a:extLst>
              </p:cNvPr>
              <p:cNvGrpSpPr>
                <a:grpSpLocks/>
              </p:cNvGrpSpPr>
              <p:nvPr/>
            </p:nvGrpSpPr>
            <p:grpSpPr bwMode="auto">
              <a:xfrm>
                <a:off x="4305" y="4275"/>
                <a:ext cx="401" cy="588"/>
                <a:chOff x="4305" y="4275"/>
                <a:chExt cx="401" cy="588"/>
              </a:xfrm>
            </p:grpSpPr>
            <p:sp>
              <p:nvSpPr>
                <p:cNvPr id="27" name="Freeform 12">
                  <a:extLst>
                    <a:ext uri="{FF2B5EF4-FFF2-40B4-BE49-F238E27FC236}">
                      <a16:creationId xmlns:a16="http://schemas.microsoft.com/office/drawing/2014/main" id="{5C6579B3-B7C7-54C4-020E-A2C8AC0DDD61}"/>
                    </a:ext>
                  </a:extLst>
                </p:cNvPr>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13">
                  <a:extLst>
                    <a:ext uri="{FF2B5EF4-FFF2-40B4-BE49-F238E27FC236}">
                      <a16:creationId xmlns:a16="http://schemas.microsoft.com/office/drawing/2014/main" id="{4158A5BE-3619-C9F7-F406-7CBAB45574FA}"/>
                    </a:ext>
                  </a:extLst>
                </p:cNvPr>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14">
                <a:extLst>
                  <a:ext uri="{FF2B5EF4-FFF2-40B4-BE49-F238E27FC236}">
                    <a16:creationId xmlns:a16="http://schemas.microsoft.com/office/drawing/2014/main" id="{B0BBADF1-6C32-2D0E-B749-5020D98A87E0}"/>
                  </a:ext>
                </a:extLst>
              </p:cNvPr>
              <p:cNvGrpSpPr>
                <a:grpSpLocks/>
              </p:cNvGrpSpPr>
              <p:nvPr/>
            </p:nvGrpSpPr>
            <p:grpSpPr bwMode="auto">
              <a:xfrm>
                <a:off x="4710" y="4269"/>
                <a:ext cx="401" cy="588"/>
                <a:chOff x="4305" y="4275"/>
                <a:chExt cx="401" cy="588"/>
              </a:xfrm>
            </p:grpSpPr>
            <p:sp>
              <p:nvSpPr>
                <p:cNvPr id="25" name="Freeform 15">
                  <a:extLst>
                    <a:ext uri="{FF2B5EF4-FFF2-40B4-BE49-F238E27FC236}">
                      <a16:creationId xmlns:a16="http://schemas.microsoft.com/office/drawing/2014/main" id="{4E7ADD19-5E66-F595-42BC-9C34B2C4F134}"/>
                    </a:ext>
                  </a:extLst>
                </p:cNvPr>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16">
                  <a:extLst>
                    <a:ext uri="{FF2B5EF4-FFF2-40B4-BE49-F238E27FC236}">
                      <a16:creationId xmlns:a16="http://schemas.microsoft.com/office/drawing/2014/main" id="{CA661DA9-9D31-9FC9-DFEC-FF37283988C0}"/>
                    </a:ext>
                  </a:extLst>
                </p:cNvPr>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8" name="Group 17">
                <a:extLst>
                  <a:ext uri="{FF2B5EF4-FFF2-40B4-BE49-F238E27FC236}">
                    <a16:creationId xmlns:a16="http://schemas.microsoft.com/office/drawing/2014/main" id="{19CC9C8E-FE54-2BA5-6094-64DB2259E5F1}"/>
                  </a:ext>
                </a:extLst>
              </p:cNvPr>
              <p:cNvGrpSpPr>
                <a:grpSpLocks/>
              </p:cNvGrpSpPr>
              <p:nvPr/>
            </p:nvGrpSpPr>
            <p:grpSpPr bwMode="auto">
              <a:xfrm>
                <a:off x="5115" y="4278"/>
                <a:ext cx="401" cy="588"/>
                <a:chOff x="4305" y="4275"/>
                <a:chExt cx="401" cy="588"/>
              </a:xfrm>
            </p:grpSpPr>
            <p:sp>
              <p:nvSpPr>
                <p:cNvPr id="23" name="Freeform 18">
                  <a:extLst>
                    <a:ext uri="{FF2B5EF4-FFF2-40B4-BE49-F238E27FC236}">
                      <a16:creationId xmlns:a16="http://schemas.microsoft.com/office/drawing/2014/main" id="{C19352EE-92B7-7D75-8066-8D1271FC4010}"/>
                    </a:ext>
                  </a:extLst>
                </p:cNvPr>
                <p:cNvSpPr>
                  <a:spLocks/>
                </p:cNvSpPr>
                <p:nvPr/>
              </p:nvSpPr>
              <p:spPr bwMode="auto">
                <a:xfrm>
                  <a:off x="4305" y="4275"/>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19">
                  <a:extLst>
                    <a:ext uri="{FF2B5EF4-FFF2-40B4-BE49-F238E27FC236}">
                      <a16:creationId xmlns:a16="http://schemas.microsoft.com/office/drawing/2014/main" id="{CB311F13-EC4D-352A-60A6-861A213C4067}"/>
                    </a:ext>
                  </a:extLst>
                </p:cNvPr>
                <p:cNvSpPr>
                  <a:spLocks/>
                </p:cNvSpPr>
                <p:nvPr/>
              </p:nvSpPr>
              <p:spPr bwMode="auto">
                <a:xfrm flipH="1">
                  <a:off x="4425" y="4278"/>
                  <a:ext cx="281" cy="585"/>
                </a:xfrm>
                <a:custGeom>
                  <a:avLst/>
                  <a:gdLst>
                    <a:gd name="T0" fmla="*/ 0 w 281"/>
                    <a:gd name="T1" fmla="*/ 0 h 585"/>
                    <a:gd name="T2" fmla="*/ 90 w 281"/>
                    <a:gd name="T3" fmla="*/ 30 h 585"/>
                    <a:gd name="T4" fmla="*/ 195 w 281"/>
                    <a:gd name="T5" fmla="*/ 165 h 585"/>
                    <a:gd name="T6" fmla="*/ 225 w 281"/>
                    <a:gd name="T7" fmla="*/ 255 h 585"/>
                    <a:gd name="T8" fmla="*/ 255 w 281"/>
                    <a:gd name="T9" fmla="*/ 345 h 585"/>
                    <a:gd name="T10" fmla="*/ 270 w 281"/>
                    <a:gd name="T11" fmla="*/ 390 h 585"/>
                    <a:gd name="T12" fmla="*/ 210 w 281"/>
                    <a:gd name="T13" fmla="*/ 585 h 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 h="585">
                      <a:moveTo>
                        <a:pt x="0" y="0"/>
                      </a:moveTo>
                      <a:cubicBezTo>
                        <a:pt x="30" y="10"/>
                        <a:pt x="72" y="4"/>
                        <a:pt x="90" y="30"/>
                      </a:cubicBezTo>
                      <a:cubicBezTo>
                        <a:pt x="121" y="77"/>
                        <a:pt x="172" y="113"/>
                        <a:pt x="195" y="165"/>
                      </a:cubicBezTo>
                      <a:cubicBezTo>
                        <a:pt x="208" y="194"/>
                        <a:pt x="215" y="225"/>
                        <a:pt x="225" y="255"/>
                      </a:cubicBezTo>
                      <a:cubicBezTo>
                        <a:pt x="235" y="285"/>
                        <a:pt x="245" y="315"/>
                        <a:pt x="255" y="345"/>
                      </a:cubicBezTo>
                      <a:cubicBezTo>
                        <a:pt x="260" y="360"/>
                        <a:pt x="270" y="390"/>
                        <a:pt x="270" y="390"/>
                      </a:cubicBezTo>
                      <a:cubicBezTo>
                        <a:pt x="270" y="394"/>
                        <a:pt x="281" y="585"/>
                        <a:pt x="210" y="5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 name="Freeform 20">
                <a:extLst>
                  <a:ext uri="{FF2B5EF4-FFF2-40B4-BE49-F238E27FC236}">
                    <a16:creationId xmlns:a16="http://schemas.microsoft.com/office/drawing/2014/main" id="{E846AEFD-A2CE-781F-819F-9EE52E928EB4}"/>
                  </a:ext>
                </a:extLst>
              </p:cNvPr>
              <p:cNvSpPr>
                <a:spLocks/>
              </p:cNvSpPr>
              <p:nvPr/>
            </p:nvSpPr>
            <p:spPr bwMode="auto">
              <a:xfrm>
                <a:off x="4065" y="4290"/>
                <a:ext cx="240" cy="290"/>
              </a:xfrm>
              <a:custGeom>
                <a:avLst/>
                <a:gdLst>
                  <a:gd name="T0" fmla="*/ 240 w 240"/>
                  <a:gd name="T1" fmla="*/ 0 h 290"/>
                  <a:gd name="T2" fmla="*/ 165 w 240"/>
                  <a:gd name="T3" fmla="*/ 15 h 290"/>
                  <a:gd name="T4" fmla="*/ 135 w 240"/>
                  <a:gd name="T5" fmla="*/ 60 h 290"/>
                  <a:gd name="T6" fmla="*/ 90 w 240"/>
                  <a:gd name="T7" fmla="*/ 90 h 290"/>
                  <a:gd name="T8" fmla="*/ 30 w 240"/>
                  <a:gd name="T9" fmla="*/ 225 h 290"/>
                  <a:gd name="T10" fmla="*/ 0 w 240"/>
                  <a:gd name="T11" fmla="*/ 285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90">
                    <a:moveTo>
                      <a:pt x="240" y="0"/>
                    </a:moveTo>
                    <a:cubicBezTo>
                      <a:pt x="215" y="5"/>
                      <a:pt x="187" y="2"/>
                      <a:pt x="165" y="15"/>
                    </a:cubicBezTo>
                    <a:cubicBezTo>
                      <a:pt x="149" y="24"/>
                      <a:pt x="148" y="47"/>
                      <a:pt x="135" y="60"/>
                    </a:cubicBezTo>
                    <a:cubicBezTo>
                      <a:pt x="122" y="73"/>
                      <a:pt x="105" y="80"/>
                      <a:pt x="90" y="90"/>
                    </a:cubicBezTo>
                    <a:cubicBezTo>
                      <a:pt x="74" y="139"/>
                      <a:pt x="44" y="175"/>
                      <a:pt x="30" y="225"/>
                    </a:cubicBezTo>
                    <a:cubicBezTo>
                      <a:pt x="11" y="290"/>
                      <a:pt x="36" y="285"/>
                      <a:pt x="0" y="2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21">
                <a:extLst>
                  <a:ext uri="{FF2B5EF4-FFF2-40B4-BE49-F238E27FC236}">
                    <a16:creationId xmlns:a16="http://schemas.microsoft.com/office/drawing/2014/main" id="{65283E11-EE63-C288-5EA7-8E41F37E619A}"/>
                  </a:ext>
                </a:extLst>
              </p:cNvPr>
              <p:cNvSpPr>
                <a:spLocks/>
              </p:cNvSpPr>
              <p:nvPr/>
            </p:nvSpPr>
            <p:spPr bwMode="auto">
              <a:xfrm flipH="1">
                <a:off x="5505" y="4278"/>
                <a:ext cx="240" cy="290"/>
              </a:xfrm>
              <a:custGeom>
                <a:avLst/>
                <a:gdLst>
                  <a:gd name="T0" fmla="*/ 240 w 240"/>
                  <a:gd name="T1" fmla="*/ 0 h 290"/>
                  <a:gd name="T2" fmla="*/ 165 w 240"/>
                  <a:gd name="T3" fmla="*/ 15 h 290"/>
                  <a:gd name="T4" fmla="*/ 135 w 240"/>
                  <a:gd name="T5" fmla="*/ 60 h 290"/>
                  <a:gd name="T6" fmla="*/ 90 w 240"/>
                  <a:gd name="T7" fmla="*/ 90 h 290"/>
                  <a:gd name="T8" fmla="*/ 30 w 240"/>
                  <a:gd name="T9" fmla="*/ 225 h 290"/>
                  <a:gd name="T10" fmla="*/ 0 w 240"/>
                  <a:gd name="T11" fmla="*/ 285 h 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0" h="290">
                    <a:moveTo>
                      <a:pt x="240" y="0"/>
                    </a:moveTo>
                    <a:cubicBezTo>
                      <a:pt x="215" y="5"/>
                      <a:pt x="187" y="2"/>
                      <a:pt x="165" y="15"/>
                    </a:cubicBezTo>
                    <a:cubicBezTo>
                      <a:pt x="149" y="24"/>
                      <a:pt x="148" y="47"/>
                      <a:pt x="135" y="60"/>
                    </a:cubicBezTo>
                    <a:cubicBezTo>
                      <a:pt x="122" y="73"/>
                      <a:pt x="105" y="80"/>
                      <a:pt x="90" y="90"/>
                    </a:cubicBezTo>
                    <a:cubicBezTo>
                      <a:pt x="74" y="139"/>
                      <a:pt x="44" y="175"/>
                      <a:pt x="30" y="225"/>
                    </a:cubicBezTo>
                    <a:cubicBezTo>
                      <a:pt x="11" y="290"/>
                      <a:pt x="36" y="285"/>
                      <a:pt x="0" y="285"/>
                    </a:cubicBezTo>
                  </a:path>
                </a:pathLst>
              </a:custGeom>
              <a:noFill/>
              <a:ln w="317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Line 22">
                <a:extLst>
                  <a:ext uri="{FF2B5EF4-FFF2-40B4-BE49-F238E27FC236}">
                    <a16:creationId xmlns:a16="http://schemas.microsoft.com/office/drawing/2014/main" id="{0C9E212C-6D76-F771-7534-8C2FB5FB0609}"/>
                  </a:ext>
                </a:extLst>
              </p:cNvPr>
              <p:cNvSpPr>
                <a:spLocks noChangeShapeType="1"/>
              </p:cNvSpPr>
              <p:nvPr/>
            </p:nvSpPr>
            <p:spPr bwMode="auto">
              <a:xfrm>
                <a:off x="3720" y="4560"/>
                <a:ext cx="36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3">
                <a:extLst>
                  <a:ext uri="{FF2B5EF4-FFF2-40B4-BE49-F238E27FC236}">
                    <a16:creationId xmlns:a16="http://schemas.microsoft.com/office/drawing/2014/main" id="{751E8D27-BD2B-A0CE-A9FC-6CA24BDF910E}"/>
                  </a:ext>
                </a:extLst>
              </p:cNvPr>
              <p:cNvSpPr>
                <a:spLocks noChangeShapeType="1"/>
              </p:cNvSpPr>
              <p:nvPr/>
            </p:nvSpPr>
            <p:spPr bwMode="auto">
              <a:xfrm>
                <a:off x="5760" y="4560"/>
                <a:ext cx="36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 name="Line 41">
              <a:extLst>
                <a:ext uri="{FF2B5EF4-FFF2-40B4-BE49-F238E27FC236}">
                  <a16:creationId xmlns:a16="http://schemas.microsoft.com/office/drawing/2014/main" id="{F435200A-5AE6-FE56-1F42-CB581C52E2CC}"/>
                </a:ext>
              </a:extLst>
            </p:cNvPr>
            <p:cNvSpPr>
              <a:spLocks noChangeShapeType="1"/>
            </p:cNvSpPr>
            <p:nvPr/>
          </p:nvSpPr>
          <p:spPr bwMode="auto">
            <a:xfrm>
              <a:off x="3696" y="167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7">
              <a:extLst>
                <a:ext uri="{FF2B5EF4-FFF2-40B4-BE49-F238E27FC236}">
                  <a16:creationId xmlns:a16="http://schemas.microsoft.com/office/drawing/2014/main" id="{9C5A72B6-F880-4422-47CC-B961C8CB15C8}"/>
                </a:ext>
              </a:extLst>
            </p:cNvPr>
            <p:cNvSpPr>
              <a:spLocks noChangeShapeType="1"/>
            </p:cNvSpPr>
            <p:nvPr/>
          </p:nvSpPr>
          <p:spPr bwMode="auto">
            <a:xfrm>
              <a:off x="4560" y="167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894554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492896"/>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4400" dirty="0">
                <a:solidFill>
                  <a:schemeClr val="accent6"/>
                </a:solidFill>
              </a:rPr>
              <a:t>电磁理论</a:t>
            </a:r>
            <a:endParaRPr lang="zh-CN" alt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267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30</a:t>
            </a:fld>
            <a:r>
              <a:rPr lang="en-US" altLang="zh-CN"/>
              <a:t>/11</a:t>
            </a:r>
            <a:endParaRPr lang="zh-CN" altLang="en-US" dirty="0"/>
          </a:p>
        </p:txBody>
      </p:sp>
      <p:sp>
        <p:nvSpPr>
          <p:cNvPr id="5" name="Rectangle 2"/>
          <p:cNvSpPr>
            <a:spLocks noGrp="1" noChangeArrowheads="1"/>
          </p:cNvSpPr>
          <p:nvPr>
            <p:ph type="title"/>
          </p:nvPr>
        </p:nvSpPr>
        <p:spPr>
          <a:xfrm>
            <a:off x="6300192" y="26328"/>
            <a:ext cx="2736082" cy="609600"/>
          </a:xfrm>
        </p:spPr>
        <p:txBody>
          <a:bodyPr/>
          <a:lstStyle/>
          <a:p>
            <a:pPr algn="l" eaLnBrk="1" hangingPunct="1"/>
            <a:r>
              <a:rPr lang="zh-CN" altLang="en-US" sz="3200" b="1" dirty="0">
                <a:solidFill>
                  <a:srgbClr val="008000"/>
                </a:solidFill>
                <a:latin typeface="TimesNewRoman" charset="0"/>
                <a:ea typeface="宋体" pitchFamily="2" charset="-122"/>
              </a:rPr>
              <a:t>分布参数</a:t>
            </a:r>
            <a:endParaRPr lang="en-US" altLang="zh-CN" sz="3200" b="1" dirty="0">
              <a:solidFill>
                <a:srgbClr val="008000"/>
              </a:solidFill>
              <a:latin typeface="TimesNewRoman" charset="0"/>
              <a:ea typeface="宋体" pitchFamily="2" charset="-122"/>
            </a:endParaRPr>
          </a:p>
        </p:txBody>
      </p:sp>
      <p:sp>
        <p:nvSpPr>
          <p:cNvPr id="6" name="Rectangle 3"/>
          <p:cNvSpPr txBox="1">
            <a:spLocks noChangeArrowheads="1"/>
          </p:cNvSpPr>
          <p:nvPr/>
        </p:nvSpPr>
        <p:spPr>
          <a:xfrm>
            <a:off x="539552" y="1600901"/>
            <a:ext cx="7762056" cy="38877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b="1" dirty="0">
                <a:solidFill>
                  <a:srgbClr val="FF00FF"/>
                </a:solidFill>
                <a:latin typeface="TimesNewRoman" charset="0"/>
                <a:ea typeface="宋体" pitchFamily="2" charset="-122"/>
              </a:rPr>
              <a:t>均匀传输线：沿传播方向传输线的横截面积相同，周围填充均匀媒质。</a:t>
            </a:r>
            <a:endParaRPr lang="en-US" altLang="zh-CN" sz="2400" b="1" dirty="0">
              <a:solidFill>
                <a:srgbClr val="FF00FF"/>
              </a:solidFill>
              <a:latin typeface="TimesNewRoman,Italic" charset="0"/>
              <a:ea typeface="宋体" pitchFamily="2" charset="-122"/>
            </a:endParaRPr>
          </a:p>
          <a:p>
            <a:pPr algn="just"/>
            <a:endParaRPr lang="en-US" altLang="zh-CN" sz="2400" b="1" dirty="0">
              <a:solidFill>
                <a:srgbClr val="FF00FF"/>
              </a:solidFill>
              <a:latin typeface="TimesNewRoman" charset="0"/>
              <a:ea typeface="宋体" pitchFamily="2" charset="-122"/>
            </a:endParaRPr>
          </a:p>
          <a:p>
            <a:endParaRPr lang="zh-CN" altLang="en-US" sz="2000" dirty="0">
              <a:ea typeface="宋体" pitchFamily="2"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636912"/>
            <a:ext cx="61722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843808" y="5659312"/>
            <a:ext cx="3312368" cy="6096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ctr" eaLnBrk="1" hangingPunct="1">
              <a:lnSpc>
                <a:spcPct val="85000"/>
              </a:lnSpc>
              <a:spcBef>
                <a:spcPct val="0"/>
              </a:spcBef>
              <a:buClrTx/>
              <a:buFontTx/>
              <a:buNone/>
            </a:pPr>
            <a:r>
              <a:rPr lang="zh-CN" altLang="en-US" sz="2000" b="1" dirty="0">
                <a:solidFill>
                  <a:srgbClr val="000000"/>
                </a:solidFill>
                <a:latin typeface="TimesNewRoman" charset="0"/>
                <a:ea typeface="宋体" pitchFamily="2" charset="-122"/>
              </a:rPr>
              <a:t>均匀传输线的结构模型</a:t>
            </a:r>
            <a:endParaRPr lang="en-US" altLang="zh-CN" sz="2000" b="1" dirty="0">
              <a:solidFill>
                <a:srgbClr val="000000"/>
              </a:solidFill>
              <a:latin typeface="TimesNewRoman" charset="0"/>
              <a:ea typeface="宋体" pitchFamily="2" charset="-122"/>
            </a:endParaRPr>
          </a:p>
        </p:txBody>
      </p:sp>
    </p:spTree>
    <p:extLst>
      <p:ext uri="{BB962C8B-B14F-4D97-AF65-F5344CB8AC3E}">
        <p14:creationId xmlns:p14="http://schemas.microsoft.com/office/powerpoint/2010/main" val="3936714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30724" name="文本框 6"/>
          <p:cNvSpPr txBox="1">
            <a:spLocks noChangeArrowheads="1"/>
          </p:cNvSpPr>
          <p:nvPr/>
        </p:nvSpPr>
        <p:spPr bwMode="auto">
          <a:xfrm>
            <a:off x="6615356" y="5215315"/>
            <a:ext cx="457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FF0000"/>
                </a:solidFill>
                <a:cs typeface="Times New Roman" panose="02020603050405020304" pitchFamily="18" charset="0"/>
              </a:rPr>
              <a:t>分布参量网络</a:t>
            </a:r>
            <a:endParaRPr lang="zh-CN" altLang="en-US" dirty="0"/>
          </a:p>
        </p:txBody>
      </p:sp>
      <p:pic>
        <p:nvPicPr>
          <p:cNvPr id="3" name="图片 2">
            <a:extLst>
              <a:ext uri="{FF2B5EF4-FFF2-40B4-BE49-F238E27FC236}">
                <a16:creationId xmlns:a16="http://schemas.microsoft.com/office/drawing/2014/main" id="{C6A30A47-93EE-80D5-9E02-FCE2CBB35C83}"/>
              </a:ext>
            </a:extLst>
          </p:cNvPr>
          <p:cNvPicPr>
            <a:picLocks noChangeAspect="1"/>
          </p:cNvPicPr>
          <p:nvPr/>
        </p:nvPicPr>
        <p:blipFill rotWithShape="1">
          <a:blip r:embed="rId3"/>
          <a:srcRect l="59450" t="50586" r="16926" b="28316"/>
          <a:stretch/>
        </p:blipFill>
        <p:spPr>
          <a:xfrm>
            <a:off x="6079078" y="3466123"/>
            <a:ext cx="2822278" cy="1417703"/>
          </a:xfrm>
          <a:prstGeom prst="rect">
            <a:avLst/>
          </a:prstGeom>
        </p:spPr>
      </p:pic>
      <p:sp>
        <p:nvSpPr>
          <p:cNvPr id="4" name="Rectangle 3">
            <a:extLst>
              <a:ext uri="{FF2B5EF4-FFF2-40B4-BE49-F238E27FC236}">
                <a16:creationId xmlns:a16="http://schemas.microsoft.com/office/drawing/2014/main" id="{6B2C9984-178A-57F5-9FA1-38A5A1D2817B}"/>
              </a:ext>
            </a:extLst>
          </p:cNvPr>
          <p:cNvSpPr txBox="1">
            <a:spLocks noChangeArrowheads="1"/>
          </p:cNvSpPr>
          <p:nvPr/>
        </p:nvSpPr>
        <p:spPr>
          <a:xfrm>
            <a:off x="309562" y="1832043"/>
            <a:ext cx="7958138" cy="533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000" b="1" dirty="0">
                <a:latin typeface="TimesNewRoman" charset="0"/>
                <a:ea typeface="宋体" pitchFamily="2" charset="-122"/>
              </a:rPr>
              <a:t>在两条平行的传输线中，每一个等效的小单元</a:t>
            </a:r>
            <a:r>
              <a:rPr lang="en-US" altLang="zh-CN" sz="2000" b="1" dirty="0">
                <a:latin typeface="WPGreekCentury" charset="-122"/>
                <a:ea typeface="WPGreekCentury" charset="-122"/>
                <a:sym typeface="Symbol" pitchFamily="18" charset="2"/>
              </a:rPr>
              <a:t></a:t>
            </a:r>
            <a:r>
              <a:rPr lang="en-US" altLang="zh-CN" sz="2000" b="1" i="1" dirty="0">
                <a:latin typeface="TimesNewRoman,Italic" charset="0"/>
                <a:ea typeface="宋体" pitchFamily="2" charset="-122"/>
              </a:rPr>
              <a:t>z </a:t>
            </a:r>
            <a:r>
              <a:rPr lang="zh-CN" altLang="en-US" sz="2000" b="1" dirty="0">
                <a:latin typeface="TimesNewRoman,Italic" charset="0"/>
                <a:ea typeface="宋体" pitchFamily="2" charset="-122"/>
              </a:rPr>
              <a:t>可以由几种元件的等效电路进行表示</a:t>
            </a:r>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endParaRPr lang="en-US" altLang="zh-CN" sz="2000" b="1" dirty="0">
              <a:latin typeface="TimesNewRoman" charset="0"/>
              <a:ea typeface="宋体" pitchFamily="2" charset="-122"/>
            </a:endParaRPr>
          </a:p>
          <a:p>
            <a:pPr algn="just">
              <a:buFont typeface="Wingdings" pitchFamily="2" charset="2"/>
              <a:buNone/>
            </a:pPr>
            <a:r>
              <a:rPr lang="en-US" altLang="zh-CN" sz="2000" b="1" dirty="0">
                <a:latin typeface="TimesNewRoman" charset="0"/>
                <a:ea typeface="宋体" pitchFamily="2" charset="-122"/>
              </a:rPr>
              <a:t>     </a:t>
            </a:r>
          </a:p>
          <a:p>
            <a:pPr algn="just">
              <a:buFont typeface="Wingdings" pitchFamily="2" charset="2"/>
              <a:buNone/>
            </a:pPr>
            <a:r>
              <a:rPr lang="zh-CN" altLang="en-US" sz="2000" b="1" dirty="0">
                <a:latin typeface="TimesNewRoman" charset="0"/>
                <a:ea typeface="宋体" pitchFamily="2" charset="-122"/>
              </a:rPr>
              <a:t>其中</a:t>
            </a:r>
            <a:r>
              <a:rPr lang="en-US" altLang="zh-CN" sz="2000" b="1" i="1" dirty="0">
                <a:latin typeface="TimesNewRoman" charset="0"/>
                <a:ea typeface="宋体" pitchFamily="2" charset="-122"/>
              </a:rPr>
              <a:t>R</a:t>
            </a:r>
            <a:r>
              <a:rPr lang="en-US" altLang="zh-CN" sz="2000" b="1" dirty="0">
                <a:latin typeface="TimesNewRoman" charset="0"/>
                <a:ea typeface="宋体" pitchFamily="2" charset="-122"/>
              </a:rPr>
              <a:t>, </a:t>
            </a:r>
            <a:r>
              <a:rPr lang="en-US" altLang="zh-CN" sz="2000" b="1" i="1" dirty="0">
                <a:latin typeface="TimesNewRoman" charset="0"/>
                <a:ea typeface="宋体" pitchFamily="2" charset="-122"/>
              </a:rPr>
              <a:t>L</a:t>
            </a:r>
            <a:r>
              <a:rPr lang="en-US" altLang="zh-CN" sz="2000" b="1" dirty="0">
                <a:latin typeface="TimesNewRoman" charset="0"/>
                <a:ea typeface="宋体" pitchFamily="2" charset="-122"/>
              </a:rPr>
              <a:t>, </a:t>
            </a:r>
            <a:r>
              <a:rPr lang="en-US" altLang="zh-CN" sz="2000" b="1" i="1" dirty="0">
                <a:latin typeface="TimesNewRoman" charset="0"/>
                <a:ea typeface="宋体" pitchFamily="2" charset="-122"/>
              </a:rPr>
              <a:t>C</a:t>
            </a:r>
            <a:r>
              <a:rPr lang="en-US" altLang="zh-CN" sz="2000" b="1" dirty="0">
                <a:latin typeface="TimesNewRoman" charset="0"/>
                <a:ea typeface="宋体" pitchFamily="2" charset="-122"/>
              </a:rPr>
              <a:t>, </a:t>
            </a:r>
            <a:r>
              <a:rPr lang="en-US" altLang="zh-CN" sz="2000" b="1" i="1" dirty="0">
                <a:latin typeface="TimesNewRoman" charset="0"/>
                <a:ea typeface="宋体" pitchFamily="2" charset="-122"/>
              </a:rPr>
              <a:t>G</a:t>
            </a:r>
            <a:r>
              <a:rPr lang="en-US" altLang="zh-CN" sz="2000" b="1" dirty="0">
                <a:latin typeface="TimesNewRoman" charset="0"/>
                <a:ea typeface="宋体" pitchFamily="2" charset="-122"/>
              </a:rPr>
              <a:t> </a:t>
            </a:r>
            <a:r>
              <a:rPr lang="zh-CN" altLang="en-US" sz="2000" b="1" dirty="0">
                <a:latin typeface="TimesNewRoman" charset="0"/>
                <a:ea typeface="宋体" pitchFamily="2" charset="-122"/>
              </a:rPr>
              <a:t>为分布的电阻，电感，电容，电导</a:t>
            </a:r>
            <a:r>
              <a:rPr lang="en-US" altLang="zh-CN" sz="2000" b="1" dirty="0">
                <a:latin typeface="TimesNewRoman" charset="0"/>
                <a:ea typeface="宋体" pitchFamily="2" charset="-122"/>
              </a:rPr>
              <a:t>.</a:t>
            </a:r>
          </a:p>
          <a:p>
            <a:endParaRPr lang="zh-CN" altLang="en-US" sz="2000" b="1" dirty="0">
              <a:ea typeface="宋体" pitchFamily="2" charset="-122"/>
            </a:endParaRPr>
          </a:p>
        </p:txBody>
      </p:sp>
      <p:pic>
        <p:nvPicPr>
          <p:cNvPr id="5" name="Picture 4">
            <a:extLst>
              <a:ext uri="{FF2B5EF4-FFF2-40B4-BE49-F238E27FC236}">
                <a16:creationId xmlns:a16="http://schemas.microsoft.com/office/drawing/2014/main" id="{D4458B84-814D-A9F9-5488-A53E91CD9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644" y="2627496"/>
            <a:ext cx="5616624" cy="307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32</a:t>
            </a:fld>
            <a:r>
              <a:rPr lang="en-US" altLang="zh-CN"/>
              <a:t>/11</a:t>
            </a:r>
            <a:endParaRPr lang="zh-CN" altLang="en-US" dirty="0"/>
          </a:p>
        </p:txBody>
      </p:sp>
      <p:sp>
        <p:nvSpPr>
          <p:cNvPr id="5" name="Rectangle 3"/>
          <p:cNvSpPr txBox="1">
            <a:spLocks noChangeArrowheads="1"/>
          </p:cNvSpPr>
          <p:nvPr/>
        </p:nvSpPr>
        <p:spPr>
          <a:xfrm>
            <a:off x="467544" y="1844824"/>
            <a:ext cx="7958138" cy="4572000"/>
          </a:xfrm>
          <a:prstGeom prst="rect">
            <a:avLst/>
          </a:prstGeom>
          <a:solidFill>
            <a:schemeClr val="accent3">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zh-CN" sz="2400" b="1" i="1" dirty="0">
                <a:latin typeface="TimesNewRoman,Italic" charset="0"/>
                <a:ea typeface="宋体" pitchFamily="2" charset="-122"/>
              </a:rPr>
              <a:t>R </a:t>
            </a:r>
            <a:r>
              <a:rPr lang="en-US" altLang="zh-CN" sz="2400" b="1" dirty="0">
                <a:latin typeface="TimesNewRoman" charset="0"/>
                <a:ea typeface="宋体" pitchFamily="2" charset="-122"/>
              </a:rPr>
              <a:t>= </a:t>
            </a:r>
            <a:r>
              <a:rPr lang="zh-CN" altLang="en-US" sz="2400" b="1" dirty="0">
                <a:latin typeface="TimesNewRoman" charset="0"/>
                <a:ea typeface="宋体" pitchFamily="2" charset="-122"/>
              </a:rPr>
              <a:t>传输线单位长度的串联电阻</a:t>
            </a:r>
            <a:r>
              <a:rPr lang="en-US" altLang="zh-CN" sz="2400" b="1" dirty="0">
                <a:latin typeface="TimesNewRoman" charset="0"/>
                <a:ea typeface="宋体" pitchFamily="2" charset="-122"/>
              </a:rPr>
              <a:t> (</a:t>
            </a:r>
            <a:r>
              <a:rPr lang="en-US" altLang="zh-CN" sz="2400" b="1" dirty="0">
                <a:latin typeface="WPGreekCentury" charset="-122"/>
                <a:ea typeface="WPGreekCentury" charset="-122"/>
                <a:sym typeface="Symbol" pitchFamily="18" charset="2"/>
              </a:rPr>
              <a:t></a:t>
            </a:r>
            <a:r>
              <a:rPr lang="en-US" altLang="zh-CN" sz="2400" b="1" dirty="0">
                <a:latin typeface="TimesNewRoman" charset="0"/>
                <a:ea typeface="宋体" pitchFamily="2" charset="-122"/>
              </a:rPr>
              <a:t>/m). (</a:t>
            </a:r>
            <a:r>
              <a:rPr lang="zh-CN" altLang="en-US" sz="2400" b="1" dirty="0">
                <a:latin typeface="TimesNewRoman" charset="0"/>
                <a:ea typeface="宋体" pitchFamily="2" charset="-122"/>
              </a:rPr>
              <a:t>主要描述由于趋肤效应引起的损耗</a:t>
            </a:r>
            <a:r>
              <a:rPr lang="en-US" altLang="zh-CN" sz="2400" b="1" dirty="0">
                <a:solidFill>
                  <a:srgbClr val="009900"/>
                </a:solidFill>
                <a:latin typeface="TimesNewRoman" charset="0"/>
                <a:ea typeface="宋体" pitchFamily="2" charset="-122"/>
              </a:rPr>
              <a:t>. </a:t>
            </a:r>
            <a:r>
              <a:rPr lang="zh-CN" altLang="en-US" sz="2400" b="1" dirty="0">
                <a:solidFill>
                  <a:srgbClr val="009900"/>
                </a:solidFill>
                <a:latin typeface="TimesNewRoman" charset="0"/>
                <a:ea typeface="宋体" pitchFamily="2" charset="-122"/>
              </a:rPr>
              <a:t>在高频率下产生的趋肤效应会引起一定的损耗</a:t>
            </a:r>
            <a:r>
              <a:rPr lang="en-US" altLang="zh-CN" sz="2400" b="1" dirty="0">
                <a:latin typeface="TimesNewRoman" charset="0"/>
                <a:ea typeface="宋体" pitchFamily="2" charset="-122"/>
              </a:rPr>
              <a:t>)</a:t>
            </a:r>
            <a:r>
              <a:rPr lang="zh-CN" altLang="en-US" sz="2400" b="1" dirty="0">
                <a:latin typeface="TimesNewRoman" charset="0"/>
                <a:ea typeface="宋体" pitchFamily="2" charset="-122"/>
              </a:rPr>
              <a:t>　（单位长度的串联电阻）（有限电导率产生的电阻）</a:t>
            </a:r>
          </a:p>
          <a:p>
            <a:pPr algn="just">
              <a:lnSpc>
                <a:spcPct val="90000"/>
              </a:lnSpc>
            </a:pPr>
            <a:endParaRPr lang="en-US" altLang="zh-CN" sz="2400" b="1" dirty="0">
              <a:latin typeface="TimesNewRoman" charset="0"/>
              <a:ea typeface="宋体" pitchFamily="2" charset="-122"/>
            </a:endParaRPr>
          </a:p>
          <a:p>
            <a:pPr algn="just">
              <a:lnSpc>
                <a:spcPct val="90000"/>
              </a:lnSpc>
            </a:pPr>
            <a:endParaRPr lang="en-US" altLang="zh-CN" sz="2400" b="1" dirty="0">
              <a:latin typeface="TimesNewRoman" charset="0"/>
              <a:ea typeface="宋体" pitchFamily="2" charset="-122"/>
            </a:endParaRPr>
          </a:p>
          <a:p>
            <a:pPr algn="just">
              <a:lnSpc>
                <a:spcPct val="90000"/>
              </a:lnSpc>
            </a:pPr>
            <a:r>
              <a:rPr lang="en-US" altLang="zh-CN" sz="2400" b="1" i="1" dirty="0">
                <a:latin typeface="TimesNewRoman,Italic" charset="0"/>
                <a:ea typeface="宋体" pitchFamily="2" charset="-122"/>
              </a:rPr>
              <a:t>L </a:t>
            </a:r>
            <a:r>
              <a:rPr lang="en-US" altLang="zh-CN" sz="2400" b="1" dirty="0">
                <a:latin typeface="TimesNewRoman" charset="0"/>
                <a:ea typeface="宋体" pitchFamily="2" charset="-122"/>
              </a:rPr>
              <a:t>=</a:t>
            </a:r>
            <a:r>
              <a:rPr lang="zh-CN" altLang="en-US" sz="2400" b="1" dirty="0">
                <a:latin typeface="TimesNewRoman" charset="0"/>
                <a:ea typeface="宋体" pitchFamily="2" charset="-122"/>
              </a:rPr>
              <a:t>传输线单位长度的串联电感</a:t>
            </a:r>
            <a:r>
              <a:rPr lang="en-US" altLang="zh-CN" sz="2400" b="1" dirty="0">
                <a:latin typeface="TimesNewRoman" charset="0"/>
                <a:ea typeface="宋体" pitchFamily="2" charset="-122"/>
              </a:rPr>
              <a:t> (H/m) (</a:t>
            </a:r>
            <a:r>
              <a:rPr lang="zh-CN" altLang="en-US" sz="2400" b="1" dirty="0">
                <a:latin typeface="TimesNewRoman" charset="0"/>
                <a:ea typeface="宋体" pitchFamily="2" charset="-122"/>
              </a:rPr>
              <a:t>内部和外部的电感</a:t>
            </a:r>
            <a:r>
              <a:rPr lang="en-US" altLang="zh-CN" sz="2400" b="1" dirty="0">
                <a:latin typeface="TimesNewRoman" charset="0"/>
                <a:ea typeface="宋体" pitchFamily="2" charset="-122"/>
              </a:rPr>
              <a:t>) (</a:t>
            </a:r>
            <a:r>
              <a:rPr lang="zh-CN" altLang="en-US" sz="2400" b="1" dirty="0">
                <a:latin typeface="TimesNewRoman" charset="0"/>
                <a:ea typeface="宋体" pitchFamily="2" charset="-122"/>
              </a:rPr>
              <a:t>主要描述沿线的分布磁场</a:t>
            </a:r>
            <a:r>
              <a:rPr lang="en-US" altLang="zh-CN" sz="2400" b="1" i="1" dirty="0">
                <a:solidFill>
                  <a:srgbClr val="009900"/>
                </a:solidFill>
                <a:latin typeface="TimesNewRoman" charset="0"/>
                <a:ea typeface="宋体" pitchFamily="2" charset="-122"/>
              </a:rPr>
              <a:t>. </a:t>
            </a:r>
            <a:r>
              <a:rPr lang="zh-CN" altLang="en-US" sz="2400" b="1" dirty="0">
                <a:solidFill>
                  <a:srgbClr val="009900"/>
                </a:solidFill>
                <a:latin typeface="TimesNewRoman" charset="0"/>
                <a:ea typeface="宋体" pitchFamily="2" charset="-122"/>
              </a:rPr>
              <a:t>在高频率下线周围存在着磁场</a:t>
            </a:r>
            <a:r>
              <a:rPr lang="en-US" altLang="zh-CN" sz="2400" b="1" dirty="0">
                <a:latin typeface="TimesNewRoman" charset="0"/>
                <a:ea typeface="宋体" pitchFamily="2" charset="-122"/>
              </a:rPr>
              <a:t>)</a:t>
            </a:r>
            <a:r>
              <a:rPr lang="zh-CN" altLang="en-US" sz="2400" b="1" dirty="0">
                <a:latin typeface="TimesNewRoman" charset="0"/>
                <a:ea typeface="宋体" pitchFamily="2" charset="-122"/>
              </a:rPr>
              <a:t>　（单位长度的串联电感）（两导体的总自感）</a:t>
            </a:r>
          </a:p>
          <a:p>
            <a:pPr algn="just">
              <a:lnSpc>
                <a:spcPct val="90000"/>
              </a:lnSpc>
            </a:pPr>
            <a:endParaRPr lang="zh-CN" altLang="en-US" sz="2400" b="1" dirty="0">
              <a:latin typeface="TimesNewRoman" charset="0"/>
              <a:ea typeface="宋体" pitchFamily="2" charset="-122"/>
            </a:endParaRPr>
          </a:p>
          <a:p>
            <a:pPr algn="just">
              <a:lnSpc>
                <a:spcPct val="90000"/>
              </a:lnSpc>
            </a:pPr>
            <a:endParaRPr lang="en-US" altLang="zh-CN" sz="2400" b="1" dirty="0">
              <a:latin typeface="TimesNewRoman" charset="0"/>
              <a:ea typeface="宋体" pitchFamily="2" charset="-122"/>
            </a:endParaRPr>
          </a:p>
          <a:p>
            <a:pPr>
              <a:lnSpc>
                <a:spcPct val="90000"/>
              </a:lnSpc>
            </a:pPr>
            <a:endParaRPr lang="zh-CN" altLang="en-US" sz="2800" b="1" dirty="0">
              <a:ea typeface="宋体" pitchFamily="2" charset="-122"/>
            </a:endParaRPr>
          </a:p>
        </p:txBody>
      </p:sp>
    </p:spTree>
    <p:extLst>
      <p:ext uri="{BB962C8B-B14F-4D97-AF65-F5344CB8AC3E}">
        <p14:creationId xmlns:p14="http://schemas.microsoft.com/office/powerpoint/2010/main" val="36764331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33</a:t>
            </a:fld>
            <a:r>
              <a:rPr lang="en-US" altLang="zh-CN"/>
              <a:t>/11</a:t>
            </a:r>
            <a:endParaRPr lang="zh-CN" altLang="en-US" dirty="0"/>
          </a:p>
        </p:txBody>
      </p:sp>
      <p:sp>
        <p:nvSpPr>
          <p:cNvPr id="5" name="Rectangle 2"/>
          <p:cNvSpPr>
            <a:spLocks noChangeArrowheads="1"/>
          </p:cNvSpPr>
          <p:nvPr/>
        </p:nvSpPr>
        <p:spPr bwMode="auto">
          <a:xfrm>
            <a:off x="467544" y="1756171"/>
            <a:ext cx="7958138" cy="4946650"/>
          </a:xfrm>
          <a:prstGeom prst="rect">
            <a:avLst/>
          </a:prstGeom>
          <a:solidFill>
            <a:schemeClr val="accent3">
              <a:lumMod val="20000"/>
              <a:lumOff val="80000"/>
            </a:schemeClr>
          </a:solidFill>
          <a:ln>
            <a:noFill/>
          </a:ln>
          <a:effec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90000"/>
              </a:lnSpc>
            </a:pPr>
            <a:r>
              <a:rPr lang="en-US" altLang="zh-CN" sz="2400" b="1" i="1" dirty="0">
                <a:latin typeface="TimesNewRoman,Italic" charset="0"/>
                <a:ea typeface="宋体" pitchFamily="2" charset="-122"/>
              </a:rPr>
              <a:t>G </a:t>
            </a:r>
            <a:r>
              <a:rPr lang="en-US" altLang="zh-CN" sz="2400" b="1" dirty="0">
                <a:latin typeface="TimesNewRoman" charset="0"/>
                <a:ea typeface="宋体" pitchFamily="2" charset="-122"/>
              </a:rPr>
              <a:t>= </a:t>
            </a:r>
            <a:r>
              <a:rPr lang="zh-CN" altLang="en-US" sz="2400" b="1" dirty="0">
                <a:latin typeface="TimesNewRoman" charset="0"/>
                <a:ea typeface="宋体" pitchFamily="2" charset="-122"/>
              </a:rPr>
              <a:t>沿导体传输线并联的单位电导</a:t>
            </a:r>
            <a:r>
              <a:rPr lang="en-US" altLang="zh-CN" sz="2400" b="1" dirty="0">
                <a:latin typeface="TimesNewRoman" charset="0"/>
                <a:ea typeface="宋体" pitchFamily="2" charset="-122"/>
              </a:rPr>
              <a:t> (S/m). (</a:t>
            </a:r>
            <a:r>
              <a:rPr lang="zh-CN" altLang="en-US" sz="2400" b="1" dirty="0">
                <a:latin typeface="TimesNewRoman" charset="0"/>
                <a:ea typeface="宋体" pitchFamily="2" charset="-122"/>
              </a:rPr>
              <a:t>主要描述的为沿线的分布电导</a:t>
            </a:r>
            <a:r>
              <a:rPr lang="en-US" altLang="zh-CN" sz="2400" b="1" i="1" dirty="0">
                <a:solidFill>
                  <a:srgbClr val="009900"/>
                </a:solidFill>
                <a:latin typeface="TimesNewRoman" charset="0"/>
                <a:ea typeface="宋体" pitchFamily="2" charset="-122"/>
              </a:rPr>
              <a:t>, </a:t>
            </a:r>
            <a:r>
              <a:rPr lang="zh-CN" altLang="en-US" sz="2400" b="1" dirty="0">
                <a:solidFill>
                  <a:srgbClr val="009900"/>
                </a:solidFill>
                <a:latin typeface="TimesNewRoman" charset="0"/>
                <a:ea typeface="宋体" pitchFamily="2" charset="-122"/>
              </a:rPr>
              <a:t>由于两条传输先之间的媒质不是理想的绝缘体</a:t>
            </a:r>
            <a:r>
              <a:rPr lang="en-US" altLang="zh-CN" sz="2400" b="1" dirty="0">
                <a:solidFill>
                  <a:srgbClr val="009900"/>
                </a:solidFill>
                <a:latin typeface="TimesNewRoman" charset="0"/>
                <a:ea typeface="宋体" pitchFamily="2" charset="-122"/>
              </a:rPr>
              <a:t>, </a:t>
            </a:r>
            <a:r>
              <a:rPr lang="zh-CN" altLang="en-US" sz="2400" b="1" dirty="0">
                <a:solidFill>
                  <a:srgbClr val="009900"/>
                </a:solidFill>
                <a:latin typeface="TimesNewRoman" charset="0"/>
                <a:ea typeface="宋体" pitchFamily="2" charset="-122"/>
              </a:rPr>
              <a:t>沿线存在着漏波的并联电导</a:t>
            </a:r>
            <a:r>
              <a:rPr lang="en-US" altLang="zh-CN" sz="2400" b="1" dirty="0">
                <a:latin typeface="TimesNewRoman" charset="0"/>
                <a:ea typeface="宋体" pitchFamily="2" charset="-122"/>
              </a:rPr>
              <a:t>) </a:t>
            </a:r>
            <a:r>
              <a:rPr lang="zh-CN" altLang="en-US" sz="2400" b="1" dirty="0">
                <a:ea typeface="宋体" pitchFamily="2" charset="-122"/>
              </a:rPr>
              <a:t>（单位长度的并联电导）（两导体间填充材料的介电损耗）</a:t>
            </a:r>
            <a:endParaRPr lang="en-US" altLang="zh-CN" sz="2400" b="1" dirty="0">
              <a:latin typeface="TimesNewRoman" charset="0"/>
              <a:ea typeface="宋体" pitchFamily="2" charset="-122"/>
            </a:endParaRPr>
          </a:p>
          <a:p>
            <a:pPr algn="just" eaLnBrk="1" hangingPunct="1">
              <a:lnSpc>
                <a:spcPct val="90000"/>
              </a:lnSpc>
            </a:pPr>
            <a:endParaRPr lang="en-US" altLang="zh-CN" sz="2400" b="1" dirty="0">
              <a:latin typeface="TimesNewRoman" charset="0"/>
              <a:ea typeface="宋体" pitchFamily="2" charset="-122"/>
            </a:endParaRPr>
          </a:p>
          <a:p>
            <a:pPr algn="just" eaLnBrk="1" hangingPunct="1">
              <a:lnSpc>
                <a:spcPct val="90000"/>
              </a:lnSpc>
            </a:pPr>
            <a:endParaRPr lang="en-US" altLang="zh-CN" sz="2400" b="1" dirty="0">
              <a:latin typeface="TimesNewRoman" charset="0"/>
              <a:ea typeface="宋体" pitchFamily="2" charset="-122"/>
            </a:endParaRPr>
          </a:p>
          <a:p>
            <a:pPr algn="just" eaLnBrk="1" hangingPunct="1">
              <a:lnSpc>
                <a:spcPct val="90000"/>
              </a:lnSpc>
            </a:pPr>
            <a:r>
              <a:rPr lang="en-US" altLang="zh-CN" sz="2400" b="1" i="1" dirty="0">
                <a:latin typeface="TimesNewRoman,Italic" charset="0"/>
                <a:ea typeface="宋体" pitchFamily="2" charset="-122"/>
              </a:rPr>
              <a:t>C </a:t>
            </a:r>
            <a:r>
              <a:rPr lang="en-US" altLang="zh-CN" sz="2400" b="1" dirty="0">
                <a:latin typeface="TimesNewRoman" charset="0"/>
                <a:ea typeface="宋体" pitchFamily="2" charset="-122"/>
              </a:rPr>
              <a:t>= </a:t>
            </a:r>
            <a:r>
              <a:rPr lang="zh-CN" altLang="en-US" sz="2400" b="1" dirty="0">
                <a:latin typeface="TimesNewRoman" charset="0"/>
                <a:ea typeface="宋体" pitchFamily="2" charset="-122"/>
              </a:rPr>
              <a:t>沿导体传输线并联的电容</a:t>
            </a:r>
            <a:r>
              <a:rPr lang="en-US" altLang="zh-CN" sz="2400" b="1" dirty="0">
                <a:latin typeface="TimesNewRoman" charset="0"/>
                <a:ea typeface="宋体" pitchFamily="2" charset="-122"/>
              </a:rPr>
              <a:t> (F/m). (</a:t>
            </a:r>
            <a:r>
              <a:rPr lang="zh-CN" altLang="en-US" sz="2400" b="1" dirty="0">
                <a:latin typeface="TimesNewRoman" charset="0"/>
                <a:ea typeface="宋体" pitchFamily="2" charset="-122"/>
              </a:rPr>
              <a:t>主要描述的是高频下的分布电场</a:t>
            </a:r>
            <a:r>
              <a:rPr lang="en-US" altLang="zh-CN" sz="2400" b="1" i="1" dirty="0">
                <a:solidFill>
                  <a:srgbClr val="009900"/>
                </a:solidFill>
                <a:latin typeface="TimesNewRoman" charset="0"/>
                <a:ea typeface="宋体" pitchFamily="2" charset="-122"/>
              </a:rPr>
              <a:t>, </a:t>
            </a:r>
            <a:r>
              <a:rPr lang="zh-CN" altLang="en-US" sz="2400" b="1" dirty="0">
                <a:solidFill>
                  <a:srgbClr val="009900"/>
                </a:solidFill>
                <a:latin typeface="TimesNewRoman" charset="0"/>
                <a:ea typeface="宋体" pitchFamily="2" charset="-122"/>
              </a:rPr>
              <a:t>由于电流沿线的流向是反相的，因此在两传输线间存在着分布电场</a:t>
            </a:r>
            <a:r>
              <a:rPr lang="en-US" altLang="zh-CN" sz="2400" b="1" dirty="0">
                <a:latin typeface="TimesNewRoman" charset="0"/>
                <a:ea typeface="宋体" pitchFamily="2" charset="-122"/>
              </a:rPr>
              <a:t>) </a:t>
            </a:r>
            <a:r>
              <a:rPr lang="zh-CN" altLang="en-US" sz="2400" b="1" dirty="0">
                <a:ea typeface="宋体" pitchFamily="2" charset="-122"/>
              </a:rPr>
              <a:t>（单位长度的并联电容）（两导体紧密贴近）</a:t>
            </a:r>
          </a:p>
          <a:p>
            <a:pPr algn="just" eaLnBrk="1" hangingPunct="1">
              <a:lnSpc>
                <a:spcPct val="90000"/>
              </a:lnSpc>
            </a:pPr>
            <a:endParaRPr lang="en-US" altLang="zh-CN" sz="2400" b="1" dirty="0">
              <a:latin typeface="TimesNewRoman" charset="0"/>
              <a:ea typeface="宋体" pitchFamily="2" charset="-122"/>
            </a:endParaRPr>
          </a:p>
          <a:p>
            <a:pPr algn="just" eaLnBrk="1" hangingPunct="1">
              <a:lnSpc>
                <a:spcPct val="90000"/>
              </a:lnSpc>
            </a:pPr>
            <a:endParaRPr lang="en-US" altLang="zh-CN" sz="2400" b="1" dirty="0">
              <a:latin typeface="TimesNewRoman,Italic" charset="0"/>
              <a:ea typeface="宋体" pitchFamily="2" charset="-122"/>
            </a:endParaRPr>
          </a:p>
          <a:p>
            <a:pPr eaLnBrk="1" hangingPunct="1">
              <a:lnSpc>
                <a:spcPct val="90000"/>
              </a:lnSpc>
            </a:pPr>
            <a:endParaRPr lang="zh-CN" altLang="en-US" sz="2400" b="1" dirty="0">
              <a:ea typeface="宋体" pitchFamily="2" charset="-122"/>
            </a:endParaRPr>
          </a:p>
        </p:txBody>
      </p:sp>
    </p:spTree>
    <p:extLst>
      <p:ext uri="{BB962C8B-B14F-4D97-AF65-F5344CB8AC3E}">
        <p14:creationId xmlns:p14="http://schemas.microsoft.com/office/powerpoint/2010/main" val="3487813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pic>
        <p:nvPicPr>
          <p:cNvPr id="32771" name="图片 3" descr="一些文字和图片的手机截图&#10;&#10;描述已自动生成"/>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7082" t="59163" r="3349" b="19551"/>
          <a:stretch>
            <a:fillRect/>
          </a:stretch>
        </p:blipFill>
        <p:spPr bwMode="auto">
          <a:xfrm>
            <a:off x="250825" y="1773238"/>
            <a:ext cx="52578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文本框 1"/>
          <p:cNvSpPr txBox="1">
            <a:spLocks noChangeArrowheads="1"/>
          </p:cNvSpPr>
          <p:nvPr/>
        </p:nvSpPr>
        <p:spPr bwMode="auto">
          <a:xfrm>
            <a:off x="5534025" y="2468563"/>
            <a:ext cx="3563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KVL</a:t>
            </a:r>
            <a:r>
              <a:rPr lang="zh-CN" altLang="en-US"/>
              <a:t>定律，</a:t>
            </a:r>
            <a:r>
              <a:rPr lang="en-US" altLang="zh-CN" i="1"/>
              <a:t>v(z)</a:t>
            </a:r>
            <a:r>
              <a:rPr lang="zh-CN" altLang="en-US"/>
              <a:t>与</a:t>
            </a:r>
            <a:r>
              <a:rPr lang="en-US" altLang="zh-CN" i="1"/>
              <a:t>v(z+</a:t>
            </a:r>
            <a:r>
              <a:rPr lang="en-US" altLang="zh-CN" i="1">
                <a:latin typeface="Symbol" panose="05050102010706020507" pitchFamily="18" charset="2"/>
              </a:rPr>
              <a:t>D</a:t>
            </a:r>
            <a:r>
              <a:rPr lang="en-US" altLang="zh-CN" i="1"/>
              <a:t>z)</a:t>
            </a:r>
            <a:r>
              <a:rPr lang="zh-CN" altLang="en-US"/>
              <a:t>的差值等于在电阻和电感上的电压之和</a:t>
            </a:r>
          </a:p>
        </p:txBody>
      </p:sp>
      <p:cxnSp>
        <p:nvCxnSpPr>
          <p:cNvPr id="32773" name="直接连接符 4"/>
          <p:cNvCxnSpPr>
            <a:cxnSpLocks noChangeShapeType="1"/>
          </p:cNvCxnSpPr>
          <p:nvPr/>
        </p:nvCxnSpPr>
        <p:spPr bwMode="auto">
          <a:xfrm>
            <a:off x="755650" y="2349500"/>
            <a:ext cx="0" cy="935038"/>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4" name="直接连接符 8"/>
          <p:cNvCxnSpPr>
            <a:cxnSpLocks noChangeShapeType="1"/>
          </p:cNvCxnSpPr>
          <p:nvPr/>
        </p:nvCxnSpPr>
        <p:spPr bwMode="auto">
          <a:xfrm flipH="1">
            <a:off x="1042988" y="2133600"/>
            <a:ext cx="712787" cy="7938"/>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5" name="直接连接符 10"/>
          <p:cNvCxnSpPr>
            <a:cxnSpLocks noChangeShapeType="1"/>
          </p:cNvCxnSpPr>
          <p:nvPr/>
        </p:nvCxnSpPr>
        <p:spPr bwMode="auto">
          <a:xfrm flipH="1">
            <a:off x="2051050" y="2124075"/>
            <a:ext cx="712788" cy="9525"/>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6" name="直接连接符 11"/>
          <p:cNvCxnSpPr>
            <a:cxnSpLocks noChangeShapeType="1"/>
          </p:cNvCxnSpPr>
          <p:nvPr/>
        </p:nvCxnSpPr>
        <p:spPr bwMode="auto">
          <a:xfrm flipV="1">
            <a:off x="4211638" y="2373313"/>
            <a:ext cx="0" cy="1071562"/>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a:spLocks noRot="1" noChangeAspect="1" noMove="1" noResize="1" noEditPoints="1" noAdjustHandles="1" noChangeArrowheads="1" noChangeShapeType="1" noTextEdit="1"/>
          </p:cNvSpPr>
          <p:nvPr/>
        </p:nvSpPr>
        <p:spPr>
          <a:xfrm>
            <a:off x="251520" y="4184698"/>
            <a:ext cx="5959260" cy="543034"/>
          </a:xfrm>
          <a:prstGeom prst="rect">
            <a:avLst/>
          </a:prstGeom>
          <a:blipFill>
            <a:blip r:embed="rId5"/>
            <a:stretch>
              <a:fillRect b="-17778"/>
            </a:stretch>
          </a:blipFill>
        </p:spPr>
        <p:txBody>
          <a:bodyPr/>
          <a:lstStyle/>
          <a:p>
            <a:r>
              <a:rPr lang="zh-CN" altLang="en-US">
                <a:noFill/>
              </a:rPr>
              <a:t> </a:t>
            </a:r>
          </a:p>
        </p:txBody>
      </p:sp>
      <p:sp>
        <p:nvSpPr>
          <p:cNvPr id="15" name="文本框 14"/>
          <p:cNvSpPr txBox="1">
            <a:spLocks noRot="1" noChangeAspect="1" noMove="1" noResize="1" noEditPoints="1" noAdjustHandles="1" noChangeArrowheads="1" noChangeShapeType="1" noTextEdit="1"/>
          </p:cNvSpPr>
          <p:nvPr/>
        </p:nvSpPr>
        <p:spPr>
          <a:xfrm>
            <a:off x="726966" y="4919424"/>
            <a:ext cx="4637122" cy="548420"/>
          </a:xfrm>
          <a:prstGeom prst="rect">
            <a:avLst/>
          </a:prstGeom>
          <a:blipFill>
            <a:blip r:embed="rId6"/>
            <a:stretch>
              <a:fillRect b="-17778"/>
            </a:stretch>
          </a:blipFill>
        </p:spPr>
        <p:txBody>
          <a:bodyPr/>
          <a:lstStyle/>
          <a:p>
            <a:r>
              <a:rPr lang="zh-CN" altLang="en-US">
                <a:noFill/>
              </a:rPr>
              <a:t> </a:t>
            </a:r>
          </a:p>
        </p:txBody>
      </p:sp>
      <p:sp>
        <p:nvSpPr>
          <p:cNvPr id="18" name="文本框 17"/>
          <p:cNvSpPr txBox="1">
            <a:spLocks noRot="1" noChangeAspect="1" noMove="1" noResize="1" noEditPoints="1" noAdjustHandles="1" noChangeArrowheads="1" noChangeShapeType="1" noTextEdit="1"/>
          </p:cNvSpPr>
          <p:nvPr/>
        </p:nvSpPr>
        <p:spPr>
          <a:xfrm>
            <a:off x="561250" y="5751955"/>
            <a:ext cx="5959259" cy="550407"/>
          </a:xfrm>
          <a:prstGeom prst="rect">
            <a:avLst/>
          </a:prstGeom>
          <a:blipFill>
            <a:blip r:embed="rId7"/>
            <a:stretch>
              <a:fillRect b="-17778"/>
            </a:stretch>
          </a:blipFill>
        </p:spPr>
        <p:txBody>
          <a:bodyPr/>
          <a:lstStyle/>
          <a:p>
            <a:r>
              <a:rPr lang="zh-CN" altLang="en-US">
                <a:noFill/>
              </a:rPr>
              <a:t> </a:t>
            </a:r>
          </a:p>
        </p:txBody>
      </p:sp>
      <p:sp>
        <p:nvSpPr>
          <p:cNvPr id="2" name="矩形 1">
            <a:extLst>
              <a:ext uri="{FF2B5EF4-FFF2-40B4-BE49-F238E27FC236}">
                <a16:creationId xmlns:a16="http://schemas.microsoft.com/office/drawing/2014/main" id="{29DCFD37-B988-D55A-DC46-185773893DA6}"/>
              </a:ext>
            </a:extLst>
          </p:cNvPr>
          <p:cNvSpPr/>
          <p:nvPr/>
        </p:nvSpPr>
        <p:spPr bwMode="auto">
          <a:xfrm>
            <a:off x="419099" y="5718146"/>
            <a:ext cx="6101410" cy="73519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pic>
        <p:nvPicPr>
          <p:cNvPr id="34819" name="图片 3" descr="一些文字和图片的手机截图&#10;&#10;描述已自动生成"/>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7082" t="59163" r="3349" b="19551"/>
          <a:stretch>
            <a:fillRect/>
          </a:stretch>
        </p:blipFill>
        <p:spPr bwMode="auto">
          <a:xfrm>
            <a:off x="250825" y="1773238"/>
            <a:ext cx="52578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文本框 4"/>
          <p:cNvSpPr txBox="1">
            <a:spLocks noChangeArrowheads="1"/>
          </p:cNvSpPr>
          <p:nvPr/>
        </p:nvSpPr>
        <p:spPr bwMode="auto">
          <a:xfrm>
            <a:off x="5534025" y="2468563"/>
            <a:ext cx="3563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KCL</a:t>
            </a:r>
            <a:r>
              <a:rPr lang="zh-CN" altLang="en-US"/>
              <a:t>定律，流入蓝色节点区域的电流与流出的电流值相等</a:t>
            </a:r>
            <a:r>
              <a:rPr lang="en-US" altLang="zh-CN"/>
              <a:t>.</a:t>
            </a:r>
            <a:endParaRPr lang="zh-CN" altLang="en-US"/>
          </a:p>
        </p:txBody>
      </p:sp>
      <p:cxnSp>
        <p:nvCxnSpPr>
          <p:cNvPr id="34821" name="直接连接符 7"/>
          <p:cNvCxnSpPr>
            <a:cxnSpLocks noChangeShapeType="1"/>
          </p:cNvCxnSpPr>
          <p:nvPr/>
        </p:nvCxnSpPr>
        <p:spPr bwMode="auto">
          <a:xfrm flipH="1">
            <a:off x="2627313" y="2373313"/>
            <a:ext cx="431800" cy="0"/>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22" name="直接连接符 8"/>
          <p:cNvCxnSpPr>
            <a:cxnSpLocks noChangeShapeType="1"/>
          </p:cNvCxnSpPr>
          <p:nvPr/>
        </p:nvCxnSpPr>
        <p:spPr bwMode="auto">
          <a:xfrm flipV="1">
            <a:off x="3040063" y="2373313"/>
            <a:ext cx="0" cy="407987"/>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p:cNvSpPr txBox="1">
            <a:spLocks noRot="1" noChangeAspect="1" noMove="1" noResize="1" noEditPoints="1" noAdjustHandles="1" noChangeArrowheads="1" noChangeShapeType="1" noTextEdit="1"/>
          </p:cNvSpPr>
          <p:nvPr/>
        </p:nvSpPr>
        <p:spPr>
          <a:xfrm>
            <a:off x="251520" y="4184698"/>
            <a:ext cx="7799315" cy="716735"/>
          </a:xfrm>
          <a:prstGeom prst="rect">
            <a:avLst/>
          </a:prstGeom>
          <a:blipFill>
            <a:blip r:embed="rId5"/>
            <a:stretch>
              <a:fillRect/>
            </a:stretch>
          </a:blipFill>
        </p:spPr>
        <p:txBody>
          <a:bodyPr/>
          <a:lstStyle/>
          <a:p>
            <a:r>
              <a:rPr lang="zh-CN" altLang="en-US">
                <a:noFill/>
              </a:rPr>
              <a:t> </a:t>
            </a:r>
          </a:p>
        </p:txBody>
      </p:sp>
      <p:sp>
        <p:nvSpPr>
          <p:cNvPr id="11" name="文本框 10"/>
          <p:cNvSpPr txBox="1">
            <a:spLocks noRot="1" noChangeAspect="1" noMove="1" noResize="1" noEditPoints="1" noAdjustHandles="1" noChangeArrowheads="1" noChangeShapeType="1" noTextEdit="1"/>
          </p:cNvSpPr>
          <p:nvPr/>
        </p:nvSpPr>
        <p:spPr>
          <a:xfrm>
            <a:off x="726966" y="4919424"/>
            <a:ext cx="6293306" cy="548420"/>
          </a:xfrm>
          <a:prstGeom prst="rect">
            <a:avLst/>
          </a:prstGeom>
          <a:blipFill>
            <a:blip r:embed="rId6"/>
            <a:stretch>
              <a:fillRect b="-17778"/>
            </a:stretch>
          </a:blipFill>
        </p:spPr>
        <p:txBody>
          <a:bodyPr/>
          <a:lstStyle/>
          <a:p>
            <a:r>
              <a:rPr lang="zh-CN" altLang="en-US">
                <a:noFill/>
              </a:rPr>
              <a:t> </a:t>
            </a:r>
          </a:p>
        </p:txBody>
      </p:sp>
      <p:sp>
        <p:nvSpPr>
          <p:cNvPr id="12" name="文本框 11"/>
          <p:cNvSpPr txBox="1">
            <a:spLocks noRot="1" noChangeAspect="1" noMove="1" noResize="1" noEditPoints="1" noAdjustHandles="1" noChangeArrowheads="1" noChangeShapeType="1" noTextEdit="1"/>
          </p:cNvSpPr>
          <p:nvPr/>
        </p:nvSpPr>
        <p:spPr>
          <a:xfrm>
            <a:off x="-840088" y="5734457"/>
            <a:ext cx="8907294" cy="716735"/>
          </a:xfrm>
          <a:prstGeom prst="rect">
            <a:avLst/>
          </a:prstGeom>
          <a:blipFill>
            <a:blip r:embed="rId7"/>
            <a:stretch>
              <a:fillRect/>
            </a:stretch>
          </a:blipFill>
        </p:spPr>
        <p:txBody>
          <a:bodyPr/>
          <a:lstStyle/>
          <a:p>
            <a:r>
              <a:rPr lang="zh-CN" altLang="en-US">
                <a:noFill/>
              </a:rPr>
              <a:t> </a:t>
            </a:r>
          </a:p>
        </p:txBody>
      </p:sp>
      <p:sp>
        <p:nvSpPr>
          <p:cNvPr id="2" name="椭圆 1"/>
          <p:cNvSpPr/>
          <p:nvPr/>
        </p:nvSpPr>
        <p:spPr bwMode="auto">
          <a:xfrm>
            <a:off x="3205163" y="2254250"/>
            <a:ext cx="247650" cy="214313"/>
          </a:xfrm>
          <a:prstGeom prst="ellipse">
            <a:avLst/>
          </a:prstGeom>
          <a:solidFill>
            <a:schemeClr val="accent6"/>
          </a:solidFill>
          <a:ln w="9525" cap="flat" cmpd="sng" algn="ctr">
            <a:noFill/>
            <a:prstDash val="solid"/>
            <a:round/>
            <a:headEnd type="none" w="med" len="med"/>
            <a:tailEnd type="none" w="med" len="med"/>
          </a:ln>
          <a:effectLst/>
        </p:spPr>
        <p:txBody>
          <a:bodyPr/>
          <a:lstStyle/>
          <a:p>
            <a:pPr eaLnBrk="1" hangingPunct="1">
              <a:defRPr/>
            </a:pPr>
            <a:endParaRPr lang="zh-CN" altLang="en-US"/>
          </a:p>
        </p:txBody>
      </p:sp>
      <p:cxnSp>
        <p:nvCxnSpPr>
          <p:cNvPr id="34827" name="直接连接符 15"/>
          <p:cNvCxnSpPr>
            <a:cxnSpLocks noChangeShapeType="1"/>
          </p:cNvCxnSpPr>
          <p:nvPr/>
        </p:nvCxnSpPr>
        <p:spPr bwMode="auto">
          <a:xfrm flipH="1">
            <a:off x="3582988" y="2357438"/>
            <a:ext cx="430212" cy="0"/>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28" name="直接连接符 16"/>
          <p:cNvCxnSpPr>
            <a:cxnSpLocks noChangeShapeType="1"/>
          </p:cNvCxnSpPr>
          <p:nvPr/>
        </p:nvCxnSpPr>
        <p:spPr bwMode="auto">
          <a:xfrm flipV="1">
            <a:off x="3619500" y="2395538"/>
            <a:ext cx="0" cy="407987"/>
          </a:xfrm>
          <a:prstGeom prst="line">
            <a:avLst/>
          </a:prstGeom>
          <a:noFill/>
          <a:ln w="57150" algn="ctr">
            <a:solidFill>
              <a:srgbClr val="FF0000"/>
            </a:solidFill>
            <a:round/>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矩形 2">
            <a:extLst>
              <a:ext uri="{FF2B5EF4-FFF2-40B4-BE49-F238E27FC236}">
                <a16:creationId xmlns:a16="http://schemas.microsoft.com/office/drawing/2014/main" id="{E393CB43-412F-9699-9901-4DF9843B42F9}"/>
              </a:ext>
            </a:extLst>
          </p:cNvPr>
          <p:cNvSpPr/>
          <p:nvPr/>
        </p:nvSpPr>
        <p:spPr bwMode="auto">
          <a:xfrm>
            <a:off x="419099" y="5718146"/>
            <a:ext cx="6101410" cy="73519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pic>
        <p:nvPicPr>
          <p:cNvPr id="36867" name="图片 3" descr="一些文字和图片的手机截图&#10;&#10;描述已自动生成"/>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7082" t="59163" r="3349" b="19551"/>
          <a:stretch>
            <a:fillRect/>
          </a:stretch>
        </p:blipFill>
        <p:spPr bwMode="auto">
          <a:xfrm>
            <a:off x="250825" y="1773238"/>
            <a:ext cx="52578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Rot="1" noChangeAspect="1" noMove="1" noResize="1" noEditPoints="1" noAdjustHandles="1" noChangeArrowheads="1" noChangeShapeType="1" noTextEdit="1"/>
          </p:cNvSpPr>
          <p:nvPr/>
        </p:nvSpPr>
        <p:spPr>
          <a:xfrm>
            <a:off x="-324544" y="5229200"/>
            <a:ext cx="8907294" cy="716735"/>
          </a:xfrm>
          <a:prstGeom prst="rect">
            <a:avLst/>
          </a:prstGeom>
          <a:blipFill>
            <a:blip r:embed="rId5"/>
            <a:stretch>
              <a:fillRect/>
            </a:stretch>
          </a:blipFill>
        </p:spPr>
        <p:txBody>
          <a:bodyPr/>
          <a:lstStyle/>
          <a:p>
            <a:r>
              <a:rPr lang="zh-CN" altLang="en-US">
                <a:noFill/>
              </a:rPr>
              <a:t> </a:t>
            </a:r>
          </a:p>
        </p:txBody>
      </p:sp>
      <p:sp>
        <p:nvSpPr>
          <p:cNvPr id="14" name="文本框 13"/>
          <p:cNvSpPr txBox="1">
            <a:spLocks noRot="1" noChangeAspect="1" noMove="1" noResize="1" noEditPoints="1" noAdjustHandles="1" noChangeArrowheads="1" noChangeShapeType="1" noTextEdit="1"/>
          </p:cNvSpPr>
          <p:nvPr/>
        </p:nvSpPr>
        <p:spPr>
          <a:xfrm>
            <a:off x="395536" y="4365104"/>
            <a:ext cx="7235155" cy="716735"/>
          </a:xfrm>
          <a:prstGeom prst="rect">
            <a:avLst/>
          </a:prstGeom>
          <a:blipFill>
            <a:blip r:embed="rId6"/>
            <a:stretch>
              <a:fillRect/>
            </a:stretch>
          </a:blipFill>
        </p:spPr>
        <p:txBody>
          <a:bodyPr/>
          <a:lstStyle/>
          <a:p>
            <a:r>
              <a:rPr lang="zh-CN" altLang="en-US">
                <a:noFill/>
              </a:rPr>
              <a:t> </a:t>
            </a:r>
          </a:p>
        </p:txBody>
      </p:sp>
      <p:sp>
        <p:nvSpPr>
          <p:cNvPr id="36870" name="文本框 2"/>
          <p:cNvSpPr txBox="1">
            <a:spLocks noChangeArrowheads="1"/>
          </p:cNvSpPr>
          <p:nvPr/>
        </p:nvSpPr>
        <p:spPr bwMode="auto">
          <a:xfrm>
            <a:off x="755650" y="6165850"/>
            <a:ext cx="7200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FF0000"/>
                </a:solidFill>
              </a:rPr>
              <a:t>传输线方程</a:t>
            </a:r>
            <a:r>
              <a:rPr lang="zh-CN" altLang="en-US"/>
              <a:t>或</a:t>
            </a:r>
            <a:r>
              <a:rPr lang="zh-CN" altLang="en-US">
                <a:solidFill>
                  <a:srgbClr val="FF0000"/>
                </a:solidFill>
              </a:rPr>
              <a:t>电报方程</a:t>
            </a:r>
            <a:r>
              <a:rPr lang="zh-CN" altLang="en-US"/>
              <a:t>的时域形式</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37</a:t>
            </a:fld>
            <a:r>
              <a:rPr lang="en-US" altLang="zh-CN"/>
              <a:t>/11</a:t>
            </a:r>
            <a:endParaRPr lang="zh-CN" altLang="en-US" dirty="0"/>
          </a:p>
        </p:txBody>
      </p:sp>
      <p:sp>
        <p:nvSpPr>
          <p:cNvPr id="5" name="Rectangle 2"/>
          <p:cNvSpPr>
            <a:spLocks noChangeArrowheads="1"/>
          </p:cNvSpPr>
          <p:nvPr/>
        </p:nvSpPr>
        <p:spPr bwMode="auto">
          <a:xfrm>
            <a:off x="469329" y="1484784"/>
            <a:ext cx="75723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buFont typeface="Wingdings" pitchFamily="2" charset="2"/>
              <a:buNone/>
            </a:pPr>
            <a:endParaRPr lang="en-US" altLang="zh-CN" sz="2000" dirty="0">
              <a:latin typeface="TimesNewRoman" charset="0"/>
              <a:ea typeface="宋体" pitchFamily="2" charset="-122"/>
            </a:endParaRPr>
          </a:p>
          <a:p>
            <a:pPr algn="just" eaLnBrk="1" hangingPunct="1"/>
            <a:r>
              <a:rPr lang="zh-CN" altLang="en-US" sz="2400" dirty="0">
                <a:latin typeface="TimesNewRoman" charset="0"/>
                <a:ea typeface="宋体" pitchFamily="2" charset="-122"/>
              </a:rPr>
              <a:t>对于时谐信号</a:t>
            </a:r>
            <a:r>
              <a:rPr lang="en-US" altLang="zh-CN" sz="2400" dirty="0">
                <a:latin typeface="TimesNewRoman" charset="0"/>
                <a:ea typeface="宋体" pitchFamily="2" charset="-122"/>
              </a:rPr>
              <a:t> (time-harmonic signals ), </a:t>
            </a:r>
            <a:r>
              <a:rPr lang="zh-CN" altLang="en-US" sz="2400" dirty="0">
                <a:latin typeface="TimesNewRoman" charset="0"/>
                <a:ea typeface="宋体" pitchFamily="2" charset="-122"/>
              </a:rPr>
              <a:t>时变的电压和电流的矢量形式可以表示为</a:t>
            </a:r>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r>
              <a:rPr lang="zh-CN" altLang="en-US" sz="2400" dirty="0">
                <a:latin typeface="TimesNewRoman" charset="0"/>
              </a:rPr>
              <a:t>假设</a:t>
            </a:r>
            <a:r>
              <a:rPr lang="en-US" altLang="zh-CN" sz="2400" b="0" i="1" dirty="0">
                <a:solidFill>
                  <a:srgbClr val="FF0000"/>
                </a:solidFill>
                <a:ea typeface="宋体" panose="02010600030101010101" pitchFamily="2" charset="-122"/>
              </a:rPr>
              <a:t>R</a:t>
            </a:r>
            <a:r>
              <a:rPr lang="en-US" altLang="zh-CN" sz="2400" b="0" dirty="0">
                <a:solidFill>
                  <a:srgbClr val="FF0000"/>
                </a:solidFill>
                <a:ea typeface="宋体" panose="02010600030101010101" pitchFamily="2" charset="-122"/>
              </a:rPr>
              <a:t>=</a:t>
            </a:r>
            <a:r>
              <a:rPr lang="en-US" altLang="zh-CN" sz="2400" b="0" i="1" dirty="0">
                <a:solidFill>
                  <a:srgbClr val="FF0000"/>
                </a:solidFill>
                <a:ea typeface="宋体" panose="02010600030101010101" pitchFamily="2" charset="-122"/>
              </a:rPr>
              <a:t>G</a:t>
            </a:r>
            <a:r>
              <a:rPr lang="en-US" altLang="zh-CN" sz="2400" b="0" dirty="0">
                <a:solidFill>
                  <a:srgbClr val="FF0000"/>
                </a:solidFill>
                <a:ea typeface="宋体" panose="02010600030101010101" pitchFamily="2" charset="-122"/>
              </a:rPr>
              <a:t>=0</a:t>
            </a:r>
            <a:r>
              <a:rPr lang="zh-CN" altLang="en-US" sz="2400" b="0" dirty="0">
                <a:solidFill>
                  <a:srgbClr val="FF0000"/>
                </a:solidFill>
                <a:ea typeface="宋体" panose="02010600030101010101" pitchFamily="2" charset="-122"/>
              </a:rPr>
              <a:t>，</a:t>
            </a:r>
            <a:r>
              <a:rPr lang="zh-CN" altLang="en-US" sz="2400" dirty="0">
                <a:latin typeface="TimesNewRoman" charset="0"/>
                <a:ea typeface="宋体" pitchFamily="2" charset="-122"/>
              </a:rPr>
              <a:t>可以进一步由电压和电流对应于时域</a:t>
            </a:r>
            <a:r>
              <a:rPr lang="en-US" altLang="zh-CN" sz="2400" i="1" dirty="0">
                <a:latin typeface="TimesNewRoman,Italic" charset="0"/>
                <a:ea typeface="宋体" pitchFamily="2" charset="-122"/>
              </a:rPr>
              <a:t>j</a:t>
            </a:r>
            <a:r>
              <a:rPr lang="en-US" altLang="zh-CN" sz="2400" dirty="0">
                <a:latin typeface="WPGreekCentury" charset="-122"/>
                <a:ea typeface="WPGreekCentury" charset="-122"/>
                <a:sym typeface="Symbol" pitchFamily="18" charset="2"/>
              </a:rPr>
              <a:t></a:t>
            </a:r>
            <a:r>
              <a:rPr lang="zh-CN" altLang="en-US" sz="2400" dirty="0">
                <a:latin typeface="WPGreekCentury" charset="-122"/>
                <a:ea typeface="WPGreekCentury" charset="-122"/>
                <a:sym typeface="Symbol" pitchFamily="18" charset="2"/>
              </a:rPr>
              <a:t>的各自相量形式得出</a:t>
            </a:r>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eaLnBrk="1" hangingPunct="1"/>
            <a:endParaRPr lang="zh-CN" altLang="en-US" dirty="0">
              <a:ea typeface="宋体" pitchFamily="2"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E73267C-358F-1FA0-63F8-4F42E804A267}"/>
                  </a:ext>
                </a:extLst>
              </p:cNvPr>
              <p:cNvSpPr/>
              <p:nvPr/>
            </p:nvSpPr>
            <p:spPr>
              <a:xfrm>
                <a:off x="459711" y="5815218"/>
                <a:ext cx="3074431"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𝐶</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oMath>
                  </m:oMathPara>
                </a14:m>
                <a:endParaRPr lang="zh-CN" altLang="en-US" dirty="0"/>
              </a:p>
            </p:txBody>
          </p:sp>
        </mc:Choice>
        <mc:Fallback xmlns="">
          <p:sp>
            <p:nvSpPr>
              <p:cNvPr id="2" name="矩形 1">
                <a:extLst>
                  <a:ext uri="{FF2B5EF4-FFF2-40B4-BE49-F238E27FC236}">
                    <a16:creationId xmlns:a16="http://schemas.microsoft.com/office/drawing/2014/main" id="{AE73267C-358F-1FA0-63F8-4F42E804A267}"/>
                  </a:ext>
                </a:extLst>
              </p:cNvPr>
              <p:cNvSpPr>
                <a:spLocks noRot="1" noChangeAspect="1" noMove="1" noResize="1" noEditPoints="1" noAdjustHandles="1" noChangeArrowheads="1" noChangeShapeType="1" noTextEdit="1"/>
              </p:cNvSpPr>
              <p:nvPr/>
            </p:nvSpPr>
            <p:spPr>
              <a:xfrm>
                <a:off x="459711" y="5815218"/>
                <a:ext cx="3074431" cy="7957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B580318-EAEC-F2AA-1ADE-2EAF3B98E46C}"/>
                  </a:ext>
                </a:extLst>
              </p:cNvPr>
              <p:cNvSpPr/>
              <p:nvPr/>
            </p:nvSpPr>
            <p:spPr>
              <a:xfrm>
                <a:off x="469329" y="4867319"/>
                <a:ext cx="3064813"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𝐿</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oMath>
                  </m:oMathPara>
                </a14:m>
                <a:endParaRPr lang="zh-CN" altLang="en-US" dirty="0"/>
              </a:p>
            </p:txBody>
          </p:sp>
        </mc:Choice>
        <mc:Fallback xmlns="">
          <p:sp>
            <p:nvSpPr>
              <p:cNvPr id="3" name="矩形 2">
                <a:extLst>
                  <a:ext uri="{FF2B5EF4-FFF2-40B4-BE49-F238E27FC236}">
                    <a16:creationId xmlns:a16="http://schemas.microsoft.com/office/drawing/2014/main" id="{EB580318-EAEC-F2AA-1ADE-2EAF3B98E46C}"/>
                  </a:ext>
                </a:extLst>
              </p:cNvPr>
              <p:cNvSpPr>
                <a:spLocks noRot="1" noChangeAspect="1" noMove="1" noResize="1" noEditPoints="1" noAdjustHandles="1" noChangeArrowheads="1" noChangeShapeType="1" noTextEdit="1"/>
              </p:cNvSpPr>
              <p:nvPr/>
            </p:nvSpPr>
            <p:spPr>
              <a:xfrm>
                <a:off x="469329" y="4867319"/>
                <a:ext cx="3064813" cy="7957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6A44AFA-D668-6236-AF0C-DFF06596497B}"/>
                  </a:ext>
                </a:extLst>
              </p:cNvPr>
              <p:cNvSpPr/>
              <p:nvPr/>
            </p:nvSpPr>
            <p:spPr>
              <a:xfrm>
                <a:off x="823866" y="2738536"/>
                <a:ext cx="3373039" cy="489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500" b="0" i="1" smtClean="0">
                          <a:solidFill>
                            <a:srgbClr val="FF0000"/>
                          </a:solidFill>
                          <a:latin typeface="Cambria Math" panose="02040503050406030204" pitchFamily="18" charset="0"/>
                        </a:rPr>
                        <m:t>𝑣</m:t>
                      </m:r>
                      <m:d>
                        <m:dPr>
                          <m:ctrlPr>
                            <a:rPr lang="en-US" altLang="zh-CN" sz="2500" b="0" i="1" smtClean="0">
                              <a:solidFill>
                                <a:srgbClr val="FF0000"/>
                              </a:solidFill>
                              <a:latin typeface="Cambria Math" panose="02040503050406030204" pitchFamily="18" charset="0"/>
                            </a:rPr>
                          </m:ctrlPr>
                        </m:dPr>
                        <m:e>
                          <m:r>
                            <a:rPr lang="en-US" altLang="zh-CN" sz="2500" b="0" i="1" smtClean="0">
                              <a:solidFill>
                                <a:srgbClr val="FF0000"/>
                              </a:solidFill>
                              <a:latin typeface="Cambria Math" panose="02040503050406030204" pitchFamily="18" charset="0"/>
                            </a:rPr>
                            <m:t>𝑧</m:t>
                          </m:r>
                          <m:r>
                            <a:rPr lang="en-US" altLang="zh-CN" sz="2500" b="0" i="1" smtClean="0">
                              <a:solidFill>
                                <a:srgbClr val="FF0000"/>
                              </a:solidFill>
                              <a:latin typeface="Cambria Math" panose="02040503050406030204" pitchFamily="18" charset="0"/>
                            </a:rPr>
                            <m:t>,</m:t>
                          </m:r>
                          <m:r>
                            <a:rPr lang="en-US" altLang="zh-CN" sz="2500" b="0" i="1" smtClean="0">
                              <a:solidFill>
                                <a:srgbClr val="FF0000"/>
                              </a:solidFill>
                              <a:latin typeface="Cambria Math" panose="02040503050406030204" pitchFamily="18" charset="0"/>
                            </a:rPr>
                            <m:t>𝑡</m:t>
                          </m:r>
                        </m:e>
                      </m:d>
                      <m:r>
                        <a:rPr lang="en-US" altLang="zh-CN" sz="2500" b="0" i="1" smtClean="0">
                          <a:solidFill>
                            <a:srgbClr val="FF0000"/>
                          </a:solidFill>
                          <a:latin typeface="Cambria Math" panose="02040503050406030204" pitchFamily="18" charset="0"/>
                        </a:rPr>
                        <m:t>=</m:t>
                      </m:r>
                      <m:r>
                        <a:rPr lang="en-US" altLang="zh-CN" sz="2500" b="0" i="1" smtClean="0">
                          <a:solidFill>
                            <a:srgbClr val="FF0000"/>
                          </a:solidFill>
                          <a:latin typeface="Cambria Math" panose="02040503050406030204" pitchFamily="18" charset="0"/>
                        </a:rPr>
                        <m:t>𝑅𝑒</m:t>
                      </m:r>
                      <m:r>
                        <a:rPr lang="en-US" altLang="zh-CN" sz="2500" b="0" i="1" smtClean="0">
                          <a:solidFill>
                            <a:srgbClr val="FF0000"/>
                          </a:solidFill>
                          <a:latin typeface="Cambria Math" panose="02040503050406030204" pitchFamily="18" charset="0"/>
                        </a:rPr>
                        <m:t>[</m:t>
                      </m:r>
                      <m:sSup>
                        <m:sSupPr>
                          <m:ctrlPr>
                            <a:rPr lang="en-US" altLang="zh-CN" sz="2500" b="0" i="1" smtClean="0">
                              <a:solidFill>
                                <a:srgbClr val="FF0000"/>
                              </a:solidFill>
                              <a:latin typeface="Cambria Math" panose="02040503050406030204" pitchFamily="18" charset="0"/>
                            </a:rPr>
                          </m:ctrlPr>
                        </m:sSupPr>
                        <m:e>
                          <m:r>
                            <a:rPr lang="en-US" altLang="zh-CN" sz="2500" b="0" i="1" smtClean="0">
                              <a:solidFill>
                                <a:srgbClr val="FF0000"/>
                              </a:solidFill>
                              <a:latin typeface="Cambria Math" panose="02040503050406030204" pitchFamily="18" charset="0"/>
                            </a:rPr>
                            <m:t>𝑉</m:t>
                          </m:r>
                          <m:d>
                            <m:dPr>
                              <m:ctrlPr>
                                <a:rPr lang="en-US" altLang="zh-CN" sz="2500" b="0" i="1" smtClean="0">
                                  <a:solidFill>
                                    <a:srgbClr val="FF0000"/>
                                  </a:solidFill>
                                  <a:latin typeface="Cambria Math" panose="02040503050406030204" pitchFamily="18" charset="0"/>
                                </a:rPr>
                              </m:ctrlPr>
                            </m:dPr>
                            <m:e>
                              <m:r>
                                <a:rPr lang="en-US" altLang="zh-CN" sz="2500" b="0" i="1" smtClean="0">
                                  <a:solidFill>
                                    <a:srgbClr val="FF0000"/>
                                  </a:solidFill>
                                  <a:latin typeface="Cambria Math" panose="02040503050406030204" pitchFamily="18" charset="0"/>
                                </a:rPr>
                                <m:t>𝑧</m:t>
                              </m:r>
                            </m:e>
                          </m:d>
                          <m:r>
                            <a:rPr lang="en-US" altLang="zh-CN" sz="2500" b="0" i="1" smtClean="0">
                              <a:solidFill>
                                <a:srgbClr val="FF0000"/>
                              </a:solidFill>
                              <a:latin typeface="Cambria Math" panose="02040503050406030204" pitchFamily="18" charset="0"/>
                            </a:rPr>
                            <m:t>𝑒</m:t>
                          </m:r>
                        </m:e>
                        <m:sup>
                          <m:r>
                            <a:rPr lang="en-US" altLang="zh-CN" sz="2500" b="0" i="1" smtClean="0">
                              <a:solidFill>
                                <a:srgbClr val="FF0000"/>
                              </a:solidFill>
                              <a:latin typeface="Cambria Math" panose="02040503050406030204" pitchFamily="18" charset="0"/>
                            </a:rPr>
                            <m:t>𝑗</m:t>
                          </m:r>
                          <m:r>
                            <a:rPr lang="zh-CN" altLang="en-US" sz="2500" b="0" i="1" smtClean="0">
                              <a:solidFill>
                                <a:srgbClr val="FF0000"/>
                              </a:solidFill>
                              <a:latin typeface="Cambria Math" panose="02040503050406030204" pitchFamily="18" charset="0"/>
                            </a:rPr>
                            <m:t>𝜔</m:t>
                          </m:r>
                          <m:r>
                            <a:rPr lang="en-US" altLang="zh-CN" sz="2500" b="0" i="1" smtClean="0">
                              <a:solidFill>
                                <a:srgbClr val="FF0000"/>
                              </a:solidFill>
                              <a:latin typeface="Cambria Math" panose="02040503050406030204" pitchFamily="18" charset="0"/>
                            </a:rPr>
                            <m:t>𝑡</m:t>
                          </m:r>
                        </m:sup>
                      </m:sSup>
                      <m:r>
                        <a:rPr lang="en-US" altLang="zh-CN" sz="2500" b="0" i="1" smtClean="0">
                          <a:solidFill>
                            <a:srgbClr val="FF0000"/>
                          </a:solidFill>
                          <a:latin typeface="Cambria Math" panose="02040503050406030204" pitchFamily="18" charset="0"/>
                        </a:rPr>
                        <m:t>]</m:t>
                      </m:r>
                    </m:oMath>
                  </m:oMathPara>
                </a14:m>
                <a:endParaRPr lang="zh-CN" altLang="en-US" sz="2500" dirty="0">
                  <a:solidFill>
                    <a:srgbClr val="FF0000"/>
                  </a:solidFill>
                </a:endParaRPr>
              </a:p>
            </p:txBody>
          </p:sp>
        </mc:Choice>
        <mc:Fallback xmlns="">
          <p:sp>
            <p:nvSpPr>
              <p:cNvPr id="8" name="矩形 7">
                <a:extLst>
                  <a:ext uri="{FF2B5EF4-FFF2-40B4-BE49-F238E27FC236}">
                    <a16:creationId xmlns:a16="http://schemas.microsoft.com/office/drawing/2014/main" id="{36A44AFA-D668-6236-AF0C-DFF06596497B}"/>
                  </a:ext>
                </a:extLst>
              </p:cNvPr>
              <p:cNvSpPr>
                <a:spLocks noRot="1" noChangeAspect="1" noMove="1" noResize="1" noEditPoints="1" noAdjustHandles="1" noChangeArrowheads="1" noChangeShapeType="1" noTextEdit="1"/>
              </p:cNvSpPr>
              <p:nvPr/>
            </p:nvSpPr>
            <p:spPr>
              <a:xfrm>
                <a:off x="823866" y="2738536"/>
                <a:ext cx="3373039" cy="4899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3A4B436-8D7F-2167-A474-F1C80E17DF38}"/>
                  </a:ext>
                </a:extLst>
              </p:cNvPr>
              <p:cNvSpPr/>
              <p:nvPr/>
            </p:nvSpPr>
            <p:spPr>
              <a:xfrm>
                <a:off x="899592" y="3314278"/>
                <a:ext cx="3221588" cy="489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500" b="0" i="1" smtClean="0">
                          <a:solidFill>
                            <a:srgbClr val="FF0000"/>
                          </a:solidFill>
                          <a:latin typeface="Cambria Math" panose="02040503050406030204" pitchFamily="18" charset="0"/>
                        </a:rPr>
                        <m:t>𝑖</m:t>
                      </m:r>
                      <m:d>
                        <m:dPr>
                          <m:ctrlPr>
                            <a:rPr lang="en-US" altLang="zh-CN" sz="2500" b="0" i="1" smtClean="0">
                              <a:solidFill>
                                <a:srgbClr val="FF0000"/>
                              </a:solidFill>
                              <a:latin typeface="Cambria Math" panose="02040503050406030204" pitchFamily="18" charset="0"/>
                            </a:rPr>
                          </m:ctrlPr>
                        </m:dPr>
                        <m:e>
                          <m:r>
                            <a:rPr lang="en-US" altLang="zh-CN" sz="2500" b="0" i="1" smtClean="0">
                              <a:solidFill>
                                <a:srgbClr val="FF0000"/>
                              </a:solidFill>
                              <a:latin typeface="Cambria Math" panose="02040503050406030204" pitchFamily="18" charset="0"/>
                            </a:rPr>
                            <m:t>𝑧</m:t>
                          </m:r>
                          <m:r>
                            <a:rPr lang="en-US" altLang="zh-CN" sz="2500" b="0" i="1" smtClean="0">
                              <a:solidFill>
                                <a:srgbClr val="FF0000"/>
                              </a:solidFill>
                              <a:latin typeface="Cambria Math" panose="02040503050406030204" pitchFamily="18" charset="0"/>
                            </a:rPr>
                            <m:t>,</m:t>
                          </m:r>
                          <m:r>
                            <a:rPr lang="en-US" altLang="zh-CN" sz="2500" b="0" i="1" smtClean="0">
                              <a:solidFill>
                                <a:srgbClr val="FF0000"/>
                              </a:solidFill>
                              <a:latin typeface="Cambria Math" panose="02040503050406030204" pitchFamily="18" charset="0"/>
                            </a:rPr>
                            <m:t>𝑡</m:t>
                          </m:r>
                        </m:e>
                      </m:d>
                      <m:r>
                        <a:rPr lang="en-US" altLang="zh-CN" sz="2500" b="0" i="1" smtClean="0">
                          <a:solidFill>
                            <a:srgbClr val="FF0000"/>
                          </a:solidFill>
                          <a:latin typeface="Cambria Math" panose="02040503050406030204" pitchFamily="18" charset="0"/>
                        </a:rPr>
                        <m:t>=</m:t>
                      </m:r>
                      <m:r>
                        <a:rPr lang="en-US" altLang="zh-CN" sz="2500" b="0" i="1" smtClean="0">
                          <a:solidFill>
                            <a:srgbClr val="FF0000"/>
                          </a:solidFill>
                          <a:latin typeface="Cambria Math" panose="02040503050406030204" pitchFamily="18" charset="0"/>
                        </a:rPr>
                        <m:t>𝑅𝑒</m:t>
                      </m:r>
                      <m:r>
                        <a:rPr lang="en-US" altLang="zh-CN" sz="2500" b="0" i="1" smtClean="0">
                          <a:solidFill>
                            <a:srgbClr val="FF0000"/>
                          </a:solidFill>
                          <a:latin typeface="Cambria Math" panose="02040503050406030204" pitchFamily="18" charset="0"/>
                        </a:rPr>
                        <m:t>[</m:t>
                      </m:r>
                      <m:sSup>
                        <m:sSupPr>
                          <m:ctrlPr>
                            <a:rPr lang="en-US" altLang="zh-CN" sz="2500" b="0" i="1" smtClean="0">
                              <a:solidFill>
                                <a:srgbClr val="FF0000"/>
                              </a:solidFill>
                              <a:latin typeface="Cambria Math" panose="02040503050406030204" pitchFamily="18" charset="0"/>
                            </a:rPr>
                          </m:ctrlPr>
                        </m:sSupPr>
                        <m:e>
                          <m:r>
                            <a:rPr lang="en-US" altLang="zh-CN" sz="2500" b="0" i="1" smtClean="0">
                              <a:solidFill>
                                <a:srgbClr val="FF0000"/>
                              </a:solidFill>
                              <a:latin typeface="Cambria Math" panose="02040503050406030204" pitchFamily="18" charset="0"/>
                            </a:rPr>
                            <m:t>𝐼</m:t>
                          </m:r>
                          <m:d>
                            <m:dPr>
                              <m:ctrlPr>
                                <a:rPr lang="en-US" altLang="zh-CN" sz="2500" b="0" i="1" smtClean="0">
                                  <a:solidFill>
                                    <a:srgbClr val="FF0000"/>
                                  </a:solidFill>
                                  <a:latin typeface="Cambria Math" panose="02040503050406030204" pitchFamily="18" charset="0"/>
                                </a:rPr>
                              </m:ctrlPr>
                            </m:dPr>
                            <m:e>
                              <m:r>
                                <a:rPr lang="en-US" altLang="zh-CN" sz="2500" b="0" i="1" smtClean="0">
                                  <a:solidFill>
                                    <a:srgbClr val="FF0000"/>
                                  </a:solidFill>
                                  <a:latin typeface="Cambria Math" panose="02040503050406030204" pitchFamily="18" charset="0"/>
                                </a:rPr>
                                <m:t>𝑧</m:t>
                              </m:r>
                            </m:e>
                          </m:d>
                          <m:r>
                            <a:rPr lang="en-US" altLang="zh-CN" sz="2500" b="0" i="1" smtClean="0">
                              <a:solidFill>
                                <a:srgbClr val="FF0000"/>
                              </a:solidFill>
                              <a:latin typeface="Cambria Math" panose="02040503050406030204" pitchFamily="18" charset="0"/>
                            </a:rPr>
                            <m:t>𝑒</m:t>
                          </m:r>
                        </m:e>
                        <m:sup>
                          <m:r>
                            <a:rPr lang="en-US" altLang="zh-CN" sz="2500" b="0" i="1" smtClean="0">
                              <a:solidFill>
                                <a:srgbClr val="FF0000"/>
                              </a:solidFill>
                              <a:latin typeface="Cambria Math" panose="02040503050406030204" pitchFamily="18" charset="0"/>
                            </a:rPr>
                            <m:t>𝑗</m:t>
                          </m:r>
                          <m:r>
                            <a:rPr lang="zh-CN" altLang="en-US" sz="2500" b="0" i="1" smtClean="0">
                              <a:solidFill>
                                <a:srgbClr val="FF0000"/>
                              </a:solidFill>
                              <a:latin typeface="Cambria Math" panose="02040503050406030204" pitchFamily="18" charset="0"/>
                            </a:rPr>
                            <m:t>𝜔</m:t>
                          </m:r>
                          <m:r>
                            <a:rPr lang="en-US" altLang="zh-CN" sz="2500" b="0" i="1" smtClean="0">
                              <a:solidFill>
                                <a:srgbClr val="FF0000"/>
                              </a:solidFill>
                              <a:latin typeface="Cambria Math" panose="02040503050406030204" pitchFamily="18" charset="0"/>
                            </a:rPr>
                            <m:t>𝑡</m:t>
                          </m:r>
                        </m:sup>
                      </m:sSup>
                      <m:r>
                        <a:rPr lang="en-US" altLang="zh-CN" sz="2500" b="0" i="1" smtClean="0">
                          <a:solidFill>
                            <a:srgbClr val="FF0000"/>
                          </a:solidFill>
                          <a:latin typeface="Cambria Math" panose="02040503050406030204" pitchFamily="18" charset="0"/>
                        </a:rPr>
                        <m:t>]</m:t>
                      </m:r>
                    </m:oMath>
                  </m:oMathPara>
                </a14:m>
                <a:endParaRPr lang="zh-CN" altLang="en-US" sz="2500" dirty="0">
                  <a:solidFill>
                    <a:srgbClr val="FF0000"/>
                  </a:solidFill>
                </a:endParaRPr>
              </a:p>
            </p:txBody>
          </p:sp>
        </mc:Choice>
        <mc:Fallback xmlns="">
          <p:sp>
            <p:nvSpPr>
              <p:cNvPr id="9" name="矩形 8">
                <a:extLst>
                  <a:ext uri="{FF2B5EF4-FFF2-40B4-BE49-F238E27FC236}">
                    <a16:creationId xmlns:a16="http://schemas.microsoft.com/office/drawing/2014/main" id="{23A4B436-8D7F-2167-A474-F1C80E17DF38}"/>
                  </a:ext>
                </a:extLst>
              </p:cNvPr>
              <p:cNvSpPr>
                <a:spLocks noRot="1" noChangeAspect="1" noMove="1" noResize="1" noEditPoints="1" noAdjustHandles="1" noChangeArrowheads="1" noChangeShapeType="1" noTextEdit="1"/>
              </p:cNvSpPr>
              <p:nvPr/>
            </p:nvSpPr>
            <p:spPr>
              <a:xfrm>
                <a:off x="899592" y="3314278"/>
                <a:ext cx="3221588" cy="489942"/>
              </a:xfrm>
              <a:prstGeom prst="rect">
                <a:avLst/>
              </a:prstGeom>
              <a:blipFill>
                <a:blip r:embed="rId5"/>
                <a:stretch>
                  <a:fillRect/>
                </a:stretch>
              </a:blipFill>
            </p:spPr>
            <p:txBody>
              <a:bodyPr/>
              <a:lstStyle/>
              <a:p>
                <a:r>
                  <a:rPr lang="zh-CN" altLang="en-US">
                    <a:noFill/>
                  </a:rPr>
                  <a:t> </a:t>
                </a:r>
              </a:p>
            </p:txBody>
          </p:sp>
        </mc:Fallback>
      </mc:AlternateContent>
      <p:sp>
        <p:nvSpPr>
          <p:cNvPr id="10" name="箭头: 右 11">
            <a:extLst>
              <a:ext uri="{FF2B5EF4-FFF2-40B4-BE49-F238E27FC236}">
                <a16:creationId xmlns:a16="http://schemas.microsoft.com/office/drawing/2014/main" id="{FE5A2638-2EE8-A5E0-7349-732C59BF9CFB}"/>
              </a:ext>
            </a:extLst>
          </p:cNvPr>
          <p:cNvSpPr>
            <a:spLocks noChangeArrowheads="1"/>
          </p:cNvSpPr>
          <p:nvPr/>
        </p:nvSpPr>
        <p:spPr bwMode="auto">
          <a:xfrm>
            <a:off x="3543760" y="5432926"/>
            <a:ext cx="717556" cy="460375"/>
          </a:xfrm>
          <a:prstGeom prst="rightArrow">
            <a:avLst>
              <a:gd name="adj1" fmla="val 50000"/>
              <a:gd name="adj2" fmla="val 5012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CAED247-8423-91CB-F4CA-9C43845470BD}"/>
                  </a:ext>
                </a:extLst>
              </p:cNvPr>
              <p:cNvSpPr/>
              <p:nvPr/>
            </p:nvSpPr>
            <p:spPr>
              <a:xfrm>
                <a:off x="4196905" y="4867319"/>
                <a:ext cx="3091744"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6"/>
                              </a:solidFill>
                              <a:latin typeface="Cambria Math" panose="02040503050406030204" pitchFamily="18" charset="0"/>
                            </a:rPr>
                          </m:ctrlPr>
                        </m:fPr>
                        <m:num>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𝑑</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m:t>
                          </m:r>
                        </m:num>
                        <m:den>
                          <m:r>
                            <a:rPr lang="zh-CN" altLang="en-US"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𝑧</m:t>
                              </m:r>
                            </m:e>
                            <m:sup>
                              <m:r>
                                <a:rPr lang="en-US" altLang="zh-CN" b="0" i="1" smtClean="0">
                                  <a:solidFill>
                                    <a:schemeClr val="accent6"/>
                                  </a:solidFill>
                                  <a:latin typeface="Cambria Math" panose="02040503050406030204" pitchFamily="18" charset="0"/>
                                </a:rPr>
                                <m:t>2</m:t>
                              </m:r>
                            </m:sup>
                          </m:sSup>
                        </m:den>
                      </m:f>
                      <m:r>
                        <a:rPr lang="en-US" altLang="zh-CN" b="0" i="1" smtClean="0">
                          <a:solidFill>
                            <a:schemeClr val="accent6"/>
                          </a:solidFill>
                          <a:latin typeface="Cambria Math" panose="02040503050406030204" pitchFamily="18" charset="0"/>
                        </a:rPr>
                        <m:t>+</m:t>
                      </m:r>
                      <m:sSup>
                        <m:sSupPr>
                          <m:ctrlPr>
                            <a:rPr lang="en-US" altLang="zh-CN" b="0" i="1" smtClean="0">
                              <a:solidFill>
                                <a:schemeClr val="accent6"/>
                              </a:solidFill>
                              <a:latin typeface="Cambria Math" panose="02040503050406030204" pitchFamily="18" charset="0"/>
                            </a:rPr>
                          </m:ctrlPr>
                        </m:sSupPr>
                        <m:e>
                          <m:r>
                            <a:rPr lang="zh-CN" altLang="en-US" b="0" i="1" smtClean="0">
                              <a:solidFill>
                                <a:schemeClr val="accent6"/>
                              </a:solidFill>
                              <a:latin typeface="Cambria Math" panose="02040503050406030204" pitchFamily="18" charset="0"/>
                            </a:rPr>
                            <m:t>𝛽</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11" name="矩形 10">
                <a:extLst>
                  <a:ext uri="{FF2B5EF4-FFF2-40B4-BE49-F238E27FC236}">
                    <a16:creationId xmlns:a16="http://schemas.microsoft.com/office/drawing/2014/main" id="{5CAED247-8423-91CB-F4CA-9C43845470BD}"/>
                  </a:ext>
                </a:extLst>
              </p:cNvPr>
              <p:cNvSpPr>
                <a:spLocks noRot="1" noChangeAspect="1" noMove="1" noResize="1" noEditPoints="1" noAdjustHandles="1" noChangeArrowheads="1" noChangeShapeType="1" noTextEdit="1"/>
              </p:cNvSpPr>
              <p:nvPr/>
            </p:nvSpPr>
            <p:spPr>
              <a:xfrm>
                <a:off x="4196905" y="4867319"/>
                <a:ext cx="3091744" cy="8334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C8D6233-249E-2BE1-DD3A-D9ADDF91EBA5}"/>
                  </a:ext>
                </a:extLst>
              </p:cNvPr>
              <p:cNvSpPr/>
              <p:nvPr/>
            </p:nvSpPr>
            <p:spPr>
              <a:xfrm>
                <a:off x="4261316" y="5682355"/>
                <a:ext cx="2941062"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FF"/>
                              </a:solidFill>
                              <a:latin typeface="Cambria Math" panose="02040503050406030204" pitchFamily="18" charset="0"/>
                            </a:rPr>
                          </m:ctrlPr>
                        </m:fPr>
                        <m:num>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𝑑</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m:t>
                          </m:r>
                        </m:num>
                        <m:den>
                          <m:r>
                            <a:rPr lang="zh-CN" altLang="en-US" i="1" smtClean="0">
                              <a:solidFill>
                                <a:srgbClr val="0000FF"/>
                              </a:solidFill>
                              <a:latin typeface="Cambria Math" panose="02040503050406030204" pitchFamily="18" charset="0"/>
                            </a:rPr>
                            <m:t>𝜕</m:t>
                          </m:r>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𝑧</m:t>
                              </m:r>
                            </m:e>
                            <m:sup>
                              <m:r>
                                <a:rPr lang="en-US" altLang="zh-CN" b="0" i="1" smtClean="0">
                                  <a:solidFill>
                                    <a:srgbClr val="0000FF"/>
                                  </a:solidFill>
                                  <a:latin typeface="Cambria Math" panose="02040503050406030204" pitchFamily="18" charset="0"/>
                                </a:rPr>
                                <m:t>2</m:t>
                              </m:r>
                            </m:sup>
                          </m:sSup>
                        </m:den>
                      </m:f>
                      <m:r>
                        <a:rPr lang="en-US" altLang="zh-CN" b="0" i="1" smtClean="0">
                          <a:solidFill>
                            <a:srgbClr val="0000FF"/>
                          </a:solidFill>
                          <a:latin typeface="Cambria Math" panose="02040503050406030204" pitchFamily="18" charset="0"/>
                        </a:rPr>
                        <m:t>+</m:t>
                      </m:r>
                      <m:sSup>
                        <m:sSupPr>
                          <m:ctrlPr>
                            <a:rPr lang="en-US" altLang="zh-CN" b="0" i="1" smtClean="0">
                              <a:solidFill>
                                <a:srgbClr val="0000FF"/>
                              </a:solidFill>
                              <a:latin typeface="Cambria Math" panose="02040503050406030204" pitchFamily="18" charset="0"/>
                            </a:rPr>
                          </m:ctrlPr>
                        </m:sSupPr>
                        <m:e>
                          <m:r>
                            <a:rPr lang="zh-CN" altLang="en-US" b="0" i="1" smtClean="0">
                              <a:solidFill>
                                <a:srgbClr val="0000FF"/>
                              </a:solidFill>
                              <a:latin typeface="Cambria Math" panose="02040503050406030204" pitchFamily="18" charset="0"/>
                            </a:rPr>
                            <m:t>𝛽</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)=0</m:t>
                      </m:r>
                    </m:oMath>
                  </m:oMathPara>
                </a14:m>
                <a:endParaRPr lang="zh-CN" altLang="en-US" dirty="0">
                  <a:solidFill>
                    <a:srgbClr val="0000FF"/>
                  </a:solidFill>
                </a:endParaRPr>
              </a:p>
            </p:txBody>
          </p:sp>
        </mc:Choice>
        <mc:Fallback xmlns="">
          <p:sp>
            <p:nvSpPr>
              <p:cNvPr id="12" name="矩形 11">
                <a:extLst>
                  <a:ext uri="{FF2B5EF4-FFF2-40B4-BE49-F238E27FC236}">
                    <a16:creationId xmlns:a16="http://schemas.microsoft.com/office/drawing/2014/main" id="{3C8D6233-249E-2BE1-DD3A-D9ADDF91EBA5}"/>
                  </a:ext>
                </a:extLst>
              </p:cNvPr>
              <p:cNvSpPr>
                <a:spLocks noRot="1" noChangeAspect="1" noMove="1" noResize="1" noEditPoints="1" noAdjustHandles="1" noChangeArrowheads="1" noChangeShapeType="1" noTextEdit="1"/>
              </p:cNvSpPr>
              <p:nvPr/>
            </p:nvSpPr>
            <p:spPr>
              <a:xfrm>
                <a:off x="4261316" y="5682355"/>
                <a:ext cx="2941062" cy="833433"/>
              </a:xfrm>
              <a:prstGeom prst="rect">
                <a:avLst/>
              </a:prstGeom>
              <a:blipFill>
                <a:blip r:embed="rId7"/>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956B523E-B61C-C943-190F-DB3E73DE3821}"/>
              </a:ext>
            </a:extLst>
          </p:cNvPr>
          <p:cNvPicPr>
            <a:picLocks noChangeAspect="1"/>
          </p:cNvPicPr>
          <p:nvPr/>
        </p:nvPicPr>
        <p:blipFill>
          <a:blip r:embed="rId8"/>
          <a:stretch>
            <a:fillRect/>
          </a:stretch>
        </p:blipFill>
        <p:spPr>
          <a:xfrm>
            <a:off x="6693931" y="5435784"/>
            <a:ext cx="2901948" cy="506012"/>
          </a:xfrm>
          <a:prstGeom prst="rect">
            <a:avLst/>
          </a:prstGeom>
        </p:spPr>
      </p:pic>
    </p:spTree>
    <p:extLst>
      <p:ext uri="{BB962C8B-B14F-4D97-AF65-F5344CB8AC3E}">
        <p14:creationId xmlns:p14="http://schemas.microsoft.com/office/powerpoint/2010/main" val="2163965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38</a:t>
            </a:fld>
            <a:r>
              <a:rPr lang="en-US" altLang="zh-CN"/>
              <a:t>/11</a:t>
            </a:r>
            <a:endParaRPr lang="zh-CN" altLang="en-US" dirty="0"/>
          </a:p>
        </p:txBody>
      </p:sp>
      <p:sp>
        <p:nvSpPr>
          <p:cNvPr id="5" name="Rectangle 2"/>
          <p:cNvSpPr>
            <a:spLocks noChangeArrowheads="1"/>
          </p:cNvSpPr>
          <p:nvPr/>
        </p:nvSpPr>
        <p:spPr bwMode="auto">
          <a:xfrm>
            <a:off x="611560" y="1066800"/>
            <a:ext cx="7315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buFont typeface="Wingdings" pitchFamily="2" charset="2"/>
              <a:buNone/>
            </a:pPr>
            <a:endParaRPr lang="en-US" altLang="zh-CN" sz="2000" dirty="0">
              <a:latin typeface="TimesNewRoman" charset="0"/>
              <a:ea typeface="宋体" pitchFamily="2" charset="-122"/>
            </a:endParaRPr>
          </a:p>
          <a:p>
            <a:pPr algn="just" eaLnBrk="1" hangingPunct="1"/>
            <a:endParaRPr lang="en-US" altLang="zh-CN" sz="2400" b="1" i="1" dirty="0">
              <a:solidFill>
                <a:srgbClr val="009900"/>
              </a:solidFill>
              <a:latin typeface="TimesNewRoman" charset="0"/>
              <a:ea typeface="宋体" pitchFamily="2" charset="-122"/>
            </a:endParaRPr>
          </a:p>
          <a:p>
            <a:pPr algn="just" eaLnBrk="1" hangingPunct="1"/>
            <a:endParaRPr lang="en-US" altLang="zh-CN" sz="2400" b="1" i="1" dirty="0">
              <a:solidFill>
                <a:srgbClr val="009900"/>
              </a:solidFill>
              <a:latin typeface="TimesNewRoman" charset="0"/>
              <a:ea typeface="宋体" pitchFamily="2" charset="-122"/>
            </a:endParaRPr>
          </a:p>
          <a:p>
            <a:pPr algn="just" eaLnBrk="1" hangingPunct="1"/>
            <a:r>
              <a:rPr lang="zh-CN" altLang="en-US" sz="2400" b="1" i="1" dirty="0">
                <a:solidFill>
                  <a:srgbClr val="009900"/>
                </a:solidFill>
                <a:latin typeface="TimesNewRoman" charset="0"/>
                <a:ea typeface="宋体" pitchFamily="2" charset="-122"/>
              </a:rPr>
              <a:t>波导方程中的电压和电流可以表示为</a:t>
            </a:r>
            <a:endParaRPr lang="en-US" altLang="zh-CN" sz="2400" b="1" i="1" dirty="0">
              <a:solidFill>
                <a:srgbClr val="009900"/>
              </a:solidFill>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r>
              <a:rPr lang="zh-CN" altLang="en-US" sz="2400" b="1" dirty="0">
                <a:solidFill>
                  <a:srgbClr val="FF00FF"/>
                </a:solidFill>
                <a:latin typeface="TimesNewRoman" charset="0"/>
                <a:ea typeface="宋体" pitchFamily="2" charset="-122"/>
              </a:rPr>
              <a:t>与亥姆霍兹方程的形式一样，因此解的形式也一样，也包含类似的物理意义。</a:t>
            </a:r>
            <a:endParaRPr lang="en-US" altLang="zh-CN" sz="2400" b="1" dirty="0">
              <a:solidFill>
                <a:srgbClr val="FF00FF"/>
              </a:solidFill>
              <a:latin typeface="TimesNewRoman" charset="0"/>
              <a:ea typeface="宋体" pitchFamily="2" charset="-122"/>
            </a:endParaRPr>
          </a:p>
          <a:p>
            <a:pPr eaLnBrk="1" hangingPunct="1"/>
            <a:endParaRPr lang="en-US" altLang="zh-CN" sz="2400" b="1" dirty="0">
              <a:solidFill>
                <a:srgbClr val="FF00FF"/>
              </a:solidFill>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4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eaLnBrk="1" hangingPunct="1"/>
            <a:endParaRPr lang="zh-CN" altLang="en-US" sz="2000" dirty="0">
              <a:ea typeface="宋体" pitchFamily="2" charset="-122"/>
            </a:endParaRPr>
          </a:p>
        </p:txBody>
      </p:sp>
      <p:grpSp>
        <p:nvGrpSpPr>
          <p:cNvPr id="6" name="Group 9"/>
          <p:cNvGrpSpPr>
            <a:grpSpLocks/>
          </p:cNvGrpSpPr>
          <p:nvPr/>
        </p:nvGrpSpPr>
        <p:grpSpPr bwMode="auto">
          <a:xfrm>
            <a:off x="2794373" y="3073152"/>
            <a:ext cx="5791200" cy="1752600"/>
            <a:chOff x="2016" y="2208"/>
            <a:chExt cx="3648" cy="1104"/>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2208"/>
              <a:ext cx="268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5"/>
            <p:cNvSpPr>
              <a:spLocks noChangeArrowheads="1"/>
            </p:cNvSpPr>
            <p:nvPr/>
          </p:nvSpPr>
          <p:spPr bwMode="auto">
            <a:xfrm>
              <a:off x="2304" y="2928"/>
              <a:ext cx="1104" cy="384"/>
            </a:xfrm>
            <a:prstGeom prst="ellipse">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ctr" eaLnBrk="1" hangingPunct="1">
                <a:spcBef>
                  <a:spcPct val="0"/>
                </a:spcBef>
                <a:buClrTx/>
                <a:buFontTx/>
                <a:buNone/>
              </a:pPr>
              <a:r>
                <a:rPr lang="zh-CN" altLang="en-US" sz="2400" dirty="0">
                  <a:ea typeface="宋体" pitchFamily="2" charset="-122"/>
                </a:rPr>
                <a:t>相类似</a:t>
              </a:r>
              <a:endParaRPr lang="en-US" altLang="zh-CN" sz="2400" dirty="0">
                <a:ea typeface="宋体" pitchFamily="2" charset="-122"/>
              </a:endParaRPr>
            </a:p>
          </p:txBody>
        </p:sp>
        <p:sp>
          <p:nvSpPr>
            <p:cNvPr id="10" name="Line 7"/>
            <p:cNvSpPr>
              <a:spLocks noChangeShapeType="1"/>
            </p:cNvSpPr>
            <p:nvPr/>
          </p:nvSpPr>
          <p:spPr bwMode="auto">
            <a:xfrm>
              <a:off x="2016" y="2976"/>
              <a:ext cx="240" cy="144"/>
            </a:xfrm>
            <a:prstGeom prst="line">
              <a:avLst/>
            </a:prstGeom>
            <a:noFill/>
            <a:ln w="508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8"/>
            <p:cNvSpPr>
              <a:spLocks noChangeShapeType="1"/>
            </p:cNvSpPr>
            <p:nvPr/>
          </p:nvSpPr>
          <p:spPr bwMode="auto">
            <a:xfrm flipH="1">
              <a:off x="3264" y="2736"/>
              <a:ext cx="240" cy="240"/>
            </a:xfrm>
            <a:prstGeom prst="line">
              <a:avLst/>
            </a:prstGeom>
            <a:noFill/>
            <a:ln w="4762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 name="Rectangle 10"/>
          <p:cNvSpPr>
            <a:spLocks noChangeArrowheads="1"/>
          </p:cNvSpPr>
          <p:nvPr/>
        </p:nvSpPr>
        <p:spPr bwMode="auto">
          <a:xfrm>
            <a:off x="687760" y="838200"/>
            <a:ext cx="73787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85000"/>
              </a:lnSpc>
              <a:spcBef>
                <a:spcPct val="0"/>
              </a:spcBef>
              <a:buClrTx/>
              <a:buFontTx/>
              <a:buNone/>
            </a:pPr>
            <a:r>
              <a:rPr lang="zh-CN" altLang="en-US" b="1" u="sng" dirty="0">
                <a:solidFill>
                  <a:srgbClr val="9966FF"/>
                </a:solidFill>
                <a:ea typeface="宋体" pitchFamily="2" charset="-122"/>
              </a:rPr>
              <a:t>传输的波导方程</a:t>
            </a:r>
            <a:endParaRPr lang="en-US" altLang="zh-CN" b="1" u="sng" dirty="0">
              <a:solidFill>
                <a:srgbClr val="9966FF"/>
              </a:solidFill>
              <a:ea typeface="宋体" pitchFamily="2"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8B23910-BD37-E9C4-E94A-F740DBAB727B}"/>
                  </a:ext>
                </a:extLst>
              </p:cNvPr>
              <p:cNvSpPr/>
              <p:nvPr/>
            </p:nvSpPr>
            <p:spPr>
              <a:xfrm>
                <a:off x="181537" y="2857407"/>
                <a:ext cx="3091744"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6"/>
                              </a:solidFill>
                              <a:latin typeface="Cambria Math" panose="02040503050406030204" pitchFamily="18" charset="0"/>
                            </a:rPr>
                          </m:ctrlPr>
                        </m:fPr>
                        <m:num>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𝑑</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m:t>
                          </m:r>
                        </m:num>
                        <m:den>
                          <m:r>
                            <a:rPr lang="zh-CN" altLang="en-US"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𝑧</m:t>
                              </m:r>
                            </m:e>
                            <m:sup>
                              <m:r>
                                <a:rPr lang="en-US" altLang="zh-CN" b="0" i="1" smtClean="0">
                                  <a:solidFill>
                                    <a:schemeClr val="accent6"/>
                                  </a:solidFill>
                                  <a:latin typeface="Cambria Math" panose="02040503050406030204" pitchFamily="18" charset="0"/>
                                </a:rPr>
                                <m:t>2</m:t>
                              </m:r>
                            </m:sup>
                          </m:sSup>
                        </m:den>
                      </m:f>
                      <m:r>
                        <a:rPr lang="en-US" altLang="zh-CN" b="0" i="1" smtClean="0">
                          <a:solidFill>
                            <a:schemeClr val="accent6"/>
                          </a:solidFill>
                          <a:latin typeface="Cambria Math" panose="02040503050406030204" pitchFamily="18" charset="0"/>
                        </a:rPr>
                        <m:t>+</m:t>
                      </m:r>
                      <m:sSup>
                        <m:sSupPr>
                          <m:ctrlPr>
                            <a:rPr lang="en-US" altLang="zh-CN" b="0" i="1" smtClean="0">
                              <a:solidFill>
                                <a:schemeClr val="accent6"/>
                              </a:solidFill>
                              <a:latin typeface="Cambria Math" panose="02040503050406030204" pitchFamily="18" charset="0"/>
                            </a:rPr>
                          </m:ctrlPr>
                        </m:sSupPr>
                        <m:e>
                          <m:r>
                            <a:rPr lang="zh-CN" altLang="en-US" b="0" i="1" smtClean="0">
                              <a:solidFill>
                                <a:schemeClr val="accent6"/>
                              </a:solidFill>
                              <a:latin typeface="Cambria Math" panose="02040503050406030204" pitchFamily="18" charset="0"/>
                            </a:rPr>
                            <m:t>𝛽</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 name="矩形 1">
                <a:extLst>
                  <a:ext uri="{FF2B5EF4-FFF2-40B4-BE49-F238E27FC236}">
                    <a16:creationId xmlns:a16="http://schemas.microsoft.com/office/drawing/2014/main" id="{B8B23910-BD37-E9C4-E94A-F740DBAB727B}"/>
                  </a:ext>
                </a:extLst>
              </p:cNvPr>
              <p:cNvSpPr>
                <a:spLocks noRot="1" noChangeAspect="1" noMove="1" noResize="1" noEditPoints="1" noAdjustHandles="1" noChangeArrowheads="1" noChangeShapeType="1" noTextEdit="1"/>
              </p:cNvSpPr>
              <p:nvPr/>
            </p:nvSpPr>
            <p:spPr>
              <a:xfrm>
                <a:off x="181537" y="2857407"/>
                <a:ext cx="3091744" cy="8334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C74374D-B7CE-A02A-A236-11F5CD93235F}"/>
                  </a:ext>
                </a:extLst>
              </p:cNvPr>
              <p:cNvSpPr/>
              <p:nvPr/>
            </p:nvSpPr>
            <p:spPr>
              <a:xfrm>
                <a:off x="245948" y="3672443"/>
                <a:ext cx="2941062"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FF"/>
                              </a:solidFill>
                              <a:latin typeface="Cambria Math" panose="02040503050406030204" pitchFamily="18" charset="0"/>
                            </a:rPr>
                          </m:ctrlPr>
                        </m:fPr>
                        <m:num>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𝑑</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m:t>
                          </m:r>
                        </m:num>
                        <m:den>
                          <m:r>
                            <a:rPr lang="zh-CN" altLang="en-US" i="1" smtClean="0">
                              <a:solidFill>
                                <a:srgbClr val="0000FF"/>
                              </a:solidFill>
                              <a:latin typeface="Cambria Math" panose="02040503050406030204" pitchFamily="18" charset="0"/>
                            </a:rPr>
                            <m:t>𝜕</m:t>
                          </m:r>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𝑧</m:t>
                              </m:r>
                            </m:e>
                            <m:sup>
                              <m:r>
                                <a:rPr lang="en-US" altLang="zh-CN" b="0" i="1" smtClean="0">
                                  <a:solidFill>
                                    <a:srgbClr val="0000FF"/>
                                  </a:solidFill>
                                  <a:latin typeface="Cambria Math" panose="02040503050406030204" pitchFamily="18" charset="0"/>
                                </a:rPr>
                                <m:t>2</m:t>
                              </m:r>
                            </m:sup>
                          </m:sSup>
                        </m:den>
                      </m:f>
                      <m:r>
                        <a:rPr lang="en-US" altLang="zh-CN" b="0" i="1" smtClean="0">
                          <a:solidFill>
                            <a:srgbClr val="0000FF"/>
                          </a:solidFill>
                          <a:latin typeface="Cambria Math" panose="02040503050406030204" pitchFamily="18" charset="0"/>
                        </a:rPr>
                        <m:t>+</m:t>
                      </m:r>
                      <m:sSup>
                        <m:sSupPr>
                          <m:ctrlPr>
                            <a:rPr lang="en-US" altLang="zh-CN" b="0" i="1" smtClean="0">
                              <a:solidFill>
                                <a:srgbClr val="0000FF"/>
                              </a:solidFill>
                              <a:latin typeface="Cambria Math" panose="02040503050406030204" pitchFamily="18" charset="0"/>
                            </a:rPr>
                          </m:ctrlPr>
                        </m:sSupPr>
                        <m:e>
                          <m:r>
                            <a:rPr lang="zh-CN" altLang="en-US" b="0" i="1" smtClean="0">
                              <a:solidFill>
                                <a:srgbClr val="0000FF"/>
                              </a:solidFill>
                              <a:latin typeface="Cambria Math" panose="02040503050406030204" pitchFamily="18" charset="0"/>
                            </a:rPr>
                            <m:t>𝛽</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)=0</m:t>
                      </m:r>
                    </m:oMath>
                  </m:oMathPara>
                </a14:m>
                <a:endParaRPr lang="zh-CN" altLang="en-US" dirty="0">
                  <a:solidFill>
                    <a:srgbClr val="0000FF"/>
                  </a:solidFill>
                </a:endParaRPr>
              </a:p>
            </p:txBody>
          </p:sp>
        </mc:Choice>
        <mc:Fallback xmlns="">
          <p:sp>
            <p:nvSpPr>
              <p:cNvPr id="3" name="矩形 2">
                <a:extLst>
                  <a:ext uri="{FF2B5EF4-FFF2-40B4-BE49-F238E27FC236}">
                    <a16:creationId xmlns:a16="http://schemas.microsoft.com/office/drawing/2014/main" id="{2C74374D-B7CE-A02A-A236-11F5CD93235F}"/>
                  </a:ext>
                </a:extLst>
              </p:cNvPr>
              <p:cNvSpPr>
                <a:spLocks noRot="1" noChangeAspect="1" noMove="1" noResize="1" noEditPoints="1" noAdjustHandles="1" noChangeArrowheads="1" noChangeShapeType="1" noTextEdit="1"/>
              </p:cNvSpPr>
              <p:nvPr/>
            </p:nvSpPr>
            <p:spPr>
              <a:xfrm>
                <a:off x="245948" y="3672443"/>
                <a:ext cx="2941062" cy="8334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2903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40969" name="箭头: 右 14"/>
          <p:cNvSpPr>
            <a:spLocks noChangeArrowheads="1"/>
          </p:cNvSpPr>
          <p:nvPr/>
        </p:nvSpPr>
        <p:spPr bwMode="auto">
          <a:xfrm>
            <a:off x="3614853" y="3941642"/>
            <a:ext cx="1270000" cy="460375"/>
          </a:xfrm>
          <a:prstGeom prst="rightArrow">
            <a:avLst>
              <a:gd name="adj1" fmla="val 50000"/>
              <a:gd name="adj2" fmla="val 5012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mc:AlternateContent xmlns:mc="http://schemas.openxmlformats.org/markup-compatibility/2006" xmlns:a14="http://schemas.microsoft.com/office/drawing/2010/main">
        <mc:Choice Requires="a14">
          <p:sp>
            <p:nvSpPr>
              <p:cNvPr id="13" name="矩形 12"/>
              <p:cNvSpPr/>
              <p:nvPr/>
            </p:nvSpPr>
            <p:spPr>
              <a:xfrm>
                <a:off x="4861241" y="3588007"/>
                <a:ext cx="3338991"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𝐴</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𝐵</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4861241" y="3588007"/>
                <a:ext cx="3338991" cy="478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08382" y="4139881"/>
                <a:ext cx="2941062"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0000FF"/>
                              </a:solidFill>
                              <a:latin typeface="Cambria Math" panose="02040503050406030204" pitchFamily="18" charset="0"/>
                            </a:rPr>
                          </m:ctrlPr>
                        </m:fPr>
                        <m:num>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𝑑</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m:t>
                          </m:r>
                        </m:num>
                        <m:den>
                          <m:r>
                            <a:rPr lang="zh-CN" altLang="en-US" i="1" smtClean="0">
                              <a:solidFill>
                                <a:srgbClr val="0000FF"/>
                              </a:solidFill>
                              <a:latin typeface="Cambria Math" panose="02040503050406030204" pitchFamily="18" charset="0"/>
                            </a:rPr>
                            <m:t>𝜕</m:t>
                          </m:r>
                          <m:sSup>
                            <m:sSupPr>
                              <m:ctrlPr>
                                <a:rPr lang="en-US" altLang="zh-CN"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𝑧</m:t>
                              </m:r>
                            </m:e>
                            <m:sup>
                              <m:r>
                                <a:rPr lang="en-US" altLang="zh-CN" b="0" i="1" smtClean="0">
                                  <a:solidFill>
                                    <a:srgbClr val="0000FF"/>
                                  </a:solidFill>
                                  <a:latin typeface="Cambria Math" panose="02040503050406030204" pitchFamily="18" charset="0"/>
                                </a:rPr>
                                <m:t>2</m:t>
                              </m:r>
                            </m:sup>
                          </m:sSup>
                        </m:den>
                      </m:f>
                      <m:r>
                        <a:rPr lang="en-US" altLang="zh-CN" b="0" i="1" smtClean="0">
                          <a:solidFill>
                            <a:srgbClr val="0000FF"/>
                          </a:solidFill>
                          <a:latin typeface="Cambria Math" panose="02040503050406030204" pitchFamily="18" charset="0"/>
                        </a:rPr>
                        <m:t>+</m:t>
                      </m:r>
                      <m:sSup>
                        <m:sSupPr>
                          <m:ctrlPr>
                            <a:rPr lang="en-US" altLang="zh-CN" b="0" i="1" smtClean="0">
                              <a:solidFill>
                                <a:srgbClr val="0000FF"/>
                              </a:solidFill>
                              <a:latin typeface="Cambria Math" panose="02040503050406030204" pitchFamily="18" charset="0"/>
                            </a:rPr>
                          </m:ctrlPr>
                        </m:sSupPr>
                        <m:e>
                          <m:r>
                            <a:rPr lang="zh-CN" altLang="en-US" b="0" i="1" smtClean="0">
                              <a:solidFill>
                                <a:srgbClr val="0000FF"/>
                              </a:solidFill>
                              <a:latin typeface="Cambria Math" panose="02040503050406030204" pitchFamily="18" charset="0"/>
                            </a:rPr>
                            <m:t>𝛽</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𝐼</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𝑧</m:t>
                      </m:r>
                      <m:r>
                        <a:rPr lang="en-US" altLang="zh-CN" b="0" i="1" smtClean="0">
                          <a:solidFill>
                            <a:srgbClr val="0000FF"/>
                          </a:solidFill>
                          <a:latin typeface="Cambria Math" panose="02040503050406030204" pitchFamily="18" charset="0"/>
                        </a:rPr>
                        <m:t>)=0</m:t>
                      </m:r>
                    </m:oMath>
                  </m:oMathPara>
                </a14:m>
                <a:endParaRPr lang="zh-CN" altLang="en-US"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08382" y="4139881"/>
                <a:ext cx="2941062" cy="833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33041" y="3360742"/>
                <a:ext cx="3091744"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6"/>
                              </a:solidFill>
                              <a:latin typeface="Cambria Math" panose="02040503050406030204" pitchFamily="18" charset="0"/>
                            </a:rPr>
                          </m:ctrlPr>
                        </m:fPr>
                        <m:num>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𝑑</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m:t>
                          </m:r>
                        </m:num>
                        <m:den>
                          <m:r>
                            <a:rPr lang="zh-CN" altLang="en-US" i="1" smtClean="0">
                              <a:solidFill>
                                <a:schemeClr val="accent6"/>
                              </a:solidFill>
                              <a:latin typeface="Cambria Math" panose="02040503050406030204" pitchFamily="18" charset="0"/>
                            </a:rPr>
                            <m:t>𝜕</m:t>
                          </m:r>
                          <m:sSup>
                            <m:sSupPr>
                              <m:ctrlPr>
                                <a:rPr lang="en-US" altLang="zh-CN"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𝑧</m:t>
                              </m:r>
                            </m:e>
                            <m:sup>
                              <m:r>
                                <a:rPr lang="en-US" altLang="zh-CN" b="0" i="1" smtClean="0">
                                  <a:solidFill>
                                    <a:schemeClr val="accent6"/>
                                  </a:solidFill>
                                  <a:latin typeface="Cambria Math" panose="02040503050406030204" pitchFamily="18" charset="0"/>
                                </a:rPr>
                                <m:t>2</m:t>
                              </m:r>
                            </m:sup>
                          </m:sSup>
                        </m:den>
                      </m:f>
                      <m:r>
                        <a:rPr lang="en-US" altLang="zh-CN" b="0" i="1" smtClean="0">
                          <a:solidFill>
                            <a:schemeClr val="accent6"/>
                          </a:solidFill>
                          <a:latin typeface="Cambria Math" panose="02040503050406030204" pitchFamily="18" charset="0"/>
                        </a:rPr>
                        <m:t>+</m:t>
                      </m:r>
                      <m:sSup>
                        <m:sSupPr>
                          <m:ctrlPr>
                            <a:rPr lang="en-US" altLang="zh-CN" b="0" i="1" smtClean="0">
                              <a:solidFill>
                                <a:schemeClr val="accent6"/>
                              </a:solidFill>
                              <a:latin typeface="Cambria Math" panose="02040503050406030204" pitchFamily="18" charset="0"/>
                            </a:rPr>
                          </m:ctrlPr>
                        </m:sSupPr>
                        <m:e>
                          <m:r>
                            <a:rPr lang="zh-CN" altLang="en-US" b="0" i="1" smtClean="0">
                              <a:solidFill>
                                <a:schemeClr val="accent6"/>
                              </a:solidFill>
                              <a:latin typeface="Cambria Math" panose="02040503050406030204" pitchFamily="18" charset="0"/>
                            </a:rPr>
                            <m:t>𝛽</m:t>
                          </m:r>
                        </m:e>
                        <m:sup>
                          <m:r>
                            <a:rPr lang="en-US" altLang="zh-CN" b="0" i="1" smtClean="0">
                              <a:solidFill>
                                <a:schemeClr val="accent6"/>
                              </a:solidFill>
                              <a:latin typeface="Cambria Math" panose="02040503050406030204" pitchFamily="18" charset="0"/>
                            </a:rPr>
                            <m:t>2</m:t>
                          </m:r>
                        </m:sup>
                      </m:sSup>
                      <m:r>
                        <a:rPr lang="en-US" altLang="zh-CN" b="0" i="1" smtClean="0">
                          <a:solidFill>
                            <a:schemeClr val="accent6"/>
                          </a:solidFill>
                          <a:latin typeface="Cambria Math" panose="02040503050406030204" pitchFamily="18" charset="0"/>
                        </a:rPr>
                        <m:t>𝑉</m:t>
                      </m:r>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𝑧</m:t>
                      </m:r>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33041" y="3360742"/>
                <a:ext cx="3091744" cy="8334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830293" y="4223051"/>
                <a:ext cx="3263650"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𝐶</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𝐷</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4830293" y="4223051"/>
                <a:ext cx="3263650" cy="478977"/>
              </a:xfrm>
              <a:prstGeom prst="rect">
                <a:avLst/>
              </a:prstGeom>
              <a:blipFill>
                <a:blip r:embed="rId7"/>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DEAE58F4-C392-B82B-7763-8DC728F24575}"/>
              </a:ext>
            </a:extLst>
          </p:cNvPr>
          <p:cNvSpPr txBox="1"/>
          <p:nvPr/>
        </p:nvSpPr>
        <p:spPr>
          <a:xfrm>
            <a:off x="2411760" y="5127871"/>
            <a:ext cx="4320480" cy="461665"/>
          </a:xfrm>
          <a:prstGeom prst="rect">
            <a:avLst/>
          </a:prstGeom>
          <a:noFill/>
        </p:spPr>
        <p:txBody>
          <a:bodyPr wrap="square" rtlCol="0">
            <a:spAutoFit/>
          </a:bodyPr>
          <a:lstStyle/>
          <a:p>
            <a:r>
              <a:rPr lang="zh-CN" altLang="en-US" dirty="0"/>
              <a:t>沿</a:t>
            </a:r>
            <a:r>
              <a:rPr lang="en-US" altLang="zh-CN" dirty="0"/>
              <a:t>z</a:t>
            </a:r>
            <a:r>
              <a:rPr lang="zh-CN" altLang="en-US" dirty="0"/>
              <a:t>轴传播的传输线方程通解</a:t>
            </a:r>
          </a:p>
        </p:txBody>
      </p:sp>
      <p:sp>
        <p:nvSpPr>
          <p:cNvPr id="3" name="Rectangle 2">
            <a:extLst>
              <a:ext uri="{FF2B5EF4-FFF2-40B4-BE49-F238E27FC236}">
                <a16:creationId xmlns:a16="http://schemas.microsoft.com/office/drawing/2014/main" id="{96559A1A-2BBA-B2E7-9772-07E9F6A5C793}"/>
              </a:ext>
            </a:extLst>
          </p:cNvPr>
          <p:cNvSpPr>
            <a:spLocks noChangeArrowheads="1"/>
          </p:cNvSpPr>
          <p:nvPr/>
        </p:nvSpPr>
        <p:spPr bwMode="auto">
          <a:xfrm>
            <a:off x="854943" y="1835026"/>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buFont typeface="Wingdings" pitchFamily="2" charset="2"/>
              <a:buNone/>
            </a:pPr>
            <a:r>
              <a:rPr lang="en-US" altLang="zh-CN" sz="2800" b="1" i="1" dirty="0">
                <a:solidFill>
                  <a:srgbClr val="9966FF"/>
                </a:solidFill>
                <a:latin typeface="TimesNewRoman" charset="0"/>
                <a:ea typeface="宋体" pitchFamily="2" charset="-122"/>
              </a:rPr>
              <a:t>    </a:t>
            </a:r>
            <a:r>
              <a:rPr lang="zh-CN" altLang="en-US" sz="2800" b="1" dirty="0">
                <a:solidFill>
                  <a:srgbClr val="009900"/>
                </a:solidFill>
                <a:latin typeface="TimesNewRoman" charset="0"/>
                <a:ea typeface="宋体" pitchFamily="2" charset="-122"/>
              </a:rPr>
              <a:t>对于一般传输线上电压和电流的表达式定义如下</a:t>
            </a:r>
            <a:r>
              <a:rPr lang="en-US" altLang="zh-CN" sz="2800" b="1" dirty="0">
                <a:solidFill>
                  <a:srgbClr val="009900"/>
                </a:solidFill>
                <a:latin typeface="TimesNewRoman" charset="0"/>
                <a:ea typeface="宋体" pitchFamily="2" charset="-122"/>
              </a:rPr>
              <a:t>:</a:t>
            </a:r>
            <a:endParaRPr lang="en-US" altLang="zh-CN" sz="2800" dirty="0">
              <a:latin typeface="TimesNewRoman" charset="0"/>
              <a:ea typeface="宋体" pitchFamily="2" charset="-122"/>
            </a:endParaRPr>
          </a:p>
          <a:p>
            <a:pPr algn="just" eaLnBrk="1" hangingPunct="1"/>
            <a:endParaRPr lang="en-US" altLang="zh-CN" sz="28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eaLnBrk="1" hangingPunct="1"/>
            <a:endParaRPr lang="zh-CN" altLang="en-US" sz="2000" dirty="0">
              <a:ea typeface="宋体"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9BCFD27-59EE-4267-A982-69804479B035}"/>
              </a:ext>
            </a:extLst>
          </p:cNvPr>
          <p:cNvSpPr>
            <a:spLocks noGrp="1" noChangeArrowheads="1"/>
          </p:cNvSpPr>
          <p:nvPr>
            <p:ph type="title"/>
          </p:nvPr>
        </p:nvSpPr>
        <p:spPr>
          <a:xfrm>
            <a:off x="53975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38915" name="Text Box 10">
            <a:extLst>
              <a:ext uri="{FF2B5EF4-FFF2-40B4-BE49-F238E27FC236}">
                <a16:creationId xmlns:a16="http://schemas.microsoft.com/office/drawing/2014/main" id="{B85B7387-B22D-4F60-B318-5E652A661894}"/>
              </a:ext>
            </a:extLst>
          </p:cNvPr>
          <p:cNvSpPr txBox="1">
            <a:spLocks noChangeArrowheads="1"/>
          </p:cNvSpPr>
          <p:nvPr/>
        </p:nvSpPr>
        <p:spPr bwMode="auto">
          <a:xfrm>
            <a:off x="914400" y="2689225"/>
            <a:ext cx="74676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pPr>
            <a:r>
              <a:rPr lang="en-US" altLang="zh-CN" sz="3600">
                <a:latin typeface="楷体_GB2312" pitchFamily="49" charset="-122"/>
              </a:rPr>
              <a:t>    </a:t>
            </a:r>
            <a:r>
              <a:rPr lang="zh-CN" altLang="en-US" sz="3600">
                <a:latin typeface="楷体_GB2312" pitchFamily="49" charset="-122"/>
              </a:rPr>
              <a:t>本章主要解释麦克斯韦方程、基尔霍夫定律，综述贯穿本课程的</a:t>
            </a:r>
            <a:r>
              <a:rPr lang="zh-CN" altLang="en-US" sz="3600">
                <a:solidFill>
                  <a:srgbClr val="FF0000"/>
                </a:solidFill>
                <a:latin typeface="楷体_GB2312" pitchFamily="49" charset="-122"/>
              </a:rPr>
              <a:t>电磁理论基本知识</a:t>
            </a:r>
            <a:r>
              <a:rPr lang="zh-CN" altLang="en-US" sz="3600">
                <a:latin typeface="楷体_GB2312" pitchFamily="49" charset="-122"/>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43012" name="箭头: 右 14"/>
          <p:cNvSpPr>
            <a:spLocks noChangeArrowheads="1"/>
          </p:cNvSpPr>
          <p:nvPr/>
        </p:nvSpPr>
        <p:spPr bwMode="auto">
          <a:xfrm>
            <a:off x="2652487" y="3929842"/>
            <a:ext cx="514350" cy="461963"/>
          </a:xfrm>
          <a:prstGeom prst="rightArrow">
            <a:avLst>
              <a:gd name="adj1" fmla="val 50000"/>
              <a:gd name="adj2" fmla="val 4994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43014" name="箭头: 右 25"/>
          <p:cNvSpPr>
            <a:spLocks noChangeArrowheads="1"/>
          </p:cNvSpPr>
          <p:nvPr/>
        </p:nvSpPr>
        <p:spPr bwMode="auto">
          <a:xfrm>
            <a:off x="5526831" y="3966710"/>
            <a:ext cx="514350" cy="461962"/>
          </a:xfrm>
          <a:prstGeom prst="rightArrow">
            <a:avLst>
              <a:gd name="adj1" fmla="val 50000"/>
              <a:gd name="adj2" fmla="val 49949"/>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7" name="文本框 16"/>
          <p:cNvSpPr txBox="1">
            <a:spLocks noRot="1" noChangeAspect="1" noMove="1" noResize="1" noEditPoints="1" noAdjustHandles="1" noChangeArrowheads="1" noChangeShapeType="1" noTextEdit="1"/>
          </p:cNvSpPr>
          <p:nvPr/>
        </p:nvSpPr>
        <p:spPr>
          <a:xfrm>
            <a:off x="102302" y="4076941"/>
            <a:ext cx="2550185" cy="703462"/>
          </a:xfrm>
          <a:prstGeom prst="rect">
            <a:avLst/>
          </a:prstGeom>
          <a:blipFill>
            <a:blip r:embed="rId3"/>
            <a:stretch>
              <a:fillRect/>
            </a:stretch>
          </a:blipFill>
        </p:spPr>
        <p:txBody>
          <a:bodyPr/>
          <a:lstStyle/>
          <a:p>
            <a:r>
              <a:rPr lang="zh-CN" altLang="en-US">
                <a:noFill/>
              </a:rPr>
              <a:t> </a:t>
            </a:r>
          </a:p>
        </p:txBody>
      </p:sp>
      <p:sp>
        <p:nvSpPr>
          <p:cNvPr id="18" name="文本框 17"/>
          <p:cNvSpPr txBox="1">
            <a:spLocks noRot="1" noChangeAspect="1" noMove="1" noResize="1" noEditPoints="1" noAdjustHandles="1" noChangeArrowheads="1" noChangeShapeType="1" noTextEdit="1"/>
          </p:cNvSpPr>
          <p:nvPr/>
        </p:nvSpPr>
        <p:spPr>
          <a:xfrm>
            <a:off x="102302" y="4850561"/>
            <a:ext cx="2552557" cy="703462"/>
          </a:xfrm>
          <a:prstGeom prst="rect">
            <a:avLst/>
          </a:prstGeom>
          <a:blipFill>
            <a:blip r:embed="rId4"/>
            <a:stretch>
              <a:fillRect/>
            </a:stretch>
          </a:blipFill>
        </p:spPr>
        <p:txBody>
          <a:bodyPr/>
          <a:lstStyle/>
          <a:p>
            <a:r>
              <a:rPr lang="zh-CN" altLang="en-US">
                <a:noFill/>
              </a:rPr>
              <a:t> </a:t>
            </a:r>
          </a:p>
        </p:txBody>
      </p:sp>
      <mc:AlternateContent xmlns:mc="http://schemas.openxmlformats.org/markup-compatibility/2006" xmlns:a14="http://schemas.microsoft.com/office/drawing/2010/main">
        <mc:Choice Requires="a14">
          <p:sp>
            <p:nvSpPr>
              <p:cNvPr id="14" name="矩形 13"/>
              <p:cNvSpPr/>
              <p:nvPr/>
            </p:nvSpPr>
            <p:spPr>
              <a:xfrm>
                <a:off x="-36542" y="2787972"/>
                <a:ext cx="3338991"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𝐴</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𝐵</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6542" y="2787972"/>
                <a:ext cx="3338991" cy="4789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7490" y="3423016"/>
                <a:ext cx="3263650"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𝐶</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𝐷</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7490" y="3423016"/>
                <a:ext cx="3263650" cy="4789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687981" y="3546977"/>
                <a:ext cx="3338991"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𝐴</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𝐵</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687981" y="3546977"/>
                <a:ext cx="3338991" cy="4789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696632" y="4232225"/>
                <a:ext cx="3590022" cy="8808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e>
                      </m:d>
                      <m:r>
                        <a:rPr lang="en-US" altLang="zh-CN" b="0" i="1" smtClean="0">
                          <a:solidFill>
                            <a:schemeClr val="accent6"/>
                          </a:solidFill>
                          <a:latin typeface="Cambria Math" panose="02040503050406030204" pitchFamily="18" charset="0"/>
                        </a:rPr>
                        <m:t>=</m:t>
                      </m:r>
                      <m:f>
                        <m:fPr>
                          <m:ctrlPr>
                            <a:rPr lang="en-US" altLang="zh-CN" b="0" i="1" smtClean="0">
                              <a:solidFill>
                                <a:schemeClr val="accent6"/>
                              </a:solidFill>
                              <a:latin typeface="Cambria Math" panose="02040503050406030204" pitchFamily="18" charset="0"/>
                            </a:rPr>
                          </m:ctrlPr>
                        </m:fPr>
                        <m:num>
                          <m:r>
                            <a:rPr lang="en-US" altLang="zh-CN" b="0" i="1" smtClean="0">
                              <a:solidFill>
                                <a:schemeClr val="accent6"/>
                              </a:solidFill>
                              <a:latin typeface="Cambria Math" panose="02040503050406030204" pitchFamily="18" charset="0"/>
                            </a:rPr>
                            <m:t>𝐴</m:t>
                          </m:r>
                        </m:num>
                        <m:den>
                          <m:sSub>
                            <m:sSubPr>
                              <m:ctrlPr>
                                <a:rPr lang="en-US" altLang="zh-CN" b="0"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𝑍</m:t>
                              </m:r>
                            </m:e>
                            <m:sub>
                              <m:r>
                                <a:rPr lang="en-US" altLang="zh-CN" b="0" i="1" smtClean="0">
                                  <a:solidFill>
                                    <a:schemeClr val="accent6"/>
                                  </a:solidFill>
                                  <a:latin typeface="Cambria Math" panose="02040503050406030204" pitchFamily="18" charset="0"/>
                                </a:rPr>
                                <m:t>0</m:t>
                              </m:r>
                            </m:sub>
                          </m:sSub>
                        </m:den>
                      </m:f>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r>
                        <a:rPr lang="en-US" altLang="zh-CN" b="0" i="1" smtClean="0">
                          <a:solidFill>
                            <a:schemeClr val="accent6"/>
                          </a:solidFill>
                          <a:latin typeface="Cambria Math" panose="02040503050406030204" pitchFamily="18" charset="0"/>
                        </a:rPr>
                        <m:t>−</m:t>
                      </m:r>
                      <m:f>
                        <m:fPr>
                          <m:ctrlPr>
                            <a:rPr lang="en-US" altLang="zh-CN" b="0" i="1" smtClean="0">
                              <a:solidFill>
                                <a:schemeClr val="accent6"/>
                              </a:solidFill>
                              <a:latin typeface="Cambria Math" panose="02040503050406030204" pitchFamily="18" charset="0"/>
                            </a:rPr>
                          </m:ctrlPr>
                        </m:fPr>
                        <m:num>
                          <m:r>
                            <a:rPr lang="en-US" altLang="zh-CN" b="0" i="1" smtClean="0">
                              <a:solidFill>
                                <a:schemeClr val="accent6"/>
                              </a:solidFill>
                              <a:latin typeface="Cambria Math" panose="02040503050406030204" pitchFamily="18" charset="0"/>
                            </a:rPr>
                            <m:t>𝐵</m:t>
                          </m:r>
                        </m:num>
                        <m:den>
                          <m:sSub>
                            <m:sSubPr>
                              <m:ctrlPr>
                                <a:rPr lang="en-US" altLang="zh-CN" b="0"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𝑍</m:t>
                              </m:r>
                            </m:e>
                            <m:sub>
                              <m:r>
                                <a:rPr lang="en-US" altLang="zh-CN" b="0" i="1" smtClean="0">
                                  <a:solidFill>
                                    <a:schemeClr val="accent6"/>
                                  </a:solidFill>
                                  <a:latin typeface="Cambria Math" panose="02040503050406030204" pitchFamily="18" charset="0"/>
                                </a:rPr>
                                <m:t>0</m:t>
                              </m:r>
                            </m:sub>
                          </m:sSub>
                        </m:den>
                      </m:f>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sup>
                      </m:sSup>
                    </m:oMath>
                  </m:oMathPara>
                </a14:m>
                <a:endParaRPr lang="zh-CN" altLang="en-US" dirty="0">
                  <a:solidFill>
                    <a:schemeClr val="accent6"/>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696632" y="4232225"/>
                <a:ext cx="3590022" cy="880819"/>
              </a:xfrm>
              <a:prstGeom prst="rect">
                <a:avLst/>
              </a:prstGeom>
              <a:blipFill>
                <a:blip r:embed="rId9"/>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10"/>
          <a:stretch>
            <a:fillRect/>
          </a:stretch>
        </p:blipFill>
        <p:spPr>
          <a:xfrm>
            <a:off x="2852435" y="3627438"/>
            <a:ext cx="2999492" cy="999831"/>
          </a:xfrm>
          <a:prstGeom prst="rect">
            <a:avLst/>
          </a:prstGeom>
        </p:spPr>
      </p:pic>
      <p:sp>
        <p:nvSpPr>
          <p:cNvPr id="3" name="Rectangle 3">
            <a:extLst>
              <a:ext uri="{FF2B5EF4-FFF2-40B4-BE49-F238E27FC236}">
                <a16:creationId xmlns:a16="http://schemas.microsoft.com/office/drawing/2014/main" id="{E928D5D1-2A5B-CAA9-FE30-C8CE0C8A4C56}"/>
              </a:ext>
            </a:extLst>
          </p:cNvPr>
          <p:cNvSpPr txBox="1">
            <a:spLocks noChangeArrowheads="1"/>
          </p:cNvSpPr>
          <p:nvPr/>
        </p:nvSpPr>
        <p:spPr>
          <a:xfrm>
            <a:off x="796814" y="1704246"/>
            <a:ext cx="7343775" cy="2019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dirty="0">
                <a:latin typeface="TimesNewRoman" charset="0"/>
                <a:ea typeface="宋体" pitchFamily="2" charset="-122"/>
              </a:rPr>
              <a:t>当前的关系式可以通过最初矢量等式得出电压电流系数的关系式</a:t>
            </a:r>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endParaRPr lang="zh-CN" altLang="en-US" dirty="0">
              <a:ea typeface="宋体"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27584" y="1962125"/>
            <a:ext cx="7162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150000"/>
              </a:lnSpc>
              <a:buFont typeface="Wingdings" pitchFamily="2" charset="2"/>
              <a:buNone/>
            </a:pPr>
            <a:endParaRPr lang="en-US" altLang="zh-CN" sz="2400" dirty="0">
              <a:latin typeface="TimesNewRoman" charset="0"/>
              <a:ea typeface="宋体" pitchFamily="2" charset="-122"/>
            </a:endParaRPr>
          </a:p>
          <a:p>
            <a:pPr algn="just" eaLnBrk="1" hangingPunct="1">
              <a:lnSpc>
                <a:spcPct val="150000"/>
              </a:lnSpc>
            </a:pPr>
            <a:r>
              <a:rPr lang="zh-CN" altLang="en-US" sz="2400" dirty="0">
                <a:latin typeface="TimesNewRoman" charset="0"/>
                <a:ea typeface="宋体" pitchFamily="2" charset="-122"/>
              </a:rPr>
              <a:t>考虑传输线损耗，</a:t>
            </a:r>
            <a:r>
              <a:rPr lang="en-US" altLang="zh-CN" sz="2400" i="1" dirty="0">
                <a:latin typeface="TimesNewRoman,Italic" charset="0"/>
                <a:ea typeface="宋体" pitchFamily="2" charset="-122"/>
              </a:rPr>
              <a:t>Z</a:t>
            </a:r>
            <a:r>
              <a:rPr lang="en-US" altLang="zh-CN" sz="2400" i="1" baseline="-25000" dirty="0">
                <a:latin typeface="TimesNewRoman,Italic" charset="0"/>
                <a:ea typeface="宋体" pitchFamily="2" charset="-122"/>
              </a:rPr>
              <a:t>o</a:t>
            </a:r>
            <a:r>
              <a:rPr lang="zh-CN" altLang="en-US" sz="2400" dirty="0">
                <a:latin typeface="TimesNewRoman,Italic" charset="0"/>
                <a:ea typeface="宋体" pitchFamily="2" charset="-122"/>
              </a:rPr>
              <a:t>为</a:t>
            </a:r>
            <a:r>
              <a:rPr lang="zh-CN" altLang="en-US" sz="2400" dirty="0">
                <a:latin typeface="TimesNewRoman" charset="0"/>
                <a:ea typeface="宋体" pitchFamily="2" charset="-122"/>
              </a:rPr>
              <a:t>复数形式</a:t>
            </a:r>
            <a:r>
              <a:rPr lang="zh-CN" altLang="en-US" sz="2400" b="1" dirty="0">
                <a:solidFill>
                  <a:srgbClr val="009900"/>
                </a:solidFill>
                <a:latin typeface="TimesNewRoman" charset="0"/>
                <a:ea typeface="宋体" pitchFamily="2" charset="-122"/>
              </a:rPr>
              <a:t>定义为传输线的特性阻抗</a:t>
            </a:r>
            <a:r>
              <a:rPr lang="en-US" altLang="zh-CN" sz="2400" dirty="0">
                <a:latin typeface="TimesNewRoman" charset="0"/>
                <a:ea typeface="宋体" pitchFamily="2" charset="-122"/>
              </a:rPr>
              <a:t> </a:t>
            </a:r>
            <a:r>
              <a:rPr lang="zh-CN" altLang="en-US" sz="2400" dirty="0">
                <a:latin typeface="TimesNewRoman" charset="0"/>
                <a:ea typeface="宋体" pitchFamily="2" charset="-122"/>
              </a:rPr>
              <a:t>表达式如下</a:t>
            </a:r>
            <a:r>
              <a:rPr lang="en-US" altLang="zh-CN" sz="2400" dirty="0">
                <a:latin typeface="TimesNewRoman" charset="0"/>
                <a:ea typeface="宋体" pitchFamily="2" charset="-122"/>
              </a:rPr>
              <a:t> (</a:t>
            </a:r>
            <a:r>
              <a:rPr lang="zh-CN" altLang="en-US" sz="2400" b="1" dirty="0">
                <a:latin typeface="TimesNewRoman" charset="0"/>
                <a:ea typeface="宋体" pitchFamily="2" charset="-122"/>
              </a:rPr>
              <a:t>指的是传输波的电压与电流的比值</a:t>
            </a:r>
            <a:r>
              <a:rPr lang="en-US" altLang="zh-CN" sz="2400" dirty="0">
                <a:latin typeface="TimesNewRoman" charset="0"/>
                <a:ea typeface="宋体" pitchFamily="2" charset="-122"/>
              </a:rPr>
              <a:t>)</a:t>
            </a:r>
          </a:p>
          <a:p>
            <a:pPr algn="just" eaLnBrk="1" hangingPunct="1">
              <a:lnSpc>
                <a:spcPct val="150000"/>
              </a:lnSpc>
            </a:pPr>
            <a:endParaRPr lang="en-US" altLang="zh-CN" sz="2400" dirty="0">
              <a:latin typeface="TimesNewRoman" charset="0"/>
              <a:ea typeface="宋体" pitchFamily="2" charset="-122"/>
            </a:endParaRPr>
          </a:p>
          <a:p>
            <a:pPr eaLnBrk="1" hangingPunct="1">
              <a:lnSpc>
                <a:spcPct val="150000"/>
              </a:lnSpc>
            </a:pPr>
            <a:endParaRPr lang="zh-CN" altLang="en-US" dirty="0">
              <a:ea typeface="宋体"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84" y="4248125"/>
            <a:ext cx="55340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1186160" y="1742673"/>
            <a:ext cx="7673975" cy="6096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85000"/>
              </a:lnSpc>
              <a:spcBef>
                <a:spcPct val="0"/>
              </a:spcBef>
              <a:buClrTx/>
              <a:buFontTx/>
              <a:buNone/>
            </a:pPr>
            <a:r>
              <a:rPr lang="en-US" altLang="zh-CN" b="1" dirty="0">
                <a:solidFill>
                  <a:srgbClr val="008000"/>
                </a:solidFill>
                <a:latin typeface="TimesNewRoman" charset="0"/>
                <a:ea typeface="宋体" pitchFamily="2" charset="-122"/>
              </a:rPr>
              <a:t> </a:t>
            </a:r>
            <a:r>
              <a:rPr lang="en-US" altLang="zh-CN" sz="2400" i="1" dirty="0">
                <a:solidFill>
                  <a:srgbClr val="008000"/>
                </a:solidFill>
                <a:latin typeface="TimesNewRoman,Italic" charset="0"/>
                <a:ea typeface="宋体" pitchFamily="2" charset="-122"/>
              </a:rPr>
              <a:t>Z</a:t>
            </a:r>
            <a:r>
              <a:rPr lang="en-US" altLang="zh-CN" sz="2400" i="1" baseline="-25000" dirty="0">
                <a:solidFill>
                  <a:srgbClr val="008000"/>
                </a:solidFill>
                <a:latin typeface="TimesNewRoman,Italic" charset="0"/>
                <a:ea typeface="宋体" pitchFamily="2" charset="-122"/>
              </a:rPr>
              <a:t>o   </a:t>
            </a:r>
            <a:r>
              <a:rPr lang="zh-CN" altLang="en-US" b="1" dirty="0">
                <a:solidFill>
                  <a:srgbClr val="008000"/>
                </a:solidFill>
                <a:latin typeface="TimesNewRoman" charset="0"/>
                <a:ea typeface="宋体" pitchFamily="2" charset="-122"/>
              </a:rPr>
              <a:t>特性阻抗</a:t>
            </a:r>
            <a:endParaRPr lang="en-US" altLang="zh-CN" b="1" dirty="0">
              <a:solidFill>
                <a:srgbClr val="008000"/>
              </a:solidFill>
              <a:latin typeface="TimesNewRoman" charset="0"/>
              <a:ea typeface="宋体" pitchFamily="2" charset="-122"/>
            </a:endParaRPr>
          </a:p>
        </p:txBody>
      </p:sp>
    </p:spTree>
    <p:extLst>
      <p:ext uri="{BB962C8B-B14F-4D97-AF65-F5344CB8AC3E}">
        <p14:creationId xmlns:p14="http://schemas.microsoft.com/office/powerpoint/2010/main" val="16979241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99592" y="1340768"/>
            <a:ext cx="7010400" cy="1143000"/>
          </a:xfrm>
        </p:spPr>
        <p:txBody>
          <a:bodyPr/>
          <a:lstStyle/>
          <a:p>
            <a:pPr algn="l"/>
            <a:r>
              <a:rPr lang="en-US" altLang="zh-CN" sz="3200" b="1" dirty="0">
                <a:ea typeface="宋体" pitchFamily="2" charset="-122"/>
              </a:rPr>
              <a:t> </a:t>
            </a:r>
            <a:r>
              <a:rPr lang="zh-CN" altLang="en-US" sz="3200" b="1" dirty="0">
                <a:ea typeface="宋体" pitchFamily="2" charset="-122"/>
              </a:rPr>
              <a:t>特性阻抗</a:t>
            </a:r>
            <a:r>
              <a:rPr lang="en-US" altLang="zh-CN" sz="3200" b="1" dirty="0">
                <a:ea typeface="宋体" pitchFamily="2" charset="-122"/>
              </a:rPr>
              <a:t>Z</a:t>
            </a:r>
            <a:r>
              <a:rPr lang="en-US" altLang="zh-CN" sz="3200" b="1" baseline="-25000" dirty="0">
                <a:ea typeface="宋体" pitchFamily="2" charset="-122"/>
              </a:rPr>
              <a:t>0</a:t>
            </a:r>
            <a:r>
              <a:rPr lang="zh-CN" altLang="en-US" sz="3200" b="1" dirty="0">
                <a:ea typeface="宋体" pitchFamily="2" charset="-122"/>
              </a:rPr>
              <a:t>的相关特性</a:t>
            </a:r>
            <a:r>
              <a:rPr lang="en-US" altLang="zh-CN" sz="3200" b="1" dirty="0">
                <a:ea typeface="宋体" pitchFamily="2" charset="-122"/>
              </a:rPr>
              <a:t> </a:t>
            </a:r>
            <a:endParaRPr lang="en-US" altLang="zh-CN" sz="3200" b="1" baseline="-25000" dirty="0">
              <a:ea typeface="宋体" pitchFamily="2" charset="-122"/>
            </a:endParaRPr>
          </a:p>
        </p:txBody>
      </p:sp>
      <p:sp>
        <p:nvSpPr>
          <p:cNvPr id="6" name="Rectangle 5"/>
          <p:cNvSpPr txBox="1">
            <a:spLocks noChangeArrowheads="1"/>
          </p:cNvSpPr>
          <p:nvPr/>
        </p:nvSpPr>
        <p:spPr>
          <a:xfrm>
            <a:off x="809625" y="2279675"/>
            <a:ext cx="7958138" cy="39576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b="1">
                <a:ea typeface="楷体_GB2312" pitchFamily="49" charset="-122"/>
              </a:rPr>
              <a:t>从前面的公式可见：特性阻抗通常是复数，与工作频率有关。但在下面两种情况下，它与频率无关，仅与传输线本身的分布参数有关：</a:t>
            </a:r>
          </a:p>
          <a:p>
            <a:r>
              <a:rPr lang="en-US" altLang="zh-CN" sz="2400" b="1">
                <a:ea typeface="楷体_GB2312" pitchFamily="49" charset="-122"/>
              </a:rPr>
              <a:t>A. </a:t>
            </a:r>
            <a:r>
              <a:rPr lang="zh-CN" altLang="en-US" sz="2400" b="1">
                <a:ea typeface="楷体_GB2312" pitchFamily="49" charset="-122"/>
              </a:rPr>
              <a:t>无耗线（</a:t>
            </a:r>
            <a:r>
              <a:rPr lang="en-US" altLang="zh-CN" sz="2400" b="1">
                <a:ea typeface="楷体_GB2312" pitchFamily="49" charset="-122"/>
              </a:rPr>
              <a:t>R=G=0）</a:t>
            </a:r>
          </a:p>
          <a:p>
            <a:r>
              <a:rPr lang="en-US" altLang="zh-CN" sz="2400" b="1">
                <a:ea typeface="楷体_GB2312" pitchFamily="49" charset="-122"/>
              </a:rPr>
              <a:t>B. </a:t>
            </a:r>
            <a:r>
              <a:rPr lang="zh-CN" altLang="en-US" sz="2400" b="1">
                <a:ea typeface="楷体_GB2312" pitchFamily="49" charset="-122"/>
              </a:rPr>
              <a:t>微波低耗线（</a:t>
            </a:r>
            <a:r>
              <a:rPr lang="en-US" altLang="zh-CN" sz="2400" b="1">
                <a:ea typeface="楷体_GB2312" pitchFamily="49" charset="-122"/>
              </a:rPr>
              <a:t>R</a:t>
            </a:r>
            <a:r>
              <a:rPr lang="en-US" altLang="zh-CN" sz="2400" b="1" baseline="-25000">
                <a:ea typeface="楷体_GB2312" pitchFamily="49" charset="-122"/>
              </a:rPr>
              <a:t>1</a:t>
            </a:r>
            <a:r>
              <a:rPr lang="en-US" altLang="zh-CN" sz="2400" b="1">
                <a:ea typeface="楷体_GB2312" pitchFamily="49" charset="-122"/>
              </a:rPr>
              <a:t>&lt;&lt;</a:t>
            </a:r>
            <a:r>
              <a:rPr lang="en-US" altLang="zh-CN" sz="2400" b="1">
                <a:ea typeface="楷体_GB2312" pitchFamily="49" charset="-122"/>
                <a:sym typeface="Symbol" pitchFamily="18" charset="2"/>
              </a:rPr>
              <a:t>L</a:t>
            </a:r>
            <a:r>
              <a:rPr lang="en-US" altLang="zh-CN" sz="2400" b="1" baseline="-25000">
                <a:ea typeface="楷体_GB2312" pitchFamily="49" charset="-122"/>
                <a:sym typeface="Symbol" pitchFamily="18" charset="2"/>
              </a:rPr>
              <a:t>0</a:t>
            </a:r>
            <a:r>
              <a:rPr lang="en-US" altLang="zh-CN" sz="2400" b="1">
                <a:ea typeface="楷体_GB2312" pitchFamily="49" charset="-122"/>
                <a:sym typeface="Symbol" pitchFamily="18" charset="2"/>
              </a:rPr>
              <a:t>, G</a:t>
            </a:r>
            <a:r>
              <a:rPr lang="en-US" altLang="zh-CN" sz="2400" b="1" baseline="-25000">
                <a:ea typeface="楷体_GB2312" pitchFamily="49" charset="-122"/>
                <a:sym typeface="Symbol" pitchFamily="18" charset="2"/>
              </a:rPr>
              <a:t>1</a:t>
            </a:r>
            <a:r>
              <a:rPr lang="en-US" altLang="zh-CN" sz="2400" b="1">
                <a:ea typeface="楷体_GB2312" pitchFamily="49" charset="-122"/>
                <a:sym typeface="Symbol" pitchFamily="18" charset="2"/>
              </a:rPr>
              <a:t>&lt;&lt; C</a:t>
            </a:r>
            <a:r>
              <a:rPr lang="en-US" altLang="zh-CN" sz="2400" b="1" baseline="-25000">
                <a:ea typeface="楷体_GB2312" pitchFamily="49" charset="-122"/>
                <a:sym typeface="Symbol" pitchFamily="18" charset="2"/>
              </a:rPr>
              <a:t>1</a:t>
            </a:r>
            <a:r>
              <a:rPr lang="en-US" altLang="zh-CN" sz="2400" b="1">
                <a:ea typeface="楷体_GB2312" pitchFamily="49" charset="-122"/>
                <a:sym typeface="Symbol" pitchFamily="18" charset="2"/>
              </a:rPr>
              <a:t>)</a:t>
            </a:r>
          </a:p>
          <a:p>
            <a:pPr>
              <a:buFont typeface="Wingdings" pitchFamily="2" charset="2"/>
              <a:buNone/>
            </a:pPr>
            <a:r>
              <a:rPr lang="en-US" altLang="zh-CN" sz="2400" b="1">
                <a:ea typeface="楷体_GB2312" pitchFamily="49" charset="-122"/>
                <a:sym typeface="Symbol" pitchFamily="18" charset="2"/>
              </a:rPr>
              <a:t>          </a:t>
            </a:r>
            <a:r>
              <a:rPr lang="zh-CN" altLang="en-US" sz="2400" b="1">
                <a:ea typeface="楷体_GB2312" pitchFamily="49" charset="-122"/>
                <a:sym typeface="Symbol" pitchFamily="18" charset="2"/>
              </a:rPr>
              <a:t>如：双线传输线，同轴线，平行板传输线。</a:t>
            </a:r>
          </a:p>
        </p:txBody>
      </p:sp>
      <p:graphicFrame>
        <p:nvGraphicFramePr>
          <p:cNvPr id="7" name="Object 6"/>
          <p:cNvGraphicFramePr>
            <a:graphicFrameLocks noChangeAspect="1"/>
          </p:cNvGraphicFramePr>
          <p:nvPr/>
        </p:nvGraphicFramePr>
        <p:xfrm>
          <a:off x="2600325" y="5121300"/>
          <a:ext cx="2933700" cy="923925"/>
        </p:xfrm>
        <a:graphic>
          <a:graphicData uri="http://schemas.openxmlformats.org/presentationml/2006/ole">
            <mc:AlternateContent xmlns:mc="http://schemas.openxmlformats.org/markup-compatibility/2006">
              <mc:Choice xmlns:v="urn:schemas-microsoft-com:vml" Requires="v">
                <p:oleObj spid="_x0000_s3095" name="Equation" r:id="rId3" imgW="1497950" imgH="482391" progId="Equation.DSMT4">
                  <p:embed/>
                </p:oleObj>
              </mc:Choice>
              <mc:Fallback>
                <p:oleObj name="Equation" r:id="rId3" imgW="1497950" imgH="482391" progId="Equation.DSMT4">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5" y="5121300"/>
                        <a:ext cx="2933700" cy="9239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42380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45060" name="文本框 9"/>
          <p:cNvSpPr txBox="1">
            <a:spLocks noChangeArrowheads="1"/>
          </p:cNvSpPr>
          <p:nvPr/>
        </p:nvSpPr>
        <p:spPr bwMode="auto">
          <a:xfrm>
            <a:off x="395288" y="3442820"/>
            <a:ext cx="7200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t>首先考虑传输线</a:t>
            </a:r>
            <a:r>
              <a:rPr lang="en-US" altLang="zh-CN"/>
              <a:t>z=0</a:t>
            </a:r>
            <a:r>
              <a:rPr lang="zh-CN" altLang="en-US"/>
              <a:t>处</a:t>
            </a:r>
            <a:endParaRPr lang="en-US" altLang="zh-CN"/>
          </a:p>
          <a:p>
            <a:r>
              <a:rPr lang="zh-CN" altLang="en-US"/>
              <a:t>假设</a:t>
            </a:r>
            <a:r>
              <a:rPr lang="en-US" altLang="zh-CN"/>
              <a:t>B=0,</a:t>
            </a:r>
            <a:r>
              <a:rPr lang="zh-CN" altLang="en-US"/>
              <a:t>此时电压与时间关系表现为</a:t>
            </a:r>
            <a:r>
              <a:rPr lang="en-US" altLang="zh-CN"/>
              <a:t>:</a:t>
            </a:r>
            <a:endParaRPr lang="zh-CN" altLang="en-US"/>
          </a:p>
        </p:txBody>
      </p:sp>
      <p:graphicFrame>
        <p:nvGraphicFramePr>
          <p:cNvPr id="13" name="图表 12"/>
          <p:cNvGraphicFramePr>
            <a:graphicFrameLocks/>
          </p:cNvGraphicFramePr>
          <p:nvPr>
            <p:extLst>
              <p:ext uri="{D42A27DB-BD31-4B8C-83A1-F6EECF244321}">
                <p14:modId xmlns:p14="http://schemas.microsoft.com/office/powerpoint/2010/main" val="1564026965"/>
              </p:ext>
            </p:extLst>
          </p:nvPr>
        </p:nvGraphicFramePr>
        <p:xfrm>
          <a:off x="323528" y="4402156"/>
          <a:ext cx="4553364" cy="2627244"/>
        </p:xfrm>
        <a:graphic>
          <a:graphicData uri="http://schemas.openxmlformats.org/drawingml/2006/chart">
            <c:chart xmlns:c="http://schemas.openxmlformats.org/drawingml/2006/chart" xmlns:r="http://schemas.openxmlformats.org/officeDocument/2006/relationships" r:id="rId3"/>
          </a:graphicData>
        </a:graphic>
      </p:graphicFrame>
      <p:cxnSp>
        <p:nvCxnSpPr>
          <p:cNvPr id="45063" name="直接连接符 13"/>
          <p:cNvCxnSpPr>
            <a:cxnSpLocks noChangeShapeType="1"/>
          </p:cNvCxnSpPr>
          <p:nvPr/>
        </p:nvCxnSpPr>
        <p:spPr bwMode="auto">
          <a:xfrm>
            <a:off x="1393825" y="4892207"/>
            <a:ext cx="504825" cy="0"/>
          </a:xfrm>
          <a:prstGeom prst="line">
            <a:avLst/>
          </a:prstGeom>
          <a:noFill/>
          <a:ln w="19050" algn="ctr">
            <a:solidFill>
              <a:srgbClr val="FF0000"/>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64" name="文本框 15"/>
          <p:cNvSpPr txBox="1">
            <a:spLocks noChangeArrowheads="1"/>
          </p:cNvSpPr>
          <p:nvPr/>
        </p:nvSpPr>
        <p:spPr bwMode="auto">
          <a:xfrm>
            <a:off x="1243013" y="4496920"/>
            <a:ext cx="1309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t>周期 </a:t>
            </a:r>
            <a:r>
              <a:rPr lang="en-US" altLang="zh-CN" sz="1800" i="1"/>
              <a:t>2</a:t>
            </a:r>
            <a:r>
              <a:rPr lang="el-GR" altLang="zh-CN" sz="1800" i="1"/>
              <a:t>π</a:t>
            </a:r>
            <a:endParaRPr lang="zh-CN" altLang="en-US" sz="1800" i="1"/>
          </a:p>
        </p:txBody>
      </p:sp>
      <p:grpSp>
        <p:nvGrpSpPr>
          <p:cNvPr id="2" name="组合 1"/>
          <p:cNvGrpSpPr/>
          <p:nvPr/>
        </p:nvGrpSpPr>
        <p:grpSpPr>
          <a:xfrm>
            <a:off x="539552" y="2649828"/>
            <a:ext cx="9309298" cy="3404300"/>
            <a:chOff x="539552" y="2060848"/>
            <a:chExt cx="9309298" cy="3404300"/>
          </a:xfrm>
        </p:grpSpPr>
        <p:sp>
          <p:nvSpPr>
            <p:cNvPr id="9" name="文本框 8"/>
            <p:cNvSpPr txBox="1">
              <a:spLocks noRot="1" noChangeAspect="1" noMove="1" noResize="1" noEditPoints="1" noAdjustHandles="1" noChangeArrowheads="1" noChangeShapeType="1" noTextEdit="1"/>
            </p:cNvSpPr>
            <p:nvPr/>
          </p:nvSpPr>
          <p:spPr>
            <a:xfrm>
              <a:off x="539552" y="2060848"/>
              <a:ext cx="5184576" cy="1162626"/>
            </a:xfrm>
            <a:prstGeom prst="rect">
              <a:avLst/>
            </a:prstGeom>
            <a:blipFill>
              <a:blip r:embed="rId4"/>
              <a:stretch>
                <a:fillRect l="-588"/>
              </a:stretch>
            </a:blipFill>
          </p:spPr>
          <p:txBody>
            <a:bodyPr/>
            <a:lstStyle/>
            <a:p>
              <a:r>
                <a:rPr lang="zh-CN" altLang="en-US">
                  <a:noFill/>
                </a:rPr>
                <a:t> </a:t>
              </a:r>
            </a:p>
          </p:txBody>
        </p:sp>
        <p:sp>
          <p:nvSpPr>
            <p:cNvPr id="15" name="文本框 14"/>
            <p:cNvSpPr txBox="1">
              <a:spLocks noRot="1" noChangeAspect="1" noMove="1" noResize="1" noEditPoints="1" noAdjustHandles="1" noChangeArrowheads="1" noChangeShapeType="1" noTextEdit="1"/>
            </p:cNvSpPr>
            <p:nvPr/>
          </p:nvSpPr>
          <p:spPr>
            <a:xfrm>
              <a:off x="4572000" y="3214054"/>
              <a:ext cx="5276850" cy="461665"/>
            </a:xfrm>
            <a:prstGeom prst="rect">
              <a:avLst/>
            </a:prstGeom>
            <a:blipFill>
              <a:blip r:embed="rId5"/>
              <a:stretch>
                <a:fillRect b="-18421"/>
              </a:stretch>
            </a:blipFill>
          </p:spPr>
          <p:txBody>
            <a:bodyPr/>
            <a:lstStyle/>
            <a:p>
              <a:r>
                <a:rPr lang="zh-CN" altLang="en-US">
                  <a:noFill/>
                </a:rPr>
                <a:t> </a:t>
              </a:r>
            </a:p>
          </p:txBody>
        </p:sp>
        <p:sp>
          <p:nvSpPr>
            <p:cNvPr id="19" name="文本框 18"/>
            <p:cNvSpPr txBox="1">
              <a:spLocks noRot="1" noChangeAspect="1" noMove="1" noResize="1" noEditPoints="1" noAdjustHandles="1" noChangeArrowheads="1" noChangeShapeType="1" noTextEdit="1"/>
            </p:cNvSpPr>
            <p:nvPr/>
          </p:nvSpPr>
          <p:spPr>
            <a:xfrm>
              <a:off x="3867150" y="4614209"/>
              <a:ext cx="5276850" cy="850939"/>
            </a:xfrm>
            <a:prstGeom prst="rect">
              <a:avLst/>
            </a:prstGeom>
            <a:blipFill>
              <a:blip r:embed="rId6"/>
              <a:stretch>
                <a:fillRect/>
              </a:stretch>
            </a:blipFill>
          </p:spPr>
          <p:txBody>
            <a:bodyPr/>
            <a:lstStyle/>
            <a:p>
              <a:r>
                <a:rPr lang="zh-CN" altLang="en-US">
                  <a:noFill/>
                </a:rPr>
                <a:t> </a:t>
              </a:r>
            </a:p>
          </p:txBody>
        </p:sp>
      </p:grpSp>
      <mc:AlternateContent xmlns:mc="http://schemas.openxmlformats.org/markup-compatibility/2006" xmlns:a14="http://schemas.microsoft.com/office/drawing/2010/main">
        <mc:Choice Requires="a14">
          <p:sp>
            <p:nvSpPr>
              <p:cNvPr id="11" name="矩形 10"/>
              <p:cNvSpPr/>
              <p:nvPr/>
            </p:nvSpPr>
            <p:spPr>
              <a:xfrm>
                <a:off x="380036" y="1586744"/>
                <a:ext cx="3372398" cy="474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𝑣</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𝑧</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𝑅𝑒</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𝑉</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𝑧</m:t>
                              </m:r>
                            </m:e>
                          </m:d>
                          <m:r>
                            <a:rPr lang="en-US" altLang="zh-CN" b="0" i="1" smtClean="0">
                              <a:solidFill>
                                <a:schemeClr val="tx1"/>
                              </a:solidFill>
                              <a:latin typeface="Cambria Math" panose="02040503050406030204" pitchFamily="18" charset="0"/>
                            </a:rPr>
                            <m:t>𝑒</m:t>
                          </m:r>
                        </m:e>
                        <m:sup>
                          <m:r>
                            <a:rPr lang="en-US" altLang="zh-CN" b="0" i="1" smtClean="0">
                              <a:solidFill>
                                <a:schemeClr val="tx1"/>
                              </a:solidFill>
                              <a:latin typeface="Cambria Math" panose="02040503050406030204" pitchFamily="18" charset="0"/>
                            </a:rPr>
                            <m:t>𝑗</m:t>
                          </m:r>
                          <m:r>
                            <a:rPr lang="zh-CN" altLang="en-US" b="0" i="1" smtClean="0">
                              <a:solidFill>
                                <a:schemeClr val="tx1"/>
                              </a:solidFill>
                              <a:latin typeface="Cambria Math" panose="02040503050406030204" pitchFamily="18" charset="0"/>
                            </a:rPr>
                            <m:t>𝜔</m:t>
                          </m:r>
                          <m:r>
                            <a:rPr lang="en-US" altLang="zh-CN" b="0" i="1" smtClean="0">
                              <a:solidFill>
                                <a:schemeClr val="tx1"/>
                              </a:solidFill>
                              <a:latin typeface="Cambria Math" panose="02040503050406030204" pitchFamily="18" charset="0"/>
                            </a:rPr>
                            <m:t>𝑡</m:t>
                          </m:r>
                        </m:sup>
                      </m:sSup>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80036" y="1586744"/>
                <a:ext cx="3372398" cy="4741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5521" y="2050571"/>
                <a:ext cx="3101041" cy="474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𝑖</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𝑧</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𝑅𝑒</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𝐼</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𝑧</m:t>
                              </m:r>
                            </m:e>
                          </m:d>
                          <m:r>
                            <a:rPr lang="en-US" altLang="zh-CN" b="0" i="1" smtClean="0">
                              <a:solidFill>
                                <a:schemeClr val="tx1"/>
                              </a:solidFill>
                              <a:latin typeface="Cambria Math" panose="02040503050406030204" pitchFamily="18" charset="0"/>
                            </a:rPr>
                            <m:t>𝑒</m:t>
                          </m:r>
                        </m:e>
                        <m:sup>
                          <m:r>
                            <a:rPr lang="en-US" altLang="zh-CN" b="0" i="1" smtClean="0">
                              <a:solidFill>
                                <a:schemeClr val="tx1"/>
                              </a:solidFill>
                              <a:latin typeface="Cambria Math" panose="02040503050406030204" pitchFamily="18" charset="0"/>
                            </a:rPr>
                            <m:t>𝑗</m:t>
                          </m:r>
                          <m:r>
                            <a:rPr lang="zh-CN" altLang="en-US" b="0" i="1" smtClean="0">
                              <a:solidFill>
                                <a:schemeClr val="tx1"/>
                              </a:solidFill>
                              <a:latin typeface="Cambria Math" panose="02040503050406030204" pitchFamily="18" charset="0"/>
                            </a:rPr>
                            <m:t>𝜔</m:t>
                          </m:r>
                          <m:r>
                            <a:rPr lang="en-US" altLang="zh-CN" b="0" i="1" smtClean="0">
                              <a:solidFill>
                                <a:schemeClr val="tx1"/>
                              </a:solidFill>
                              <a:latin typeface="Cambria Math" panose="02040503050406030204" pitchFamily="18" charset="0"/>
                            </a:rPr>
                            <m:t>𝑡</m:t>
                          </m:r>
                        </m:sup>
                      </m:sSup>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15521" y="2050571"/>
                <a:ext cx="3101041" cy="474104"/>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p:cNvGraphicFramePr>
            <a:graphicFrameLocks/>
          </p:cNvGraphicFramePr>
          <p:nvPr/>
        </p:nvGraphicFramePr>
        <p:xfrm>
          <a:off x="369392" y="3825300"/>
          <a:ext cx="4553364" cy="2627244"/>
        </p:xfrm>
        <a:graphic>
          <a:graphicData uri="http://schemas.openxmlformats.org/drawingml/2006/chart">
            <c:chart xmlns:c="http://schemas.openxmlformats.org/drawingml/2006/chart" xmlns:r="http://schemas.openxmlformats.org/officeDocument/2006/relationships" r:id="rId3"/>
          </a:graphicData>
        </a:graphic>
      </p:graphicFrame>
      <p:sp>
        <p:nvSpPr>
          <p:cNvPr id="47107"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4" name="文本框 3"/>
          <p:cNvSpPr txBox="1">
            <a:spLocks noRot="1" noChangeAspect="1" noMove="1" noResize="1" noEditPoints="1" noAdjustHandles="1" noChangeArrowheads="1" noChangeShapeType="1" noTextEdit="1"/>
          </p:cNvSpPr>
          <p:nvPr/>
        </p:nvSpPr>
        <p:spPr>
          <a:xfrm>
            <a:off x="539552" y="2060848"/>
            <a:ext cx="5184576" cy="1162626"/>
          </a:xfrm>
          <a:prstGeom prst="rect">
            <a:avLst/>
          </a:prstGeom>
          <a:blipFill>
            <a:blip r:embed="rId4"/>
            <a:stretch>
              <a:fillRect l="-588"/>
            </a:stretch>
          </a:blipFill>
        </p:spPr>
        <p:txBody>
          <a:bodyPr/>
          <a:lstStyle/>
          <a:p>
            <a:r>
              <a:rPr lang="zh-CN" altLang="en-US">
                <a:noFill/>
              </a:rPr>
              <a:t> </a:t>
            </a:r>
          </a:p>
        </p:txBody>
      </p:sp>
      <p:sp>
        <p:nvSpPr>
          <p:cNvPr id="47109" name="文本框 4"/>
          <p:cNvSpPr txBox="1">
            <a:spLocks noChangeArrowheads="1"/>
          </p:cNvSpPr>
          <p:nvPr/>
        </p:nvSpPr>
        <p:spPr bwMode="auto">
          <a:xfrm>
            <a:off x="395288" y="2868613"/>
            <a:ext cx="7200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t>首先考虑传输线</a:t>
            </a:r>
            <a:r>
              <a:rPr lang="en-US" altLang="zh-CN" dirty="0"/>
              <a:t>t=0</a:t>
            </a:r>
            <a:r>
              <a:rPr lang="zh-CN" altLang="en-US" dirty="0"/>
              <a:t>时刻，传输线上电势分布</a:t>
            </a:r>
            <a:endParaRPr lang="en-US" altLang="zh-CN" dirty="0"/>
          </a:p>
          <a:p>
            <a:r>
              <a:rPr lang="zh-CN" altLang="en-US" dirty="0"/>
              <a:t>假设</a:t>
            </a:r>
            <a:r>
              <a:rPr lang="en-US" altLang="zh-CN" dirty="0"/>
              <a:t>B=0,</a:t>
            </a:r>
            <a:r>
              <a:rPr lang="zh-CN" altLang="en-US" dirty="0"/>
              <a:t>此时电压与距离关系表现为</a:t>
            </a:r>
            <a:r>
              <a:rPr lang="en-US" altLang="zh-CN" dirty="0"/>
              <a:t>:</a:t>
            </a:r>
            <a:endParaRPr lang="zh-CN" altLang="en-US" dirty="0"/>
          </a:p>
        </p:txBody>
      </p:sp>
      <p:sp>
        <p:nvSpPr>
          <p:cNvPr id="7" name="文本框 6"/>
          <p:cNvSpPr txBox="1">
            <a:spLocks noRot="1" noChangeAspect="1" noMove="1" noResize="1" noEditPoints="1" noAdjustHandles="1" noChangeArrowheads="1" noChangeShapeType="1" noTextEdit="1"/>
          </p:cNvSpPr>
          <p:nvPr/>
        </p:nvSpPr>
        <p:spPr>
          <a:xfrm>
            <a:off x="4572000" y="3214054"/>
            <a:ext cx="5276850" cy="461665"/>
          </a:xfrm>
          <a:prstGeom prst="rect">
            <a:avLst/>
          </a:prstGeom>
          <a:blipFill>
            <a:blip r:embed="rId5"/>
            <a:stretch>
              <a:fillRect b="-18421"/>
            </a:stretch>
          </a:blipFill>
        </p:spPr>
        <p:txBody>
          <a:bodyPr/>
          <a:lstStyle/>
          <a:p>
            <a:r>
              <a:rPr lang="zh-CN" altLang="en-US">
                <a:noFill/>
              </a:rPr>
              <a:t> </a:t>
            </a:r>
          </a:p>
        </p:txBody>
      </p:sp>
      <p:cxnSp>
        <p:nvCxnSpPr>
          <p:cNvPr id="47111" name="直接连接符 7"/>
          <p:cNvCxnSpPr>
            <a:cxnSpLocks noChangeShapeType="1"/>
          </p:cNvCxnSpPr>
          <p:nvPr/>
        </p:nvCxnSpPr>
        <p:spPr bwMode="auto">
          <a:xfrm>
            <a:off x="1393825" y="4318000"/>
            <a:ext cx="504825" cy="0"/>
          </a:xfrm>
          <a:prstGeom prst="line">
            <a:avLst/>
          </a:prstGeom>
          <a:noFill/>
          <a:ln w="19050" algn="ctr">
            <a:solidFill>
              <a:srgbClr val="FF0000"/>
            </a:solidFill>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112" name="文本框 8"/>
          <p:cNvSpPr txBox="1">
            <a:spLocks noChangeArrowheads="1"/>
          </p:cNvSpPr>
          <p:nvPr/>
        </p:nvSpPr>
        <p:spPr bwMode="auto">
          <a:xfrm>
            <a:off x="1243013" y="3922713"/>
            <a:ext cx="1309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i="1"/>
              <a:t>   2</a:t>
            </a:r>
            <a:r>
              <a:rPr lang="el-GR" altLang="zh-CN" sz="1800" i="1"/>
              <a:t>π</a:t>
            </a:r>
            <a:endParaRPr lang="zh-CN" altLang="en-US" sz="1800" i="1"/>
          </a:p>
        </p:txBody>
      </p:sp>
      <p:sp>
        <p:nvSpPr>
          <p:cNvPr id="10" name="文本框 9"/>
          <p:cNvSpPr txBox="1">
            <a:spLocks noRot="1" noChangeAspect="1" noMove="1" noResize="1" noEditPoints="1" noAdjustHandles="1" noChangeArrowheads="1" noChangeShapeType="1" noTextEdit="1"/>
          </p:cNvSpPr>
          <p:nvPr/>
        </p:nvSpPr>
        <p:spPr>
          <a:xfrm>
            <a:off x="3867150" y="4614209"/>
            <a:ext cx="5276850" cy="850939"/>
          </a:xfrm>
          <a:prstGeom prst="rect">
            <a:avLst/>
          </a:prstGeom>
          <a:blipFill>
            <a:blip r:embed="rId6"/>
            <a:stretch>
              <a:fillRect/>
            </a:stretch>
          </a:blipFill>
        </p:spPr>
        <p:txBody>
          <a:bodyPr/>
          <a:lstStyle/>
          <a:p>
            <a:r>
              <a:rPr lang="zh-CN" altLang="en-US">
                <a:noFill/>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6777" y="2790787"/>
            <a:ext cx="4523624" cy="2511770"/>
          </a:xfrm>
          <a:prstGeom prst="rect">
            <a:avLst/>
          </a:prstGeom>
        </p:spPr>
      </p:pic>
      <p:pic>
        <p:nvPicPr>
          <p:cNvPr id="3" name="图片 2"/>
          <p:cNvPicPr>
            <a:picLocks noChangeAspect="1"/>
          </p:cNvPicPr>
          <p:nvPr/>
        </p:nvPicPr>
        <p:blipFill>
          <a:blip r:embed="rId4"/>
          <a:stretch>
            <a:fillRect/>
          </a:stretch>
        </p:blipFill>
        <p:spPr>
          <a:xfrm>
            <a:off x="56602" y="2844591"/>
            <a:ext cx="4566300" cy="2584928"/>
          </a:xfrm>
          <a:prstGeom prst="rect">
            <a:avLst/>
          </a:prstGeom>
        </p:spPr>
      </p:pic>
      <p:pic>
        <p:nvPicPr>
          <p:cNvPr id="2" name="图片 1"/>
          <p:cNvPicPr>
            <a:picLocks noChangeAspect="1"/>
          </p:cNvPicPr>
          <p:nvPr/>
        </p:nvPicPr>
        <p:blipFill>
          <a:blip r:embed="rId5"/>
          <a:stretch>
            <a:fillRect/>
          </a:stretch>
        </p:blipFill>
        <p:spPr>
          <a:xfrm>
            <a:off x="5700" y="2825026"/>
            <a:ext cx="4566300" cy="2584928"/>
          </a:xfrm>
          <a:prstGeom prst="rect">
            <a:avLst/>
          </a:prstGeom>
        </p:spPr>
      </p:pic>
      <p:sp>
        <p:nvSpPr>
          <p:cNvPr id="4915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4" name="文本框 3"/>
          <p:cNvSpPr txBox="1">
            <a:spLocks noRot="1" noChangeAspect="1" noMove="1" noResize="1" noEditPoints="1" noAdjustHandles="1" noChangeArrowheads="1" noChangeShapeType="1" noTextEdit="1"/>
          </p:cNvSpPr>
          <p:nvPr/>
        </p:nvSpPr>
        <p:spPr>
          <a:xfrm>
            <a:off x="-252536" y="1876182"/>
            <a:ext cx="5184576" cy="369332"/>
          </a:xfrm>
          <a:prstGeom prst="rect">
            <a:avLst/>
          </a:prstGeom>
          <a:blipFill>
            <a:blip r:embed="rId6"/>
            <a:stretch>
              <a:fillRect b="-36667"/>
            </a:stretch>
          </a:blipFill>
        </p:spPr>
        <p:txBody>
          <a:bodyPr/>
          <a:lstStyle/>
          <a:p>
            <a:r>
              <a:rPr lang="zh-CN" altLang="en-US">
                <a:noFill/>
              </a:rPr>
              <a:t> </a:t>
            </a:r>
          </a:p>
        </p:txBody>
      </p:sp>
      <p:sp>
        <p:nvSpPr>
          <p:cNvPr id="12" name="文本框 11"/>
          <p:cNvSpPr txBox="1">
            <a:spLocks noRot="1" noChangeAspect="1" noMove="1" noResize="1" noEditPoints="1" noAdjustHandles="1" noChangeArrowheads="1" noChangeShapeType="1" noTextEdit="1"/>
          </p:cNvSpPr>
          <p:nvPr/>
        </p:nvSpPr>
        <p:spPr>
          <a:xfrm>
            <a:off x="4355976" y="2432404"/>
            <a:ext cx="4697730" cy="461665"/>
          </a:xfrm>
          <a:prstGeom prst="rect">
            <a:avLst/>
          </a:prstGeom>
          <a:blipFill>
            <a:blip r:embed="rId7"/>
            <a:stretch>
              <a:fillRect b="-18421"/>
            </a:stretch>
          </a:blipFill>
        </p:spPr>
        <p:txBody>
          <a:bodyPr/>
          <a:lstStyle/>
          <a:p>
            <a:r>
              <a:rPr lang="zh-CN" altLang="en-US">
                <a:noFill/>
              </a:rPr>
              <a:t> </a:t>
            </a:r>
          </a:p>
        </p:txBody>
      </p:sp>
      <p:sp>
        <p:nvSpPr>
          <p:cNvPr id="13" name="文本框 12"/>
          <p:cNvSpPr txBox="1">
            <a:spLocks noRot="1" noChangeAspect="1" noMove="1" noResize="1" noEditPoints="1" noAdjustHandles="1" noChangeArrowheads="1" noChangeShapeType="1" noTextEdit="1"/>
          </p:cNvSpPr>
          <p:nvPr/>
        </p:nvSpPr>
        <p:spPr>
          <a:xfrm>
            <a:off x="4357092" y="2814480"/>
            <a:ext cx="4697730" cy="461665"/>
          </a:xfrm>
          <a:prstGeom prst="rect">
            <a:avLst/>
          </a:prstGeom>
          <a:blipFill>
            <a:blip r:embed="rId8"/>
            <a:stretch>
              <a:fillRect b="-20000"/>
            </a:stretch>
          </a:blipFill>
        </p:spPr>
        <p:txBody>
          <a:bodyPr/>
          <a:lstStyle/>
          <a:p>
            <a:r>
              <a:rPr lang="zh-CN" altLang="en-US">
                <a:noFill/>
              </a:rPr>
              <a:t> </a:t>
            </a:r>
          </a:p>
        </p:txBody>
      </p:sp>
      <p:sp>
        <p:nvSpPr>
          <p:cNvPr id="14" name="文本框 13"/>
          <p:cNvSpPr txBox="1">
            <a:spLocks noRot="1" noChangeAspect="1" noMove="1" noResize="1" noEditPoints="1" noAdjustHandles="1" noChangeArrowheads="1" noChangeShapeType="1" noTextEdit="1"/>
          </p:cNvSpPr>
          <p:nvPr/>
        </p:nvSpPr>
        <p:spPr>
          <a:xfrm>
            <a:off x="4355976" y="3170339"/>
            <a:ext cx="4697730" cy="461665"/>
          </a:xfrm>
          <a:prstGeom prst="rect">
            <a:avLst/>
          </a:prstGeom>
          <a:blipFill>
            <a:blip r:embed="rId9"/>
            <a:stretch>
              <a:fillRect b="-18421"/>
            </a:stretch>
          </a:blipFill>
        </p:spPr>
        <p:txBody>
          <a:bodyPr/>
          <a:lstStyle/>
          <a:p>
            <a:r>
              <a:rPr lang="zh-CN" altLang="en-US">
                <a:noFill/>
              </a:rPr>
              <a:t> </a:t>
            </a:r>
          </a:p>
        </p:txBody>
      </p:sp>
      <p:sp>
        <p:nvSpPr>
          <p:cNvPr id="49162" name="文本框 2"/>
          <p:cNvSpPr txBox="1">
            <a:spLocks noChangeArrowheads="1"/>
          </p:cNvSpPr>
          <p:nvPr/>
        </p:nvSpPr>
        <p:spPr bwMode="auto">
          <a:xfrm>
            <a:off x="5003800" y="3632200"/>
            <a:ext cx="386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t3&gt;t2&gt;t1=0</a:t>
            </a:r>
            <a:endParaRPr lang="zh-CN" altLang="en-US"/>
          </a:p>
        </p:txBody>
      </p:sp>
      <p:grpSp>
        <p:nvGrpSpPr>
          <p:cNvPr id="7" name="组合 6"/>
          <p:cNvGrpSpPr/>
          <p:nvPr/>
        </p:nvGrpSpPr>
        <p:grpSpPr>
          <a:xfrm>
            <a:off x="1150938" y="2663825"/>
            <a:ext cx="1044575" cy="1658938"/>
            <a:chOff x="1150938" y="2663825"/>
            <a:chExt cx="1044575" cy="1658938"/>
          </a:xfrm>
        </p:grpSpPr>
        <p:cxnSp>
          <p:nvCxnSpPr>
            <p:cNvPr id="49163" name="直接连接符 14"/>
            <p:cNvCxnSpPr>
              <a:cxnSpLocks noChangeShapeType="1"/>
            </p:cNvCxnSpPr>
            <p:nvPr/>
          </p:nvCxnSpPr>
          <p:spPr bwMode="auto">
            <a:xfrm>
              <a:off x="1403350" y="3746500"/>
              <a:ext cx="215900" cy="0"/>
            </a:xfrm>
            <a:prstGeom prst="line">
              <a:avLst/>
            </a:prstGeom>
            <a:no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4" name="直接连接符 17"/>
            <p:cNvCxnSpPr>
              <a:cxnSpLocks noChangeShapeType="1"/>
            </p:cNvCxnSpPr>
            <p:nvPr/>
          </p:nvCxnSpPr>
          <p:spPr bwMode="auto">
            <a:xfrm flipV="1">
              <a:off x="1403350" y="3009900"/>
              <a:ext cx="0" cy="1312863"/>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5" name="直接连接符 20"/>
            <p:cNvCxnSpPr>
              <a:cxnSpLocks noChangeShapeType="1"/>
            </p:cNvCxnSpPr>
            <p:nvPr/>
          </p:nvCxnSpPr>
          <p:spPr bwMode="auto">
            <a:xfrm flipV="1">
              <a:off x="1620838" y="2995613"/>
              <a:ext cx="0" cy="1327150"/>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6" name="文本框 21"/>
            <p:cNvSpPr txBox="1">
              <a:spLocks noChangeArrowheads="1"/>
            </p:cNvSpPr>
            <p:nvPr/>
          </p:nvSpPr>
          <p:spPr bwMode="auto">
            <a:xfrm>
              <a:off x="1150938" y="2663825"/>
              <a:ext cx="10445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500" dirty="0"/>
                <a:t>A</a:t>
              </a:r>
              <a:r>
                <a:rPr lang="en-US" altLang="zh-CN" sz="1500" baseline="-25000" dirty="0"/>
                <a:t>1    </a:t>
              </a:r>
              <a:r>
                <a:rPr lang="en-US" altLang="zh-CN" sz="1500" dirty="0"/>
                <a:t>A</a:t>
              </a:r>
              <a:r>
                <a:rPr lang="en-US" altLang="zh-CN" sz="1500" baseline="-25000" dirty="0"/>
                <a:t>3</a:t>
              </a:r>
              <a:endParaRPr lang="zh-CN" altLang="en-US" sz="1500" baseline="-25000" dirty="0"/>
            </a:p>
            <a:p>
              <a:endParaRPr lang="zh-CN" altLang="en-US" sz="1500" baseline="-25000" dirty="0"/>
            </a:p>
          </p:txBody>
        </p:sp>
      </p:grpSp>
      <p:sp>
        <p:nvSpPr>
          <p:cNvPr id="26" name="文本框 25"/>
          <p:cNvSpPr txBox="1">
            <a:spLocks noRot="1" noChangeAspect="1" noMove="1" noResize="1" noEditPoints="1" noAdjustHandles="1" noChangeArrowheads="1" noChangeShapeType="1" noTextEdit="1"/>
          </p:cNvSpPr>
          <p:nvPr/>
        </p:nvSpPr>
        <p:spPr>
          <a:xfrm>
            <a:off x="4157137" y="4321247"/>
            <a:ext cx="5272086" cy="461665"/>
          </a:xfrm>
          <a:prstGeom prst="rect">
            <a:avLst/>
          </a:prstGeom>
          <a:blipFill>
            <a:blip r:embed="rId10"/>
            <a:stretch>
              <a:fillRect/>
            </a:stretch>
          </a:blipFill>
        </p:spPr>
        <p:txBody>
          <a:bodyPr/>
          <a:lstStyle/>
          <a:p>
            <a:r>
              <a:rPr lang="zh-CN" altLang="en-US">
                <a:noFill/>
              </a:rPr>
              <a:t> </a:t>
            </a:r>
          </a:p>
        </p:txBody>
      </p:sp>
      <p:sp>
        <p:nvSpPr>
          <p:cNvPr id="27" name="文本框 26"/>
          <p:cNvSpPr txBox="1">
            <a:spLocks noRot="1" noChangeAspect="1" noMove="1" noResize="1" noEditPoints="1" noAdjustHandles="1" noChangeArrowheads="1" noChangeShapeType="1" noTextEdit="1"/>
          </p:cNvSpPr>
          <p:nvPr/>
        </p:nvSpPr>
        <p:spPr>
          <a:xfrm>
            <a:off x="4355976" y="4864102"/>
            <a:ext cx="5184576" cy="1938992"/>
          </a:xfrm>
          <a:prstGeom prst="rect">
            <a:avLst/>
          </a:prstGeom>
          <a:blipFill>
            <a:blip r:embed="rId11"/>
            <a:stretch>
              <a:fillRect/>
            </a:stretch>
          </a:blipFill>
        </p:spPr>
        <p:txBody>
          <a:bodyPr/>
          <a:lstStyle/>
          <a:p>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5700" y="2825026"/>
            <a:ext cx="4566300" cy="2584928"/>
          </a:xfrm>
          <a:prstGeom prst="rect">
            <a:avLst/>
          </a:prstGeom>
        </p:spPr>
      </p:pic>
      <p:sp>
        <p:nvSpPr>
          <p:cNvPr id="5120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9" name="文本框 8"/>
          <p:cNvSpPr txBox="1">
            <a:spLocks noRot="1" noChangeAspect="1" noMove="1" noResize="1" noEditPoints="1" noAdjustHandles="1" noChangeArrowheads="1" noChangeShapeType="1" noTextEdit="1"/>
          </p:cNvSpPr>
          <p:nvPr/>
        </p:nvSpPr>
        <p:spPr>
          <a:xfrm>
            <a:off x="4211960" y="1603375"/>
            <a:ext cx="5184576" cy="3020507"/>
          </a:xfrm>
          <a:prstGeom prst="rect">
            <a:avLst/>
          </a:prstGeom>
          <a:blipFill>
            <a:blip r:embed="rId4"/>
            <a:stretch>
              <a:fillRect/>
            </a:stretch>
          </a:blipFill>
        </p:spPr>
        <p:txBody>
          <a:bodyPr/>
          <a:lstStyle/>
          <a:p>
            <a:r>
              <a:rPr lang="zh-CN" altLang="en-US">
                <a:noFill/>
              </a:rPr>
              <a:t> </a:t>
            </a:r>
          </a:p>
        </p:txBody>
      </p:sp>
      <p:grpSp>
        <p:nvGrpSpPr>
          <p:cNvPr id="6" name="组合 5"/>
          <p:cNvGrpSpPr/>
          <p:nvPr/>
        </p:nvGrpSpPr>
        <p:grpSpPr>
          <a:xfrm>
            <a:off x="1150938" y="2663825"/>
            <a:ext cx="1044575" cy="1658939"/>
            <a:chOff x="1150938" y="2663825"/>
            <a:chExt cx="1044575" cy="1658939"/>
          </a:xfrm>
        </p:grpSpPr>
        <p:grpSp>
          <p:nvGrpSpPr>
            <p:cNvPr id="5" name="组合 4"/>
            <p:cNvGrpSpPr/>
            <p:nvPr/>
          </p:nvGrpSpPr>
          <p:grpSpPr>
            <a:xfrm>
              <a:off x="1403350" y="2996952"/>
              <a:ext cx="217488" cy="1325812"/>
              <a:chOff x="1403350" y="2996952"/>
              <a:chExt cx="217488" cy="1325812"/>
            </a:xfrm>
          </p:grpSpPr>
          <p:cxnSp>
            <p:nvCxnSpPr>
              <p:cNvPr id="51208" name="直接连接符 12"/>
              <p:cNvCxnSpPr>
                <a:cxnSpLocks noChangeShapeType="1"/>
              </p:cNvCxnSpPr>
              <p:nvPr/>
            </p:nvCxnSpPr>
            <p:spPr bwMode="auto">
              <a:xfrm>
                <a:off x="1403350" y="3746500"/>
                <a:ext cx="215900" cy="0"/>
              </a:xfrm>
              <a:prstGeom prst="line">
                <a:avLst/>
              </a:prstGeom>
              <a:no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09" name="直接连接符 13"/>
              <p:cNvCxnSpPr>
                <a:cxnSpLocks noChangeShapeType="1"/>
              </p:cNvCxnSpPr>
              <p:nvPr/>
            </p:nvCxnSpPr>
            <p:spPr bwMode="auto">
              <a:xfrm flipV="1">
                <a:off x="1403350" y="3009900"/>
                <a:ext cx="0" cy="1312864"/>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10" name="直接连接符 14"/>
              <p:cNvCxnSpPr>
                <a:cxnSpLocks noChangeShapeType="1"/>
              </p:cNvCxnSpPr>
              <p:nvPr/>
            </p:nvCxnSpPr>
            <p:spPr bwMode="auto">
              <a:xfrm flipH="1" flipV="1">
                <a:off x="1619672" y="2996952"/>
                <a:ext cx="1166" cy="1325811"/>
              </a:xfrm>
              <a:prstGeom prst="line">
                <a:avLst/>
              </a:prstGeom>
              <a:no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211" name="文本框 15"/>
            <p:cNvSpPr txBox="1">
              <a:spLocks noChangeArrowheads="1"/>
            </p:cNvSpPr>
            <p:nvPr/>
          </p:nvSpPr>
          <p:spPr bwMode="auto">
            <a:xfrm>
              <a:off x="1150938" y="2663825"/>
              <a:ext cx="10445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500" dirty="0"/>
                <a:t>A</a:t>
              </a:r>
              <a:r>
                <a:rPr lang="en-US" altLang="zh-CN" sz="1500" baseline="-25000" dirty="0"/>
                <a:t>1    </a:t>
              </a:r>
              <a:r>
                <a:rPr lang="en-US" altLang="zh-CN" sz="1500" dirty="0"/>
                <a:t>A</a:t>
              </a:r>
              <a:r>
                <a:rPr lang="en-US" altLang="zh-CN" sz="1500" baseline="-25000" dirty="0"/>
                <a:t>3</a:t>
              </a:r>
              <a:endParaRPr lang="zh-CN" altLang="en-US" sz="1500" baseline="-25000" dirty="0"/>
            </a:p>
            <a:p>
              <a:endParaRPr lang="zh-CN" altLang="en-US" sz="1500" baseline="-25000" dirty="0"/>
            </a:p>
          </p:txBody>
        </p:sp>
      </p:grpSp>
      <p:sp>
        <p:nvSpPr>
          <p:cNvPr id="19" name="文本框 18"/>
          <p:cNvSpPr txBox="1">
            <a:spLocks noRot="1" noChangeAspect="1" noMove="1" noResize="1" noEditPoints="1" noAdjustHandles="1" noChangeArrowheads="1" noChangeShapeType="1" noTextEdit="1"/>
          </p:cNvSpPr>
          <p:nvPr/>
        </p:nvSpPr>
        <p:spPr>
          <a:xfrm>
            <a:off x="6781179" y="3495973"/>
            <a:ext cx="1918345" cy="850939"/>
          </a:xfrm>
          <a:prstGeom prst="rect">
            <a:avLst/>
          </a:prstGeom>
          <a:blipFill>
            <a:blip r:embed="rId5"/>
            <a:stretch>
              <a:fillRect/>
            </a:stretch>
          </a:blipFill>
        </p:spPr>
        <p:txBody>
          <a:bodyPr/>
          <a:lstStyle/>
          <a:p>
            <a:r>
              <a:rPr lang="zh-CN" altLang="en-US">
                <a:noFill/>
              </a:rPr>
              <a:t> </a:t>
            </a:r>
          </a:p>
        </p:txBody>
      </p:sp>
      <p:sp>
        <p:nvSpPr>
          <p:cNvPr id="20" name="文本框 19"/>
          <p:cNvSpPr txBox="1">
            <a:spLocks noRot="1" noChangeAspect="1" noMove="1" noResize="1" noEditPoints="1" noAdjustHandles="1" noChangeArrowheads="1" noChangeShapeType="1" noTextEdit="1"/>
          </p:cNvSpPr>
          <p:nvPr/>
        </p:nvSpPr>
        <p:spPr>
          <a:xfrm>
            <a:off x="4710740" y="3495973"/>
            <a:ext cx="2013645" cy="850939"/>
          </a:xfrm>
          <a:prstGeom prst="rect">
            <a:avLst/>
          </a:prstGeom>
          <a:blipFill>
            <a:blip r:embed="rId6"/>
            <a:stretch>
              <a:fillRect/>
            </a:stretch>
          </a:blipFill>
        </p:spPr>
        <p:txBody>
          <a:bodyPr/>
          <a:lstStyle/>
          <a:p>
            <a:r>
              <a:rPr lang="zh-CN" altLang="en-US">
                <a:noFill/>
              </a:rPr>
              <a:t> </a:t>
            </a:r>
          </a:p>
        </p:txBody>
      </p:sp>
      <p:sp>
        <p:nvSpPr>
          <p:cNvPr id="26" name="文本框 25"/>
          <p:cNvSpPr txBox="1">
            <a:spLocks noRot="1" noChangeAspect="1" noMove="1" noResize="1" noEditPoints="1" noAdjustHandles="1" noChangeArrowheads="1" noChangeShapeType="1" noTextEdit="1"/>
          </p:cNvSpPr>
          <p:nvPr/>
        </p:nvSpPr>
        <p:spPr>
          <a:xfrm>
            <a:off x="6033661" y="4244248"/>
            <a:ext cx="1381448" cy="791307"/>
          </a:xfrm>
          <a:prstGeom prst="rect">
            <a:avLst/>
          </a:prstGeom>
          <a:blipFill>
            <a:blip r:embed="rId7"/>
            <a:stretch>
              <a:fillRect/>
            </a:stretch>
          </a:blipFill>
        </p:spPr>
        <p:txBody>
          <a:bodyPr/>
          <a:lstStyle/>
          <a:p>
            <a:r>
              <a:rPr lang="zh-CN" altLang="en-US">
                <a:noFill/>
              </a:rPr>
              <a:t> </a:t>
            </a:r>
          </a:p>
        </p:txBody>
      </p:sp>
      <p:sp>
        <p:nvSpPr>
          <p:cNvPr id="7" name="文本框 6"/>
          <p:cNvSpPr txBox="1"/>
          <p:nvPr/>
        </p:nvSpPr>
        <p:spPr>
          <a:xfrm>
            <a:off x="4067944" y="5095188"/>
            <a:ext cx="5076056" cy="1569660"/>
          </a:xfrm>
          <a:prstGeom prst="rect">
            <a:avLst/>
          </a:prstGeom>
          <a:noFill/>
        </p:spPr>
        <p:txBody>
          <a:bodyPr wrap="square" rtlCol="0">
            <a:spAutoFit/>
          </a:bodyPr>
          <a:lstStyle/>
          <a:p>
            <a:r>
              <a:rPr lang="zh-CN" altLang="en-US" dirty="0"/>
              <a:t>对于相位点</a:t>
            </a:r>
            <a:r>
              <a:rPr lang="en-US" altLang="zh-CN" dirty="0"/>
              <a:t>A</a:t>
            </a:r>
            <a:r>
              <a:rPr lang="zh-CN" altLang="en-US" dirty="0"/>
              <a:t>，</a:t>
            </a:r>
            <a:r>
              <a:rPr lang="en-US" altLang="zh-CN" dirty="0"/>
              <a:t>t3&gt;t2&gt;t1</a:t>
            </a:r>
            <a:r>
              <a:rPr lang="zh-CN" altLang="en-US" dirty="0"/>
              <a:t>，而同时</a:t>
            </a:r>
            <a:r>
              <a:rPr lang="en-US" altLang="zh-CN" dirty="0"/>
              <a:t>Z3&gt;Z2&gt;Z1</a:t>
            </a:r>
            <a:r>
              <a:rPr lang="zh-CN" altLang="en-US" dirty="0"/>
              <a:t>，说明波朝向</a:t>
            </a:r>
            <a:r>
              <a:rPr lang="en-US" altLang="zh-CN" dirty="0"/>
              <a:t>x</a:t>
            </a:r>
            <a:r>
              <a:rPr lang="zh-CN" altLang="en-US" dirty="0"/>
              <a:t>轴正半轴方向运动，对于</a:t>
            </a:r>
            <a:endParaRPr lang="en-US" altLang="zh-CN" dirty="0"/>
          </a:p>
          <a:p>
            <a:r>
              <a:rPr lang="zh-CN" altLang="en-US" dirty="0"/>
              <a:t>波速为</a:t>
            </a:r>
            <a:r>
              <a:rPr lang="en-US" altLang="zh-CN" i="1" dirty="0" err="1"/>
              <a:t>v</a:t>
            </a:r>
            <a:r>
              <a:rPr lang="en-US" altLang="zh-CN" i="1" baseline="-25000" dirty="0" err="1"/>
              <a:t>p</a:t>
            </a:r>
            <a:r>
              <a:rPr lang="zh-CN" altLang="en-US" dirty="0"/>
              <a:t>。</a:t>
            </a:r>
            <a:endParaRPr lang="zh-CN" altLang="en-US" i="1" baseline="-25000" dirty="0"/>
          </a:p>
        </p:txBody>
      </p:sp>
      <p:pic>
        <p:nvPicPr>
          <p:cNvPr id="8" name="图片 7"/>
          <p:cNvPicPr>
            <a:picLocks noChangeAspect="1"/>
          </p:cNvPicPr>
          <p:nvPr/>
        </p:nvPicPr>
        <p:blipFill>
          <a:blip r:embed="rId8"/>
          <a:stretch>
            <a:fillRect/>
          </a:stretch>
        </p:blipFill>
        <p:spPr>
          <a:xfrm>
            <a:off x="5004048" y="5873718"/>
            <a:ext cx="5182049" cy="36579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838200" y="1017240"/>
            <a:ext cx="7958138" cy="4572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endParaRPr lang="en-US" altLang="zh-CN" sz="2400" b="1" i="1" dirty="0">
              <a:solidFill>
                <a:srgbClr val="9966FF"/>
              </a:solidFill>
              <a:latin typeface="TimesNewRoman" charset="0"/>
              <a:ea typeface="宋体" pitchFamily="2" charset="-122"/>
            </a:endParaRPr>
          </a:p>
          <a:p>
            <a:pPr algn="just">
              <a:lnSpc>
                <a:spcPct val="90000"/>
              </a:lnSpc>
            </a:pPr>
            <a:endParaRPr lang="en-US" altLang="zh-CN" sz="2400" b="1" i="1" dirty="0">
              <a:solidFill>
                <a:srgbClr val="9966FF"/>
              </a:solidFill>
              <a:latin typeface="TimesNewRoman" charset="0"/>
              <a:ea typeface="宋体" pitchFamily="2" charset="-122"/>
            </a:endParaRPr>
          </a:p>
          <a:p>
            <a:pPr algn="just">
              <a:lnSpc>
                <a:spcPct val="90000"/>
              </a:lnSpc>
            </a:pPr>
            <a:endParaRPr lang="en-US" altLang="zh-CN" sz="2400" b="1" i="1" dirty="0">
              <a:solidFill>
                <a:srgbClr val="9966FF"/>
              </a:solidFill>
              <a:latin typeface="TimesNewRoman" charset="0"/>
              <a:ea typeface="宋体" pitchFamily="2" charset="-122"/>
            </a:endParaRPr>
          </a:p>
          <a:p>
            <a:pPr algn="just">
              <a:lnSpc>
                <a:spcPct val="90000"/>
              </a:lnSpc>
            </a:pPr>
            <a:r>
              <a:rPr lang="zh-CN" altLang="en-US" sz="2400" dirty="0">
                <a:latin typeface="TimesNewRoman" charset="0"/>
                <a:ea typeface="宋体" pitchFamily="2" charset="-122"/>
              </a:rPr>
              <a:t>通过入射波和反射波我们可以得出瞬时电压</a:t>
            </a:r>
            <a:endParaRPr lang="en-US" altLang="zh-CN" sz="24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pPr>
            <a:endParaRPr lang="en-US" altLang="zh-CN" sz="2000" dirty="0">
              <a:latin typeface="TimesNewRoman" charset="0"/>
              <a:ea typeface="宋体" pitchFamily="2" charset="-122"/>
            </a:endParaRPr>
          </a:p>
          <a:p>
            <a:pPr algn="just">
              <a:lnSpc>
                <a:spcPct val="90000"/>
              </a:lnSpc>
              <a:buFont typeface="Wingdings" pitchFamily="2" charset="2"/>
              <a:buNone/>
            </a:pPr>
            <a:r>
              <a:rPr lang="en-US" altLang="zh-CN" sz="2000" dirty="0">
                <a:latin typeface="TimesNewRoman" charset="0"/>
                <a:ea typeface="宋体" pitchFamily="2" charset="-122"/>
              </a:rPr>
              <a:t>     </a:t>
            </a:r>
          </a:p>
          <a:p>
            <a:pPr algn="just">
              <a:lnSpc>
                <a:spcPct val="90000"/>
              </a:lnSpc>
              <a:buFont typeface="Wingdings" pitchFamily="2" charset="2"/>
              <a:buNone/>
            </a:pPr>
            <a:r>
              <a:rPr lang="en-US" altLang="zh-CN" sz="2000" dirty="0">
                <a:latin typeface="TimesNewRoman" charset="0"/>
                <a:ea typeface="宋体" pitchFamily="2" charset="-122"/>
              </a:rPr>
              <a:t>     </a:t>
            </a:r>
          </a:p>
          <a:p>
            <a:pPr algn="just">
              <a:lnSpc>
                <a:spcPct val="90000"/>
              </a:lnSpc>
              <a:buFont typeface="Wingdings" pitchFamily="2" charset="2"/>
              <a:buNone/>
            </a:pPr>
            <a:r>
              <a:rPr lang="en-US" altLang="zh-CN" sz="2000" dirty="0">
                <a:latin typeface="TimesNewRoman" charset="0"/>
                <a:ea typeface="宋体" pitchFamily="2" charset="-122"/>
              </a:rPr>
              <a:t>     </a:t>
            </a:r>
            <a:endParaRPr lang="en-US" altLang="zh-CN" sz="2400" dirty="0">
              <a:latin typeface="TimesNewRoman" charset="0"/>
              <a:ea typeface="宋体" pitchFamily="2" charset="-122"/>
            </a:endParaRPr>
          </a:p>
          <a:p>
            <a:pPr algn="just">
              <a:lnSpc>
                <a:spcPct val="90000"/>
              </a:lnSpc>
            </a:pPr>
            <a:endParaRPr lang="en-US" altLang="zh-CN" sz="1800" dirty="0">
              <a:latin typeface="TimesNewRoman" charset="0"/>
              <a:ea typeface="宋体" pitchFamily="2" charset="-122"/>
            </a:endParaRPr>
          </a:p>
          <a:p>
            <a:pPr algn="just">
              <a:lnSpc>
                <a:spcPct val="90000"/>
              </a:lnSpc>
            </a:pPr>
            <a:endParaRPr lang="en-US" altLang="zh-CN" sz="1800" dirty="0">
              <a:latin typeface="TimesNewRoman" charset="0"/>
              <a:ea typeface="宋体" pitchFamily="2" charset="-122"/>
            </a:endParaRPr>
          </a:p>
          <a:p>
            <a:pPr>
              <a:lnSpc>
                <a:spcPct val="90000"/>
              </a:lnSpc>
            </a:pPr>
            <a:endParaRPr lang="zh-CN" altLang="en-US" sz="1800" dirty="0">
              <a:ea typeface="宋体" pitchFamily="2" charset="-122"/>
            </a:endParaRPr>
          </a:p>
        </p:txBody>
      </p:sp>
      <p:grpSp>
        <p:nvGrpSpPr>
          <p:cNvPr id="6" name="Group 16"/>
          <p:cNvGrpSpPr>
            <a:grpSpLocks/>
          </p:cNvGrpSpPr>
          <p:nvPr/>
        </p:nvGrpSpPr>
        <p:grpSpPr bwMode="auto">
          <a:xfrm>
            <a:off x="214064" y="2420888"/>
            <a:ext cx="8534400" cy="2743200"/>
            <a:chOff x="96" y="768"/>
            <a:chExt cx="5376" cy="1728"/>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 y="768"/>
              <a:ext cx="3792" cy="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8"/>
            <p:cNvSpPr>
              <a:spLocks noChangeArrowheads="1"/>
            </p:cNvSpPr>
            <p:nvPr/>
          </p:nvSpPr>
          <p:spPr bwMode="auto">
            <a:xfrm>
              <a:off x="96" y="1776"/>
              <a:ext cx="1392" cy="288"/>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ctr" eaLnBrk="1" hangingPunct="1">
                <a:spcBef>
                  <a:spcPct val="0"/>
                </a:spcBef>
                <a:buClrTx/>
                <a:buFontTx/>
                <a:buNone/>
              </a:pPr>
              <a:r>
                <a:rPr lang="zh-CN" altLang="en-US" sz="2000" dirty="0">
                  <a:ea typeface="宋体" pitchFamily="2" charset="-122"/>
                </a:rPr>
                <a:t>入射波</a:t>
              </a:r>
              <a:endParaRPr lang="en-US" altLang="zh-CN" sz="2000" dirty="0">
                <a:ea typeface="宋体" pitchFamily="2" charset="-122"/>
              </a:endParaRPr>
            </a:p>
          </p:txBody>
        </p:sp>
        <p:sp>
          <p:nvSpPr>
            <p:cNvPr id="9" name="Oval 11"/>
            <p:cNvSpPr>
              <a:spLocks noChangeArrowheads="1"/>
            </p:cNvSpPr>
            <p:nvPr/>
          </p:nvSpPr>
          <p:spPr bwMode="auto">
            <a:xfrm>
              <a:off x="4032" y="1872"/>
              <a:ext cx="1440" cy="336"/>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ctr" eaLnBrk="1" hangingPunct="1">
                <a:spcBef>
                  <a:spcPct val="0"/>
                </a:spcBef>
                <a:buClrTx/>
                <a:buFontTx/>
                <a:buNone/>
              </a:pPr>
              <a:r>
                <a:rPr lang="zh-CN" altLang="en-US" sz="2000" dirty="0">
                  <a:ea typeface="宋体" pitchFamily="2" charset="-122"/>
                </a:rPr>
                <a:t>反射波</a:t>
              </a:r>
              <a:endParaRPr lang="en-US" altLang="zh-CN" sz="2000" dirty="0">
                <a:ea typeface="宋体" pitchFamily="2" charset="-122"/>
              </a:endParaRPr>
            </a:p>
          </p:txBody>
        </p:sp>
        <p:sp>
          <p:nvSpPr>
            <p:cNvPr id="10" name="AutoShape 12"/>
            <p:cNvSpPr>
              <a:spLocks noChangeArrowheads="1"/>
            </p:cNvSpPr>
            <p:nvPr/>
          </p:nvSpPr>
          <p:spPr bwMode="auto">
            <a:xfrm>
              <a:off x="4416" y="2304"/>
              <a:ext cx="576" cy="192"/>
            </a:xfrm>
            <a:prstGeom prst="curvedUpArrow">
              <a:avLst>
                <a:gd name="adj1" fmla="val 85639"/>
                <a:gd name="adj2" fmla="val 120000"/>
                <a:gd name="adj3" fmla="val 3333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spcBef>
                  <a:spcPct val="0"/>
                </a:spcBef>
                <a:buClrTx/>
                <a:buFontTx/>
                <a:buNone/>
              </a:pPr>
              <a:endParaRPr lang="zh-CN" altLang="en-US" sz="2400">
                <a:ea typeface="宋体" pitchFamily="2" charset="-122"/>
              </a:endParaRPr>
            </a:p>
          </p:txBody>
        </p:sp>
        <p:sp>
          <p:nvSpPr>
            <p:cNvPr id="11" name="AutoShape 15"/>
            <p:cNvSpPr>
              <a:spLocks noChangeArrowheads="1"/>
            </p:cNvSpPr>
            <p:nvPr/>
          </p:nvSpPr>
          <p:spPr bwMode="auto">
            <a:xfrm>
              <a:off x="1248" y="2064"/>
              <a:ext cx="720" cy="240"/>
            </a:xfrm>
            <a:prstGeom prst="curvedUpArrow">
              <a:avLst>
                <a:gd name="adj1" fmla="val 60000"/>
                <a:gd name="adj2" fmla="val 120000"/>
                <a:gd name="adj3" fmla="val 3333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spcBef>
                  <a:spcPct val="0"/>
                </a:spcBef>
                <a:buClrTx/>
                <a:buFontTx/>
                <a:buNone/>
              </a:pPr>
              <a:endParaRPr lang="zh-CN" altLang="en-US" sz="2400">
                <a:ea typeface="宋体" pitchFamily="2" charset="-122"/>
              </a:endParaRPr>
            </a:p>
          </p:txBody>
        </p:sp>
      </p:grpSp>
      <p:sp>
        <p:nvSpPr>
          <p:cNvPr id="12" name="Rectangle 17"/>
          <p:cNvSpPr>
            <a:spLocks noChangeArrowheads="1"/>
          </p:cNvSpPr>
          <p:nvPr/>
        </p:nvSpPr>
        <p:spPr bwMode="auto">
          <a:xfrm>
            <a:off x="971600" y="1084312"/>
            <a:ext cx="6934200" cy="6096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85000"/>
              </a:lnSpc>
              <a:spcBef>
                <a:spcPct val="0"/>
              </a:spcBef>
              <a:buClrTx/>
              <a:buFontTx/>
              <a:buNone/>
            </a:pPr>
            <a:r>
              <a:rPr lang="zh-CN" altLang="en-US" b="1" u="sng" dirty="0">
                <a:solidFill>
                  <a:srgbClr val="009900"/>
                </a:solidFill>
                <a:latin typeface="TimesNewRoman" charset="0"/>
                <a:ea typeface="宋体" pitchFamily="2" charset="-122"/>
              </a:rPr>
              <a:t>传输线上的瞬时电压</a:t>
            </a:r>
            <a:endParaRPr lang="en-US" altLang="zh-CN" u="sng" dirty="0">
              <a:solidFill>
                <a:srgbClr val="009900"/>
              </a:solidFill>
              <a:latin typeface="TimesNewRoman" charset="0"/>
              <a:ea typeface="宋体" pitchFamily="2" charset="-122"/>
            </a:endParaRPr>
          </a:p>
        </p:txBody>
      </p:sp>
      <p:sp>
        <p:nvSpPr>
          <p:cNvPr id="2" name="矩形 1"/>
          <p:cNvSpPr/>
          <p:nvPr/>
        </p:nvSpPr>
        <p:spPr>
          <a:xfrm>
            <a:off x="611560" y="5795972"/>
            <a:ext cx="8136904" cy="830997"/>
          </a:xfrm>
          <a:prstGeom prst="rect">
            <a:avLst/>
          </a:prstGeom>
        </p:spPr>
        <p:txBody>
          <a:bodyPr wrap="square">
            <a:spAutoFit/>
          </a:bodyPr>
          <a:lstStyle/>
          <a:p>
            <a:pPr algn="ctr"/>
            <a:r>
              <a:rPr lang="zh-CN" altLang="en-US" sz="2400" b="1" dirty="0">
                <a:solidFill>
                  <a:srgbClr val="00B050"/>
                </a:solidFill>
                <a:latin typeface="TimesNewRoman" charset="0"/>
                <a:ea typeface="宋体" pitchFamily="2" charset="-122"/>
              </a:rPr>
              <a:t>物理意义：传输线上任意时刻的瞬时电压是在同时刻同一位置处的入射波与反射波的叠加</a:t>
            </a:r>
            <a:endParaRPr lang="zh-CN" altLang="en-US" sz="2400" dirty="0">
              <a:solidFill>
                <a:srgbClr val="00B050"/>
              </a:solidFill>
            </a:endParaRPr>
          </a:p>
        </p:txBody>
      </p:sp>
    </p:spTree>
    <p:extLst>
      <p:ext uri="{BB962C8B-B14F-4D97-AF65-F5344CB8AC3E}">
        <p14:creationId xmlns:p14="http://schemas.microsoft.com/office/powerpoint/2010/main" val="812027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48</a:t>
            </a:fld>
            <a:r>
              <a:rPr lang="en-US" altLang="zh-CN"/>
              <a:t>/11</a:t>
            </a:r>
            <a:endParaRPr lang="zh-CN" altLang="en-US" dirty="0"/>
          </a:p>
        </p:txBody>
      </p:sp>
      <p:sp>
        <p:nvSpPr>
          <p:cNvPr id="5" name="Rectangle 2"/>
          <p:cNvSpPr>
            <a:spLocks noGrp="1" noChangeArrowheads="1"/>
          </p:cNvSpPr>
          <p:nvPr>
            <p:ph type="title"/>
          </p:nvPr>
        </p:nvSpPr>
        <p:spPr>
          <a:xfrm>
            <a:off x="779045" y="718512"/>
            <a:ext cx="7378700" cy="1143000"/>
          </a:xfrm>
        </p:spPr>
        <p:txBody>
          <a:bodyPr/>
          <a:lstStyle/>
          <a:p>
            <a:pPr algn="l" eaLnBrk="1" hangingPunct="1"/>
            <a:r>
              <a:rPr lang="zh-CN" altLang="en-US" sz="3600" dirty="0">
                <a:latin typeface="TimesNewRoman" charset="0"/>
                <a:ea typeface="宋体" pitchFamily="2" charset="-122"/>
              </a:rPr>
              <a:t>终端负载的无耗传输线</a:t>
            </a:r>
            <a:endParaRPr lang="en-US" altLang="zh-CN" sz="3600" dirty="0">
              <a:latin typeface="TimesNewRoman" charset="0"/>
              <a:ea typeface="宋体" pitchFamily="2" charset="-122"/>
            </a:endParaRPr>
          </a:p>
        </p:txBody>
      </p:sp>
      <p:sp>
        <p:nvSpPr>
          <p:cNvPr id="6" name="Rectangle 3"/>
          <p:cNvSpPr txBox="1">
            <a:spLocks noChangeArrowheads="1"/>
          </p:cNvSpPr>
          <p:nvPr/>
        </p:nvSpPr>
        <p:spPr>
          <a:xfrm>
            <a:off x="809625" y="2214563"/>
            <a:ext cx="7958138" cy="38814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000" dirty="0">
                <a:latin typeface="TimesNewRoman" charset="0"/>
                <a:ea typeface="宋体" pitchFamily="2" charset="-122"/>
              </a:rPr>
              <a:t>我们选择的参考点为</a:t>
            </a:r>
            <a:r>
              <a:rPr lang="en-US" altLang="zh-CN" sz="2000" dirty="0">
                <a:latin typeface="TimesNewRoman" charset="0"/>
                <a:ea typeface="宋体" pitchFamily="2" charset="-122"/>
              </a:rPr>
              <a:t>z (</a:t>
            </a:r>
            <a:r>
              <a:rPr lang="en-US" altLang="zh-CN" sz="2000" i="1" dirty="0">
                <a:latin typeface="TimesNewRoman,Italic" charset="0"/>
                <a:ea typeface="宋体" pitchFamily="2" charset="-122"/>
              </a:rPr>
              <a:t>z </a:t>
            </a:r>
            <a:r>
              <a:rPr lang="en-US" altLang="zh-CN" sz="2000" dirty="0">
                <a:latin typeface="TimesNewRoman" charset="0"/>
                <a:ea typeface="宋体" pitchFamily="2" charset="-122"/>
              </a:rPr>
              <a:t>= 0) </a:t>
            </a:r>
            <a:r>
              <a:rPr lang="zh-CN" altLang="en-US" sz="2000" dirty="0">
                <a:latin typeface="TimesNewRoman" charset="0"/>
                <a:ea typeface="宋体" pitchFamily="2" charset="-122"/>
              </a:rPr>
              <a:t>处连接了终端负载</a:t>
            </a:r>
            <a:r>
              <a:rPr lang="en-US" altLang="zh-CN" sz="2000" dirty="0">
                <a:latin typeface="TimesNewRoman" charset="0"/>
                <a:ea typeface="宋体" pitchFamily="2" charset="-122"/>
              </a:rPr>
              <a:t>, </a:t>
            </a:r>
            <a:r>
              <a:rPr lang="zh-CN" altLang="en-US" sz="2000" dirty="0">
                <a:latin typeface="TimesNewRoman" charset="0"/>
                <a:ea typeface="宋体" pitchFamily="2" charset="-122"/>
              </a:rPr>
              <a:t>那么无耗传输线在</a:t>
            </a:r>
            <a:r>
              <a:rPr lang="en-US" altLang="zh-CN" sz="2000" i="1" dirty="0">
                <a:latin typeface="TimesNewRoman,Italic" charset="0"/>
                <a:ea typeface="宋体" pitchFamily="2" charset="-122"/>
              </a:rPr>
              <a:t>z </a:t>
            </a:r>
            <a:r>
              <a:rPr lang="en-US" altLang="zh-CN" sz="2000" dirty="0">
                <a:latin typeface="TimesNewRoman" charset="0"/>
                <a:ea typeface="宋体" pitchFamily="2" charset="-122"/>
              </a:rPr>
              <a:t>= 0 </a:t>
            </a:r>
            <a:r>
              <a:rPr lang="zh-CN" altLang="en-US" sz="2000" dirty="0">
                <a:latin typeface="TimesNewRoman" charset="0"/>
                <a:ea typeface="宋体" pitchFamily="2" charset="-122"/>
              </a:rPr>
              <a:t>处的负载电压和电流为</a:t>
            </a:r>
            <a:r>
              <a:rPr lang="en-US" altLang="zh-CN" sz="2000" dirty="0">
                <a:latin typeface="TimesNewRoman" charset="0"/>
                <a:ea typeface="宋体" pitchFamily="2" charset="-122"/>
              </a:rPr>
              <a:t>.</a:t>
            </a: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pPr algn="just"/>
            <a:endParaRPr lang="en-US" altLang="zh-CN" sz="2000" dirty="0">
              <a:latin typeface="TimesNewRoman" charset="0"/>
              <a:ea typeface="宋体" pitchFamily="2" charset="-122"/>
            </a:endParaRPr>
          </a:p>
          <a:p>
            <a:endParaRPr lang="zh-CN" altLang="en-US" sz="2000" dirty="0">
              <a:ea typeface="宋体" pitchFamily="2" charset="-122"/>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76600"/>
            <a:ext cx="74676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953000"/>
            <a:ext cx="6296025"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1926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6230723" y="2214255"/>
                <a:ext cx="4320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m:rPr>
                          <m:sty m:val="p"/>
                        </m:rPr>
                        <a:rPr lang="en-US" altLang="zh-CN" i="1" baseline="-25000">
                          <a:latin typeface="Cambria Math" panose="02040503050406030204" pitchFamily="18" charset="0"/>
                          <a:ea typeface="Cambria Math" panose="02040503050406030204" pitchFamily="18" charset="0"/>
                        </a:rPr>
                        <m:t>in</m:t>
                      </m:r>
                    </m:oMath>
                  </m:oMathPara>
                </a14:m>
                <a:endParaRPr lang="zh-CN" altLang="en-US" baseline="-25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6230723" y="2214255"/>
                <a:ext cx="432048" cy="461665"/>
              </a:xfrm>
              <a:prstGeom prst="rect">
                <a:avLst/>
              </a:prstGeom>
              <a:blipFill>
                <a:blip r:embed="rId3"/>
                <a:stretch>
                  <a:fillRect l="-2817" r="-14085"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0" name="矩形 57349"/>
              <p:cNvSpPr/>
              <p:nvPr/>
            </p:nvSpPr>
            <p:spPr>
              <a:xfrm>
                <a:off x="260154" y="2307034"/>
                <a:ext cx="3670812" cy="8600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m:rPr>
                          <m:sty m:val="p"/>
                        </m:rPr>
                        <a:rPr lang="en-US" altLang="zh-CN" i="1" baseline="-25000">
                          <a:latin typeface="Cambria Math" panose="02040503050406030204" pitchFamily="18" charset="0"/>
                          <a:ea typeface="Cambria Math" panose="02040503050406030204" pitchFamily="18" charset="0"/>
                        </a:rPr>
                        <m:t>in</m:t>
                      </m:r>
                      <m:r>
                        <a:rPr lang="en-US" altLang="zh-CN" i="1">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num>
                        <m:den>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m:rPr>
                              <m:nor/>
                            </m:rPr>
                            <a:rPr lang="zh-CN" altLang="en-US" dirty="0"/>
                            <m:t> </m:t>
                          </m:r>
                        </m:den>
                      </m:f>
                      <m:r>
                        <a:rPr lang="en-US" altLang="zh-CN" b="0" i="1" smtClean="0">
                          <a:solidFill>
                            <a:schemeClr val="accent6"/>
                          </a:solidFill>
                          <a:latin typeface="Cambria Math" panose="02040503050406030204" pitchFamily="18" charset="0"/>
                        </a:rPr>
                        <m:t>=</m:t>
                      </m:r>
                      <m:f>
                        <m:fPr>
                          <m:ctrlPr>
                            <a:rPr lang="en-US" altLang="zh-CN" i="1" dirty="0">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den>
                      </m:f>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57350" name="矩形 57349"/>
              <p:cNvSpPr>
                <a:spLocks noRot="1" noChangeAspect="1" noMove="1" noResize="1" noEditPoints="1" noAdjustHandles="1" noChangeArrowheads="1" noChangeShapeType="1" noTextEdit="1"/>
              </p:cNvSpPr>
              <p:nvPr/>
            </p:nvSpPr>
            <p:spPr>
              <a:xfrm>
                <a:off x="260154" y="2307034"/>
                <a:ext cx="3670812" cy="860044"/>
              </a:xfrm>
              <a:prstGeom prst="rect">
                <a:avLst/>
              </a:prstGeom>
              <a:blipFill>
                <a:blip r:embed="rId4"/>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1" name="矩形 57350"/>
              <p:cNvSpPr/>
              <p:nvPr/>
            </p:nvSpPr>
            <p:spPr>
              <a:xfrm>
                <a:off x="-473077" y="3136026"/>
                <a:ext cx="4572000" cy="78380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m:rPr>
                          <m:sty m:val="p"/>
                        </m:rPr>
                        <a:rPr lang="en-US" altLang="zh-CN" i="1" baseline="-25000">
                          <a:latin typeface="Cambria Math" panose="02040503050406030204" pitchFamily="18" charset="0"/>
                          <a:ea typeface="Cambria Math" panose="02040503050406030204" pitchFamily="18" charset="0"/>
                        </a:rPr>
                        <m:t>in</m:t>
                      </m:r>
                      <m:d>
                        <m:dPr>
                          <m:ctrlPr>
                            <a:rPr lang="en-US" altLang="zh-CN" b="0" i="1" smtClean="0">
                              <a:latin typeface="Cambria Math" panose="02040503050406030204" pitchFamily="18" charset="0"/>
                              <a:ea typeface="Cambria Math" panose="02040503050406030204" pitchFamily="18" charset="0"/>
                            </a:rPr>
                          </m:ctrlPr>
                        </m:dPr>
                        <m:e>
                          <m:r>
                            <a:rPr lang="en-US" altLang="zh-CN" i="1">
                              <a:solidFill>
                                <a:schemeClr val="accent6"/>
                              </a:solidFill>
                              <a:latin typeface="Cambria Math" panose="02040503050406030204" pitchFamily="18" charset="0"/>
                            </a:rPr>
                            <m:t>𝑧</m:t>
                          </m:r>
                          <m:r>
                            <a:rPr lang="en-US" altLang="zh-CN" i="1">
                              <a:solidFill>
                                <a:schemeClr val="accent6"/>
                              </a:solidFill>
                              <a:latin typeface="Cambria Math" panose="02040503050406030204" pitchFamily="18" charset="0"/>
                            </a:rPr>
                            <m:t>′=0</m:t>
                          </m:r>
                        </m:e>
                      </m:d>
                      <m:r>
                        <a:rPr lang="en-US" altLang="zh-CN" b="0" i="1" smtClean="0">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b="0" i="1" baseline="-25000"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den>
                      </m:f>
                    </m:oMath>
                  </m:oMathPara>
                </a14:m>
                <a:endParaRPr lang="zh-CN" altLang="en-US" dirty="0"/>
              </a:p>
            </p:txBody>
          </p:sp>
        </mc:Choice>
        <mc:Fallback xmlns="">
          <p:sp>
            <p:nvSpPr>
              <p:cNvPr id="57351" name="矩形 57350"/>
              <p:cNvSpPr>
                <a:spLocks noRot="1" noChangeAspect="1" noMove="1" noResize="1" noEditPoints="1" noAdjustHandles="1" noChangeArrowheads="1" noChangeShapeType="1" noTextEdit="1"/>
              </p:cNvSpPr>
              <p:nvPr/>
            </p:nvSpPr>
            <p:spPr>
              <a:xfrm>
                <a:off x="-473077" y="3136026"/>
                <a:ext cx="4572000" cy="783804"/>
              </a:xfrm>
              <a:prstGeom prst="rect">
                <a:avLst/>
              </a:prstGeom>
              <a:blipFill>
                <a:blip r:embed="rId5"/>
                <a:stretch>
                  <a:fillRect b="-15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209839" y="4033611"/>
                <a:ext cx="3592587"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𝑧</m:t>
                          </m:r>
                          <m:r>
                            <m:rPr>
                              <m:sty m:val="p"/>
                            </m:rPr>
                            <a:rPr lang="en-US" altLang="zh-CN" i="0" baseline="-25000">
                              <a:solidFill>
                                <a:srgbClr val="FF0000"/>
                              </a:solidFill>
                              <a:latin typeface="Cambria Math" panose="02040503050406030204" pitchFamily="18" charset="0"/>
                            </a:rPr>
                            <m:t>l</m:t>
                          </m:r>
                        </m:e>
                      </m:d>
                      <m:r>
                        <a:rPr lang="en-US" altLang="zh-CN" i="1">
                          <a:solidFill>
                            <a:srgbClr val="FF0000"/>
                          </a:solidFill>
                          <a:latin typeface="Cambria Math" panose="02040503050406030204" pitchFamily="18" charset="0"/>
                          <a:ea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𝑒</m:t>
                          </m:r>
                        </m:e>
                        <m: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2</m:t>
                          </m:r>
                          <m:r>
                            <a:rPr lang="en-US" altLang="zh-CN" i="1">
                              <a:solidFill>
                                <a:srgbClr val="FF0000"/>
                              </a:solidFill>
                              <a:latin typeface="Cambria Math" panose="02040503050406030204" pitchFamily="18" charset="0"/>
                            </a:rPr>
                            <m:t>𝑗</m:t>
                          </m:r>
                          <m:r>
                            <a:rPr lang="zh-CN" altLang="en-US" i="1">
                              <a:solidFill>
                                <a:srgbClr val="FF0000"/>
                              </a:solidFill>
                              <a:latin typeface="Cambria Math" panose="02040503050406030204" pitchFamily="18" charset="0"/>
                            </a:rPr>
                            <m:t>𝛽</m:t>
                          </m:r>
                          <m:r>
                            <a:rPr lang="en-US" altLang="zh-CN" i="1">
                              <a:solidFill>
                                <a:srgbClr val="FF0000"/>
                              </a:solidFill>
                              <a:latin typeface="Cambria Math" panose="02040503050406030204" pitchFamily="18" charset="0"/>
                            </a:rPr>
                            <m:t>𝑧</m:t>
                          </m:r>
                          <m:r>
                            <a:rPr lang="en-US" altLang="zh-CN" i="1" baseline="-25000">
                              <a:solidFill>
                                <a:srgbClr val="FF0000"/>
                              </a:solidFill>
                              <a:latin typeface="Cambria Math" panose="02040503050406030204" pitchFamily="18" charset="0"/>
                            </a:rPr>
                            <m:t>𝐿</m:t>
                          </m:r>
                        </m:sup>
                      </m:sSup>
                    </m:oMath>
                  </m:oMathPara>
                </a14:m>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209839" y="4033611"/>
                <a:ext cx="3592587" cy="478977"/>
              </a:xfrm>
              <a:prstGeom prst="rect">
                <a:avLst/>
              </a:prstGeom>
              <a:blipFill>
                <a:blip r:embed="rId6"/>
                <a:stretch>
                  <a:fillRect/>
                </a:stretch>
              </a:blipFill>
            </p:spPr>
            <p:txBody>
              <a:bodyPr/>
              <a:lstStyle/>
              <a:p>
                <a:r>
                  <a:rPr lang="zh-CN" altLang="en-US">
                    <a:noFill/>
                  </a:rPr>
                  <a:t> </a:t>
                </a:r>
              </a:p>
            </p:txBody>
          </p:sp>
        </mc:Fallback>
      </mc:AlternateContent>
      <p:grpSp>
        <p:nvGrpSpPr>
          <p:cNvPr id="101" name="组合 100"/>
          <p:cNvGrpSpPr/>
          <p:nvPr/>
        </p:nvGrpSpPr>
        <p:grpSpPr>
          <a:xfrm>
            <a:off x="5978889" y="2739766"/>
            <a:ext cx="3367050" cy="1176388"/>
            <a:chOff x="5381414" y="2516360"/>
            <a:chExt cx="3367050" cy="1176388"/>
          </a:xfrm>
        </p:grpSpPr>
        <p:grpSp>
          <p:nvGrpSpPr>
            <p:cNvPr id="102" name="组合 101"/>
            <p:cNvGrpSpPr/>
            <p:nvPr/>
          </p:nvGrpSpPr>
          <p:grpSpPr>
            <a:xfrm>
              <a:off x="5381414" y="2516360"/>
              <a:ext cx="2376272" cy="1176388"/>
              <a:chOff x="4716008" y="2468628"/>
              <a:chExt cx="2376272" cy="1176388"/>
            </a:xfrm>
          </p:grpSpPr>
          <p:cxnSp>
            <p:nvCxnSpPr>
              <p:cNvPr id="107" name="直接连接符 106"/>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椭圆 108"/>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0" name="椭圆 109"/>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1" name="直接连接符 110"/>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椭圆 111"/>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3" name="椭圆 112"/>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4" name="直接连接符 113"/>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连接符 114"/>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矩形 102"/>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5" name="文本框 104"/>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19" name="直接箭头连接符 118"/>
          <p:cNvCxnSpPr/>
          <p:nvPr/>
        </p:nvCxnSpPr>
        <p:spPr bwMode="auto">
          <a:xfrm flipV="1">
            <a:off x="6033571" y="411566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flipH="1" flipV="1">
            <a:off x="6010674" y="239052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文本框 120"/>
          <p:cNvSpPr txBox="1"/>
          <p:nvPr/>
        </p:nvSpPr>
        <p:spPr>
          <a:xfrm>
            <a:off x="5853551" y="416626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22" name="文本框 121"/>
          <p:cNvSpPr txBox="1"/>
          <p:nvPr/>
        </p:nvSpPr>
        <p:spPr>
          <a:xfrm>
            <a:off x="7587351" y="411566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23" name="直接箭头连接符 122"/>
          <p:cNvCxnSpPr/>
          <p:nvPr/>
        </p:nvCxnSpPr>
        <p:spPr bwMode="auto">
          <a:xfrm flipH="1" flipV="1">
            <a:off x="7948480" y="236935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文本框 123"/>
          <p:cNvSpPr txBox="1"/>
          <p:nvPr/>
        </p:nvSpPr>
        <p:spPr>
          <a:xfrm>
            <a:off x="8636229" y="3938804"/>
            <a:ext cx="1224136" cy="461665"/>
          </a:xfrm>
          <a:prstGeom prst="rect">
            <a:avLst/>
          </a:prstGeom>
          <a:noFill/>
        </p:spPr>
        <p:txBody>
          <a:bodyPr wrap="square" rtlCol="0">
            <a:spAutoFit/>
          </a:bodyPr>
          <a:lstStyle/>
          <a:p>
            <a:r>
              <a:rPr lang="en-US" altLang="zh-CN" i="1" dirty="0"/>
              <a:t>x</a:t>
            </a:r>
            <a:endParaRPr lang="zh-CN" altLang="en-US" i="1" baseline="-25000" dirty="0"/>
          </a:p>
        </p:txBody>
      </p:sp>
      <mc:AlternateContent xmlns:mc="http://schemas.openxmlformats.org/markup-compatibility/2006" xmlns:a14="http://schemas.microsoft.com/office/drawing/2010/main">
        <mc:Choice Requires="a14">
          <p:sp>
            <p:nvSpPr>
              <p:cNvPr id="129" name="矩形 128"/>
              <p:cNvSpPr/>
              <p:nvPr/>
            </p:nvSpPr>
            <p:spPr>
              <a:xfrm>
                <a:off x="6465619" y="3307840"/>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6465619" y="3307840"/>
                <a:ext cx="1187505" cy="4789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6436313" y="2836034"/>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30" name="矩形 129"/>
              <p:cNvSpPr>
                <a:spLocks noRot="1" noChangeAspect="1" noMove="1" noResize="1" noEditPoints="1" noAdjustHandles="1" noChangeArrowheads="1" noChangeShapeType="1" noTextEdit="1"/>
              </p:cNvSpPr>
              <p:nvPr/>
            </p:nvSpPr>
            <p:spPr>
              <a:xfrm>
                <a:off x="6436313" y="2836034"/>
                <a:ext cx="1347228" cy="478977"/>
              </a:xfrm>
              <a:prstGeom prst="rect">
                <a:avLst/>
              </a:prstGeom>
              <a:blipFill>
                <a:blip r:embed="rId9"/>
                <a:stretch>
                  <a:fillRect/>
                </a:stretch>
              </a:blipFill>
            </p:spPr>
            <p:txBody>
              <a:bodyPr/>
              <a:lstStyle/>
              <a:p>
                <a:r>
                  <a:rPr lang="zh-CN" altLang="en-US">
                    <a:noFill/>
                  </a:rPr>
                  <a:t> </a:t>
                </a:r>
              </a:p>
            </p:txBody>
          </p:sp>
        </mc:Fallback>
      </mc:AlternateContent>
      <p:cxnSp>
        <p:nvCxnSpPr>
          <p:cNvPr id="131" name="直接箭头连接符 130"/>
          <p:cNvCxnSpPr/>
          <p:nvPr/>
        </p:nvCxnSpPr>
        <p:spPr bwMode="auto">
          <a:xfrm flipV="1">
            <a:off x="6411911" y="2844835"/>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p:nvPr/>
        </p:nvCxnSpPr>
        <p:spPr bwMode="auto">
          <a:xfrm flipH="1">
            <a:off x="6421982" y="3748203"/>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文本框 65">
            <a:extLst>
              <a:ext uri="{FF2B5EF4-FFF2-40B4-BE49-F238E27FC236}">
                <a16:creationId xmlns:a16="http://schemas.microsoft.com/office/drawing/2014/main" id="{B3152861-589C-4001-BC70-B727ACD7846B}"/>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反射系数</a:t>
            </a:r>
          </a:p>
        </p:txBody>
      </p:sp>
      <p:sp>
        <p:nvSpPr>
          <p:cNvPr id="3" name="文本框 2">
            <a:extLst>
              <a:ext uri="{FF2B5EF4-FFF2-40B4-BE49-F238E27FC236}">
                <a16:creationId xmlns:a16="http://schemas.microsoft.com/office/drawing/2014/main" id="{EE52C016-48EF-1529-9C10-D571688F7610}"/>
              </a:ext>
            </a:extLst>
          </p:cNvPr>
          <p:cNvSpPr txBox="1"/>
          <p:nvPr/>
        </p:nvSpPr>
        <p:spPr>
          <a:xfrm>
            <a:off x="3193142" y="1647965"/>
            <a:ext cx="2181651" cy="461665"/>
          </a:xfrm>
          <a:prstGeom prst="rect">
            <a:avLst/>
          </a:prstGeom>
          <a:noFill/>
        </p:spPr>
        <p:txBody>
          <a:bodyPr wrap="square" rtlCol="0">
            <a:spAutoFit/>
          </a:bodyPr>
          <a:lstStyle/>
          <a:p>
            <a:r>
              <a:rPr lang="zh-CN" altLang="en-US" dirty="0"/>
              <a:t>端接负载</a:t>
            </a:r>
          </a:p>
        </p:txBody>
      </p:sp>
      <p:sp>
        <p:nvSpPr>
          <p:cNvPr id="5" name="文本框 4">
            <a:extLst>
              <a:ext uri="{FF2B5EF4-FFF2-40B4-BE49-F238E27FC236}">
                <a16:creationId xmlns:a16="http://schemas.microsoft.com/office/drawing/2014/main" id="{E9094A05-4308-CD30-0BA5-7B155892F278}"/>
              </a:ext>
            </a:extLst>
          </p:cNvPr>
          <p:cNvSpPr txBox="1"/>
          <p:nvPr/>
        </p:nvSpPr>
        <p:spPr>
          <a:xfrm>
            <a:off x="467543" y="5013176"/>
            <a:ext cx="8014299" cy="1200329"/>
          </a:xfrm>
          <a:prstGeom prst="rect">
            <a:avLst/>
          </a:prstGeom>
          <a:noFill/>
        </p:spPr>
        <p:txBody>
          <a:bodyPr wrap="square">
            <a:spAutoFit/>
          </a:bodyPr>
          <a:lstStyle/>
          <a:p>
            <a:r>
              <a:rPr lang="en-US" altLang="zh-CN" sz="2400" b="1" i="1" dirty="0">
                <a:latin typeface="楷体_GB2312" pitchFamily="49" charset="-122"/>
                <a:ea typeface="楷体_GB2312" pitchFamily="49" charset="-122"/>
                <a:sym typeface="Symbol" pitchFamily="18" charset="2"/>
              </a:rPr>
              <a:t> </a:t>
            </a:r>
            <a:r>
              <a:rPr lang="zh-CN" altLang="en-US" sz="2400" b="1" dirty="0">
                <a:solidFill>
                  <a:srgbClr val="008000"/>
                </a:solidFill>
                <a:latin typeface="楷体_GB2312" pitchFamily="49" charset="-122"/>
                <a:ea typeface="楷体_GB2312" pitchFamily="49" charset="-122"/>
                <a:sym typeface="Symbol" pitchFamily="18" charset="2"/>
              </a:rPr>
              <a:t>表明：无耗线沿线各点的电压反射系数的大小不变，均等于终端负载处的电压反射系数的大小。但其相位比终端处的电压反射系数的相位滞后-2</a:t>
            </a:r>
            <a:r>
              <a:rPr lang="en-US" altLang="zh-CN" sz="2400" b="1" dirty="0">
                <a:solidFill>
                  <a:srgbClr val="008000"/>
                </a:solidFill>
                <a:latin typeface="楷体_GB2312" pitchFamily="49" charset="-122"/>
                <a:ea typeface="楷体_GB2312" pitchFamily="49" charset="-122"/>
                <a:sym typeface="Symbol" pitchFamily="18" charset="2"/>
              </a:rPr>
              <a:t>d.</a:t>
            </a:r>
            <a:endParaRPr lang="zh-CN" altLang="en-US" dirty="0"/>
          </a:p>
        </p:txBody>
      </p:sp>
    </p:spTree>
    <p:extLst>
      <p:ext uri="{BB962C8B-B14F-4D97-AF65-F5344CB8AC3E}">
        <p14:creationId xmlns:p14="http://schemas.microsoft.com/office/powerpoint/2010/main" val="22212358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BB2DC9F-33CC-4822-8D58-3E74F3A82D9E}"/>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39939" name="Text Box 10">
            <a:extLst>
              <a:ext uri="{FF2B5EF4-FFF2-40B4-BE49-F238E27FC236}">
                <a16:creationId xmlns:a16="http://schemas.microsoft.com/office/drawing/2014/main" id="{A75EA8C3-0D38-4A9D-A44D-6ED7536630AE}"/>
              </a:ext>
            </a:extLst>
          </p:cNvPr>
          <p:cNvSpPr txBox="1">
            <a:spLocks noChangeArrowheads="1"/>
          </p:cNvSpPr>
          <p:nvPr/>
        </p:nvSpPr>
        <p:spPr bwMode="auto">
          <a:xfrm>
            <a:off x="914400" y="2689225"/>
            <a:ext cx="74676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pPr>
            <a:r>
              <a:rPr lang="zh-CN" altLang="en-US" sz="3600" dirty="0">
                <a:solidFill>
                  <a:srgbClr val="0000FF"/>
                </a:solidFill>
                <a:latin typeface="楷体_GB2312" pitchFamily="49" charset="-122"/>
              </a:rPr>
              <a:t> </a:t>
            </a:r>
            <a:r>
              <a:rPr lang="zh-CN" altLang="en-US" sz="3600" dirty="0">
                <a:solidFill>
                  <a:srgbClr val="FF0000"/>
                </a:solidFill>
                <a:latin typeface="楷体_GB2312" pitchFamily="49" charset="-122"/>
              </a:rPr>
              <a:t>麦克斯韦方程</a:t>
            </a:r>
            <a:r>
              <a:rPr lang="zh-CN" altLang="en-US" sz="3600" dirty="0">
                <a:latin typeface="楷体_GB2312" pitchFamily="49" charset="-122"/>
              </a:rPr>
              <a:t>与</a:t>
            </a:r>
            <a:r>
              <a:rPr lang="zh-CN" altLang="en-US" sz="3600" dirty="0">
                <a:solidFill>
                  <a:srgbClr val="FF0000"/>
                </a:solidFill>
                <a:latin typeface="楷体_GB2312" pitchFamily="49" charset="-122"/>
              </a:rPr>
              <a:t>基尔霍夫电流定律</a:t>
            </a:r>
            <a:r>
              <a:rPr lang="zh-CN" altLang="en-US" sz="3600" dirty="0">
                <a:latin typeface="楷体_GB2312" pitchFamily="49" charset="-122"/>
              </a:rPr>
              <a:t>、</a:t>
            </a:r>
            <a:r>
              <a:rPr lang="zh-CN" altLang="en-US" sz="3600" dirty="0">
                <a:solidFill>
                  <a:srgbClr val="FF0000"/>
                </a:solidFill>
                <a:latin typeface="楷体_GB2312" pitchFamily="49" charset="-122"/>
              </a:rPr>
              <a:t>电压定律</a:t>
            </a:r>
            <a:r>
              <a:rPr lang="zh-CN" altLang="en-US" sz="3600" dirty="0">
                <a:latin typeface="楷体_GB2312" pitchFamily="49" charset="-122"/>
              </a:rPr>
              <a:t>（</a:t>
            </a:r>
            <a:r>
              <a:rPr lang="en-US" altLang="zh-CN" sz="3600" dirty="0">
                <a:latin typeface="楷体_GB2312" pitchFamily="49" charset="-122"/>
              </a:rPr>
              <a:t>KCL/KVL</a:t>
            </a:r>
            <a:r>
              <a:rPr lang="zh-CN" altLang="en-US" sz="3600" dirty="0">
                <a:latin typeface="楷体_GB2312" pitchFamily="49" charset="-122"/>
              </a:rPr>
              <a:t>）之间有关系吗？</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2" name="文本框 1"/>
              <p:cNvSpPr txBox="1"/>
              <p:nvPr/>
            </p:nvSpPr>
            <p:spPr>
              <a:xfrm>
                <a:off x="6230723" y="2214255"/>
                <a:ext cx="4320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m:rPr>
                          <m:sty m:val="p"/>
                        </m:rPr>
                        <a:rPr lang="en-US" altLang="zh-CN" i="1" baseline="-25000">
                          <a:latin typeface="Cambria Math" panose="02040503050406030204" pitchFamily="18" charset="0"/>
                          <a:ea typeface="Cambria Math" panose="02040503050406030204" pitchFamily="18" charset="0"/>
                        </a:rPr>
                        <m:t>in</m:t>
                      </m:r>
                    </m:oMath>
                  </m:oMathPara>
                </a14:m>
                <a:endParaRPr lang="zh-CN" altLang="en-US" baseline="-25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6230723" y="2214255"/>
                <a:ext cx="432048" cy="461665"/>
              </a:xfrm>
              <a:prstGeom prst="rect">
                <a:avLst/>
              </a:prstGeom>
              <a:blipFill>
                <a:blip r:embed="rId3"/>
                <a:stretch>
                  <a:fillRect l="-2817" r="-14085"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2" name="矩形 57351"/>
              <p:cNvSpPr/>
              <p:nvPr/>
            </p:nvSpPr>
            <p:spPr>
              <a:xfrm>
                <a:off x="298409" y="2348091"/>
                <a:ext cx="4804315" cy="19802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r>
                        <a:rPr lang="en-US" altLang="zh-CN" i="1">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dirty="0" smtClean="0">
                              <a:latin typeface="Cambria Math" panose="02040503050406030204" pitchFamily="18" charset="0"/>
                            </a:rPr>
                            <m:t>)</m:t>
                          </m:r>
                        </m:num>
                        <m:den>
                          <m:r>
                            <a:rPr lang="en-US" altLang="zh-CN" b="0" i="1" smtClean="0">
                              <a:solidFill>
                                <a:schemeClr val="accent6"/>
                              </a:solidFill>
                              <a:latin typeface="Cambria Math" panose="02040503050406030204" pitchFamily="18" charset="0"/>
                            </a:rPr>
                            <m:t>𝐼</m:t>
                          </m:r>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den>
                      </m:f>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num>
                        <m:den>
                          <m:f>
                            <m:fPr>
                              <m:ctrlPr>
                                <a:rPr lang="en-US" altLang="zh-CN" i="1">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num>
                            <m:den>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𝑍</m:t>
                                  </m:r>
                                </m:e>
                                <m:sub>
                                  <m:r>
                                    <a:rPr lang="en-US" altLang="zh-CN" i="1">
                                      <a:solidFill>
                                        <a:schemeClr val="accent6"/>
                                      </a:solidFill>
                                      <a:latin typeface="Cambria Math" panose="02040503050406030204" pitchFamily="18" charset="0"/>
                                    </a:rPr>
                                    <m:t>0</m:t>
                                  </m:r>
                                </m:sub>
                              </m:sSub>
                            </m:den>
                          </m:f>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m:t>
                          </m:r>
                          <m:f>
                            <m:fPr>
                              <m:ctrlPr>
                                <a:rPr lang="en-US" altLang="zh-CN" i="1">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𝑍</m:t>
                                  </m:r>
                                </m:e>
                                <m:sub>
                                  <m:r>
                                    <a:rPr lang="en-US" altLang="zh-CN" i="1">
                                      <a:solidFill>
                                        <a:schemeClr val="accent6"/>
                                      </a:solidFill>
                                      <a:latin typeface="Cambria Math" panose="02040503050406030204" pitchFamily="18" charset="0"/>
                                    </a:rPr>
                                    <m:t>0</m:t>
                                  </m:r>
                                </m:sub>
                              </m:sSub>
                            </m:den>
                          </m:f>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den>
                      </m:f>
                      <m:r>
                        <a:rPr lang="en-US" altLang="zh-CN"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𝑍</m:t>
                          </m:r>
                        </m:e>
                        <m:sub>
                          <m:r>
                            <a:rPr lang="en-US" altLang="zh-CN" i="1">
                              <a:solidFill>
                                <a:schemeClr val="tx1"/>
                              </a:solidFill>
                              <a:latin typeface="Cambria Math" panose="02040503050406030204" pitchFamily="18" charset="0"/>
                            </a:rPr>
                            <m:t>0</m:t>
                          </m:r>
                        </m:sub>
                      </m:sSub>
                      <m:f>
                        <m:fPr>
                          <m:ctrlPr>
                            <a:rPr lang="en-US" altLang="zh-CN" i="1" dirty="0">
                              <a:solidFill>
                                <a:schemeClr val="tx1"/>
                              </a:solidFill>
                              <a:latin typeface="Cambria Math" panose="02040503050406030204" pitchFamily="18" charset="0"/>
                            </a:rPr>
                          </m:ctrlPr>
                        </m:fPr>
                        <m:num>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r>
                            <a:rPr lang="en-US" altLang="zh-CN" i="1">
                              <a:solidFill>
                                <a:schemeClr val="tx1"/>
                              </a:solidFill>
                              <a:latin typeface="Cambria Math" panose="02040503050406030204" pitchFamily="18" charset="0"/>
                            </a:rPr>
                            <m:t>+</m:t>
                          </m:r>
                          <m:r>
                            <m:rPr>
                              <m:sty m:val="p"/>
                            </m:rPr>
                            <a:rPr lang="el-GR" altLang="zh-CN" i="1">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num>
                        <m:den>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r>
                            <a:rPr lang="en-US" altLang="zh-CN" i="1">
                              <a:solidFill>
                                <a:schemeClr val="tx1"/>
                              </a:solidFill>
                              <a:latin typeface="Cambria Math" panose="02040503050406030204" pitchFamily="18" charset="0"/>
                            </a:rPr>
                            <m:t>−</m:t>
                          </m:r>
                          <m:r>
                            <m:rPr>
                              <m:sty m:val="p"/>
                            </m:rPr>
                            <a:rPr lang="el-GR" altLang="zh-CN" i="1">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den>
                      </m:f>
                    </m:oMath>
                  </m:oMathPara>
                </a14:m>
                <a:endParaRPr lang="zh-CN" altLang="en-US" dirty="0"/>
              </a:p>
            </p:txBody>
          </p:sp>
        </mc:Choice>
        <mc:Fallback xmlns="">
          <p:sp>
            <p:nvSpPr>
              <p:cNvPr id="57352" name="矩形 57351"/>
              <p:cNvSpPr>
                <a:spLocks noRot="1" noChangeAspect="1" noMove="1" noResize="1" noEditPoints="1" noAdjustHandles="1" noChangeArrowheads="1" noChangeShapeType="1" noTextEdit="1"/>
              </p:cNvSpPr>
              <p:nvPr/>
            </p:nvSpPr>
            <p:spPr>
              <a:xfrm>
                <a:off x="298409" y="2348091"/>
                <a:ext cx="4804315" cy="1980286"/>
              </a:xfrm>
              <a:prstGeom prst="rect">
                <a:avLst/>
              </a:prstGeom>
              <a:blipFill>
                <a:blip r:embed="rId4"/>
                <a:stretch>
                  <a:fillRect b="-308"/>
                </a:stretch>
              </a:blipFill>
            </p:spPr>
            <p:txBody>
              <a:bodyPr/>
              <a:lstStyle/>
              <a:p>
                <a:r>
                  <a:rPr lang="zh-CN" altLang="en-US">
                    <a:noFill/>
                  </a:rPr>
                  <a:t> </a:t>
                </a:r>
              </a:p>
            </p:txBody>
          </p:sp>
        </mc:Fallback>
      </mc:AlternateContent>
      <p:grpSp>
        <p:nvGrpSpPr>
          <p:cNvPr id="101" name="组合 100"/>
          <p:cNvGrpSpPr/>
          <p:nvPr/>
        </p:nvGrpSpPr>
        <p:grpSpPr>
          <a:xfrm>
            <a:off x="5978889" y="2739766"/>
            <a:ext cx="3367050" cy="1176388"/>
            <a:chOff x="5381414" y="2516360"/>
            <a:chExt cx="3367050" cy="1176388"/>
          </a:xfrm>
        </p:grpSpPr>
        <p:grpSp>
          <p:nvGrpSpPr>
            <p:cNvPr id="102" name="组合 101"/>
            <p:cNvGrpSpPr/>
            <p:nvPr/>
          </p:nvGrpSpPr>
          <p:grpSpPr>
            <a:xfrm>
              <a:off x="5381414" y="2516360"/>
              <a:ext cx="2376272" cy="1176388"/>
              <a:chOff x="4716008" y="2468628"/>
              <a:chExt cx="2376272" cy="1176388"/>
            </a:xfrm>
          </p:grpSpPr>
          <p:cxnSp>
            <p:nvCxnSpPr>
              <p:cNvPr id="107" name="直接连接符 106"/>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椭圆 108"/>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0" name="椭圆 109"/>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1" name="直接连接符 110"/>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椭圆 111"/>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3" name="椭圆 112"/>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4" name="直接连接符 113"/>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连接符 114"/>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矩形 102"/>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5" name="文本框 104"/>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19" name="直接箭头连接符 118"/>
          <p:cNvCxnSpPr/>
          <p:nvPr/>
        </p:nvCxnSpPr>
        <p:spPr bwMode="auto">
          <a:xfrm flipV="1">
            <a:off x="6033571" y="411566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flipH="1" flipV="1">
            <a:off x="6010674" y="239052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文本框 120"/>
          <p:cNvSpPr txBox="1"/>
          <p:nvPr/>
        </p:nvSpPr>
        <p:spPr>
          <a:xfrm>
            <a:off x="5853551" y="416626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22" name="文本框 121"/>
          <p:cNvSpPr txBox="1"/>
          <p:nvPr/>
        </p:nvSpPr>
        <p:spPr>
          <a:xfrm>
            <a:off x="7587351" y="411566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23" name="直接箭头连接符 122"/>
          <p:cNvCxnSpPr/>
          <p:nvPr/>
        </p:nvCxnSpPr>
        <p:spPr bwMode="auto">
          <a:xfrm flipH="1" flipV="1">
            <a:off x="7948480" y="236935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文本框 123"/>
          <p:cNvSpPr txBox="1"/>
          <p:nvPr/>
        </p:nvSpPr>
        <p:spPr>
          <a:xfrm>
            <a:off x="8636229" y="3938804"/>
            <a:ext cx="1224136" cy="461665"/>
          </a:xfrm>
          <a:prstGeom prst="rect">
            <a:avLst/>
          </a:prstGeom>
          <a:noFill/>
        </p:spPr>
        <p:txBody>
          <a:bodyPr wrap="square" rtlCol="0">
            <a:spAutoFit/>
          </a:bodyPr>
          <a:lstStyle/>
          <a:p>
            <a:r>
              <a:rPr lang="en-US" altLang="zh-CN" i="1" dirty="0"/>
              <a:t>x</a:t>
            </a:r>
            <a:endParaRPr lang="zh-CN" altLang="en-US" i="1" baseline="-25000" dirty="0"/>
          </a:p>
        </p:txBody>
      </p:sp>
      <mc:AlternateContent xmlns:mc="http://schemas.openxmlformats.org/markup-compatibility/2006" xmlns:a14="http://schemas.microsoft.com/office/drawing/2010/main">
        <mc:Choice Requires="a14">
          <p:sp>
            <p:nvSpPr>
              <p:cNvPr id="129" name="矩形 128"/>
              <p:cNvSpPr/>
              <p:nvPr/>
            </p:nvSpPr>
            <p:spPr>
              <a:xfrm>
                <a:off x="6465619" y="3307840"/>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6465619" y="3307840"/>
                <a:ext cx="1187505" cy="4789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6436313" y="2836034"/>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30" name="矩形 129"/>
              <p:cNvSpPr>
                <a:spLocks noRot="1" noChangeAspect="1" noMove="1" noResize="1" noEditPoints="1" noAdjustHandles="1" noChangeArrowheads="1" noChangeShapeType="1" noTextEdit="1"/>
              </p:cNvSpPr>
              <p:nvPr/>
            </p:nvSpPr>
            <p:spPr>
              <a:xfrm>
                <a:off x="6436313" y="2836034"/>
                <a:ext cx="1347228" cy="478977"/>
              </a:xfrm>
              <a:prstGeom prst="rect">
                <a:avLst/>
              </a:prstGeom>
              <a:blipFill>
                <a:blip r:embed="rId9"/>
                <a:stretch>
                  <a:fillRect/>
                </a:stretch>
              </a:blipFill>
            </p:spPr>
            <p:txBody>
              <a:bodyPr/>
              <a:lstStyle/>
              <a:p>
                <a:r>
                  <a:rPr lang="zh-CN" altLang="en-US">
                    <a:noFill/>
                  </a:rPr>
                  <a:t> </a:t>
                </a:r>
              </a:p>
            </p:txBody>
          </p:sp>
        </mc:Fallback>
      </mc:AlternateContent>
      <p:cxnSp>
        <p:nvCxnSpPr>
          <p:cNvPr id="131" name="直接箭头连接符 130"/>
          <p:cNvCxnSpPr/>
          <p:nvPr/>
        </p:nvCxnSpPr>
        <p:spPr bwMode="auto">
          <a:xfrm flipV="1">
            <a:off x="6411911" y="2844835"/>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p:nvPr/>
        </p:nvCxnSpPr>
        <p:spPr bwMode="auto">
          <a:xfrm flipH="1">
            <a:off x="6421982" y="3748203"/>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文本框 65">
            <a:extLst>
              <a:ext uri="{FF2B5EF4-FFF2-40B4-BE49-F238E27FC236}">
                <a16:creationId xmlns:a16="http://schemas.microsoft.com/office/drawing/2014/main" id="{B3152861-589C-4001-BC70-B727ACD7846B}"/>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输入阻抗</a:t>
            </a:r>
          </a:p>
        </p:txBody>
      </p:sp>
      <p:sp>
        <p:nvSpPr>
          <p:cNvPr id="3" name="文本框 2">
            <a:extLst>
              <a:ext uri="{FF2B5EF4-FFF2-40B4-BE49-F238E27FC236}">
                <a16:creationId xmlns:a16="http://schemas.microsoft.com/office/drawing/2014/main" id="{EE52C016-48EF-1529-9C10-D571688F7610}"/>
              </a:ext>
            </a:extLst>
          </p:cNvPr>
          <p:cNvSpPr txBox="1"/>
          <p:nvPr/>
        </p:nvSpPr>
        <p:spPr>
          <a:xfrm>
            <a:off x="3193142" y="1647965"/>
            <a:ext cx="2181651" cy="461665"/>
          </a:xfrm>
          <a:prstGeom prst="rect">
            <a:avLst/>
          </a:prstGeom>
          <a:noFill/>
        </p:spPr>
        <p:txBody>
          <a:bodyPr wrap="square" rtlCol="0">
            <a:spAutoFit/>
          </a:bodyPr>
          <a:lstStyle/>
          <a:p>
            <a:r>
              <a:rPr lang="zh-CN" altLang="en-US" dirty="0"/>
              <a:t>端接负载</a:t>
            </a:r>
          </a:p>
        </p:txBody>
      </p:sp>
      <p:sp>
        <p:nvSpPr>
          <p:cNvPr id="5" name="文本框 4">
            <a:extLst>
              <a:ext uri="{FF2B5EF4-FFF2-40B4-BE49-F238E27FC236}">
                <a16:creationId xmlns:a16="http://schemas.microsoft.com/office/drawing/2014/main" id="{B8576E88-0F29-2F80-C8EE-497359D2200C}"/>
              </a:ext>
            </a:extLst>
          </p:cNvPr>
          <p:cNvSpPr txBox="1"/>
          <p:nvPr/>
        </p:nvSpPr>
        <p:spPr>
          <a:xfrm>
            <a:off x="757878" y="5872446"/>
            <a:ext cx="7509822" cy="1200329"/>
          </a:xfrm>
          <a:prstGeom prst="rect">
            <a:avLst/>
          </a:prstGeom>
          <a:noFill/>
        </p:spPr>
        <p:txBody>
          <a:bodyPr wrap="square">
            <a:spAutoFit/>
          </a:bodyPr>
          <a:lstStyle/>
          <a:p>
            <a:r>
              <a:rPr lang="zh-CN" altLang="en-US" sz="2400" b="1" i="1" dirty="0">
                <a:solidFill>
                  <a:srgbClr val="008000"/>
                </a:solidFill>
                <a:latin typeface="TimesNewRoman" charset="0"/>
                <a:ea typeface="宋体" pitchFamily="2" charset="-122"/>
              </a:rPr>
              <a:t>输入阻抗</a:t>
            </a:r>
            <a:r>
              <a:rPr lang="en-US" altLang="zh-CN" sz="2400" b="1" i="1" dirty="0">
                <a:solidFill>
                  <a:srgbClr val="008000"/>
                </a:solidFill>
                <a:latin typeface="TimesNewRoman" charset="0"/>
                <a:ea typeface="宋体" pitchFamily="2" charset="-122"/>
              </a:rPr>
              <a:t>:</a:t>
            </a:r>
            <a:r>
              <a:rPr lang="zh-CN" altLang="en-US" sz="2400" dirty="0">
                <a:latin typeface="TimesNewRoman" charset="0"/>
                <a:ea typeface="宋体" pitchFamily="2" charset="-122"/>
              </a:rPr>
              <a:t>通过任一点出电压和电流的比例关系是可以得出任一点的阻抗</a:t>
            </a:r>
            <a:endParaRPr lang="en-US" altLang="zh-CN" sz="2400" dirty="0">
              <a:latin typeface="TimesNewRoman" charset="0"/>
              <a:ea typeface="宋体" pitchFamily="2" charset="-122"/>
            </a:endParaRPr>
          </a:p>
          <a:p>
            <a:endParaRPr lang="zh-CN" altLang="en-US" dirty="0"/>
          </a:p>
        </p:txBody>
      </p:sp>
    </p:spTree>
    <p:extLst>
      <p:ext uri="{BB962C8B-B14F-4D97-AF65-F5344CB8AC3E}">
        <p14:creationId xmlns:p14="http://schemas.microsoft.com/office/powerpoint/2010/main" val="35780975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62" name="文本框 61"/>
          <p:cNvSpPr txBox="1"/>
          <p:nvPr/>
        </p:nvSpPr>
        <p:spPr>
          <a:xfrm>
            <a:off x="242829" y="3215065"/>
            <a:ext cx="4364520" cy="2308324"/>
          </a:xfrm>
          <a:prstGeom prst="rect">
            <a:avLst/>
          </a:prstGeom>
          <a:noFill/>
        </p:spPr>
        <p:txBody>
          <a:bodyPr wrap="square" rtlCol="0">
            <a:spAutoFit/>
          </a:bodyPr>
          <a:lstStyle/>
          <a:p>
            <a:r>
              <a:rPr lang="zh-CN" altLang="en-US" dirty="0"/>
              <a:t>由于边界条件</a:t>
            </a:r>
            <a:r>
              <a:rPr lang="en-US" altLang="zh-CN" dirty="0"/>
              <a:t>z’=0</a:t>
            </a:r>
            <a:r>
              <a:rPr lang="zh-CN" altLang="en-US" dirty="0"/>
              <a:t>时，看到的阻抗应该为负载阻抗</a:t>
            </a:r>
            <a:r>
              <a:rPr lang="en-US" altLang="zh-CN" i="1" dirty="0"/>
              <a:t>Z</a:t>
            </a:r>
            <a:r>
              <a:rPr lang="en-US" altLang="zh-CN" i="1" baseline="-25000" dirty="0"/>
              <a:t>L</a:t>
            </a:r>
            <a:r>
              <a:rPr lang="zh-CN" altLang="en-US" dirty="0"/>
              <a:t>，代入方程得到</a:t>
            </a:r>
            <a:endParaRPr lang="en-US" altLang="zh-CN" dirty="0"/>
          </a:p>
          <a:p>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2" name="文本框 1"/>
              <p:cNvSpPr txBox="1"/>
              <p:nvPr/>
            </p:nvSpPr>
            <p:spPr>
              <a:xfrm>
                <a:off x="6072558" y="2823470"/>
                <a:ext cx="4320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m:rPr>
                          <m:sty m:val="p"/>
                        </m:rPr>
                        <a:rPr lang="en-US" altLang="zh-CN" i="1" baseline="-25000">
                          <a:latin typeface="Cambria Math" panose="02040503050406030204" pitchFamily="18" charset="0"/>
                          <a:ea typeface="Cambria Math" panose="02040503050406030204" pitchFamily="18" charset="0"/>
                        </a:rPr>
                        <m:t>in</m:t>
                      </m:r>
                    </m:oMath>
                  </m:oMathPara>
                </a14:m>
                <a:endParaRPr lang="zh-CN" altLang="en-US" baseline="-25000" dirty="0"/>
              </a:p>
            </p:txBody>
          </p:sp>
        </mc:Choice>
        <mc:Fallback xmlns="">
          <p:sp>
            <p:nvSpPr>
              <p:cNvPr id="2" name="文本框 1"/>
              <p:cNvSpPr txBox="1">
                <a:spLocks noRot="1" noChangeAspect="1" noMove="1" noResize="1" noEditPoints="1" noAdjustHandles="1" noChangeArrowheads="1" noChangeShapeType="1" noTextEdit="1"/>
              </p:cNvSpPr>
              <p:nvPr/>
            </p:nvSpPr>
            <p:spPr>
              <a:xfrm>
                <a:off x="6072558" y="2823470"/>
                <a:ext cx="432048" cy="461665"/>
              </a:xfrm>
              <a:prstGeom prst="rect">
                <a:avLst/>
              </a:prstGeom>
              <a:blipFill>
                <a:blip r:embed="rId3"/>
                <a:stretch>
                  <a:fillRect l="-2817" r="-14085"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2" name="矩形 57351"/>
              <p:cNvSpPr/>
              <p:nvPr/>
            </p:nvSpPr>
            <p:spPr>
              <a:xfrm>
                <a:off x="-905702" y="1979198"/>
                <a:ext cx="6124910" cy="8600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r>
                        <a:rPr lang="en-US" altLang="zh-CN" b="0" i="1" smtClean="0">
                          <a:solidFill>
                            <a:schemeClr val="accent6"/>
                          </a:solidFill>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𝑍</m:t>
                          </m:r>
                        </m:e>
                        <m:sub>
                          <m:r>
                            <a:rPr lang="en-US" altLang="zh-CN" i="1">
                              <a:solidFill>
                                <a:schemeClr val="accent6"/>
                              </a:solidFill>
                              <a:latin typeface="Cambria Math" panose="02040503050406030204" pitchFamily="18" charset="0"/>
                            </a:rPr>
                            <m:t>0</m:t>
                          </m:r>
                        </m:sub>
                      </m:sSub>
                      <m:f>
                        <m:fPr>
                          <m:ctrlPr>
                            <a:rPr lang="en-US" altLang="zh-CN" i="1" dirty="0">
                              <a:latin typeface="Cambria Math" panose="02040503050406030204" pitchFamily="18" charset="0"/>
                            </a:rPr>
                          </m:ctrlPr>
                        </m:fPr>
                        <m:num>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num>
                        <m:den>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den>
                      </m:f>
                    </m:oMath>
                  </m:oMathPara>
                </a14:m>
                <a:endParaRPr lang="zh-CN" altLang="en-US" dirty="0"/>
              </a:p>
            </p:txBody>
          </p:sp>
        </mc:Choice>
        <mc:Fallback xmlns="">
          <p:sp>
            <p:nvSpPr>
              <p:cNvPr id="57352" name="矩形 57351"/>
              <p:cNvSpPr>
                <a:spLocks noRot="1" noChangeAspect="1" noMove="1" noResize="1" noEditPoints="1" noAdjustHandles="1" noChangeArrowheads="1" noChangeShapeType="1" noTextEdit="1"/>
              </p:cNvSpPr>
              <p:nvPr/>
            </p:nvSpPr>
            <p:spPr>
              <a:xfrm>
                <a:off x="-905702" y="1979198"/>
                <a:ext cx="6124910" cy="860044"/>
              </a:xfrm>
              <a:prstGeom prst="rect">
                <a:avLst/>
              </a:prstGeom>
              <a:blipFill>
                <a:blip r:embed="rId4"/>
                <a:stretch>
                  <a:fillRect b="-2128"/>
                </a:stretch>
              </a:blipFill>
            </p:spPr>
            <p:txBody>
              <a:bodyPr/>
              <a:lstStyle/>
              <a:p>
                <a:r>
                  <a:rPr lang="zh-CN" altLang="en-US">
                    <a:noFill/>
                  </a:rPr>
                  <a:t> </a:t>
                </a:r>
              </a:p>
            </p:txBody>
          </p:sp>
        </mc:Fallback>
      </mc:AlternateContent>
      <p:grpSp>
        <p:nvGrpSpPr>
          <p:cNvPr id="101" name="组合 100"/>
          <p:cNvGrpSpPr/>
          <p:nvPr/>
        </p:nvGrpSpPr>
        <p:grpSpPr>
          <a:xfrm>
            <a:off x="5621832" y="3379601"/>
            <a:ext cx="3367050" cy="1176388"/>
            <a:chOff x="5381414" y="2516360"/>
            <a:chExt cx="3367050" cy="1176388"/>
          </a:xfrm>
        </p:grpSpPr>
        <p:grpSp>
          <p:nvGrpSpPr>
            <p:cNvPr id="102" name="组合 101"/>
            <p:cNvGrpSpPr/>
            <p:nvPr/>
          </p:nvGrpSpPr>
          <p:grpSpPr>
            <a:xfrm>
              <a:off x="5381414" y="2516360"/>
              <a:ext cx="2376272" cy="1176388"/>
              <a:chOff x="4716008" y="2468628"/>
              <a:chExt cx="2376272" cy="1176388"/>
            </a:xfrm>
          </p:grpSpPr>
          <p:cxnSp>
            <p:nvCxnSpPr>
              <p:cNvPr id="107" name="直接连接符 106"/>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椭圆 108"/>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0" name="椭圆 109"/>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1" name="直接连接符 110"/>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椭圆 111"/>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3" name="椭圆 112"/>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4" name="直接连接符 113"/>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连接符 114"/>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矩形 102"/>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5" name="文本框 104"/>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19" name="直接箭头连接符 118"/>
          <p:cNvCxnSpPr/>
          <p:nvPr/>
        </p:nvCxnSpPr>
        <p:spPr bwMode="auto">
          <a:xfrm flipV="1">
            <a:off x="5676514" y="4755495"/>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flipH="1" flipV="1">
            <a:off x="5653617" y="3030357"/>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文本框 120"/>
          <p:cNvSpPr txBox="1"/>
          <p:nvPr/>
        </p:nvSpPr>
        <p:spPr>
          <a:xfrm>
            <a:off x="5496494" y="4806096"/>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22" name="文本框 121"/>
          <p:cNvSpPr txBox="1"/>
          <p:nvPr/>
        </p:nvSpPr>
        <p:spPr>
          <a:xfrm>
            <a:off x="7230294" y="4755495"/>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23" name="直接箭头连接符 122"/>
          <p:cNvCxnSpPr/>
          <p:nvPr/>
        </p:nvCxnSpPr>
        <p:spPr bwMode="auto">
          <a:xfrm flipH="1" flipV="1">
            <a:off x="7591423" y="3009185"/>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文本框 123"/>
          <p:cNvSpPr txBox="1"/>
          <p:nvPr/>
        </p:nvSpPr>
        <p:spPr>
          <a:xfrm>
            <a:off x="8279172" y="4578639"/>
            <a:ext cx="1224136" cy="461665"/>
          </a:xfrm>
          <a:prstGeom prst="rect">
            <a:avLst/>
          </a:prstGeom>
          <a:noFill/>
        </p:spPr>
        <p:txBody>
          <a:bodyPr wrap="square" rtlCol="0">
            <a:spAutoFit/>
          </a:bodyPr>
          <a:lstStyle/>
          <a:p>
            <a:r>
              <a:rPr lang="en-US" altLang="zh-CN" i="1" dirty="0"/>
              <a:t>z'</a:t>
            </a:r>
            <a:endParaRPr lang="zh-CN" altLang="en-US" i="1" baseline="-25000" dirty="0"/>
          </a:p>
        </p:txBody>
      </p:sp>
      <mc:AlternateContent xmlns:mc="http://schemas.openxmlformats.org/markup-compatibility/2006" xmlns:a14="http://schemas.microsoft.com/office/drawing/2010/main">
        <mc:Choice Requires="a14">
          <p:sp>
            <p:nvSpPr>
              <p:cNvPr id="129" name="矩形 128"/>
              <p:cNvSpPr/>
              <p:nvPr/>
            </p:nvSpPr>
            <p:spPr>
              <a:xfrm>
                <a:off x="6108562" y="3947675"/>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6108562" y="3947675"/>
                <a:ext cx="1187505" cy="4789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6079256" y="3475869"/>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30" name="矩形 129"/>
              <p:cNvSpPr>
                <a:spLocks noRot="1" noChangeAspect="1" noMove="1" noResize="1" noEditPoints="1" noAdjustHandles="1" noChangeArrowheads="1" noChangeShapeType="1" noTextEdit="1"/>
              </p:cNvSpPr>
              <p:nvPr/>
            </p:nvSpPr>
            <p:spPr>
              <a:xfrm>
                <a:off x="6079256" y="3475869"/>
                <a:ext cx="1347228" cy="478977"/>
              </a:xfrm>
              <a:prstGeom prst="rect">
                <a:avLst/>
              </a:prstGeom>
              <a:blipFill>
                <a:blip r:embed="rId6"/>
                <a:stretch>
                  <a:fillRect/>
                </a:stretch>
              </a:blipFill>
            </p:spPr>
            <p:txBody>
              <a:bodyPr/>
              <a:lstStyle/>
              <a:p>
                <a:r>
                  <a:rPr lang="zh-CN" altLang="en-US">
                    <a:noFill/>
                  </a:rPr>
                  <a:t> </a:t>
                </a:r>
              </a:p>
            </p:txBody>
          </p:sp>
        </mc:Fallback>
      </mc:AlternateContent>
      <p:cxnSp>
        <p:nvCxnSpPr>
          <p:cNvPr id="131" name="直接箭头连接符 130"/>
          <p:cNvCxnSpPr/>
          <p:nvPr/>
        </p:nvCxnSpPr>
        <p:spPr bwMode="auto">
          <a:xfrm flipV="1">
            <a:off x="6054854" y="3484670"/>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p:nvPr/>
        </p:nvCxnSpPr>
        <p:spPr bwMode="auto">
          <a:xfrm flipH="1">
            <a:off x="6064925" y="4388038"/>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7353" name="矩形 57352"/>
              <p:cNvSpPr/>
              <p:nvPr/>
            </p:nvSpPr>
            <p:spPr>
              <a:xfrm>
                <a:off x="269717" y="4327488"/>
                <a:ext cx="3979294" cy="785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𝑧</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=0</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𝑍</m:t>
                      </m:r>
                      <m:r>
                        <a:rPr lang="en-US" altLang="zh-CN" b="0" i="1" baseline="-25000"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f>
                        <m:fPr>
                          <m:ctrlPr>
                            <a:rPr lang="en-US" altLang="zh-CN" i="1" dirty="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num>
                        <m:den>
                          <m:r>
                            <a:rPr lang="en-US" altLang="zh-CN" b="0" i="1" smtClean="0">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den>
                      </m:f>
                    </m:oMath>
                  </m:oMathPara>
                </a14:m>
                <a:endParaRPr lang="zh-CN" altLang="en-US" dirty="0"/>
              </a:p>
            </p:txBody>
          </p:sp>
        </mc:Choice>
        <mc:Fallback xmlns="">
          <p:sp>
            <p:nvSpPr>
              <p:cNvPr id="57353" name="矩形 57352"/>
              <p:cNvSpPr>
                <a:spLocks noRot="1" noChangeAspect="1" noMove="1" noResize="1" noEditPoints="1" noAdjustHandles="1" noChangeArrowheads="1" noChangeShapeType="1" noTextEdit="1"/>
              </p:cNvSpPr>
              <p:nvPr/>
            </p:nvSpPr>
            <p:spPr>
              <a:xfrm>
                <a:off x="269717" y="4327488"/>
                <a:ext cx="3979294" cy="785408"/>
              </a:xfrm>
              <a:prstGeom prst="rect">
                <a:avLst/>
              </a:prstGeom>
              <a:blipFill>
                <a:blip r:embed="rId7"/>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335084" y="5869907"/>
                <a:ext cx="1965987" cy="846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0 </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num>
                        <m:den>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den>
                      </m:f>
                    </m:oMath>
                  </m:oMathPara>
                </a14:m>
                <a:endParaRPr lang="zh-CN" altLang="en-US" dirty="0">
                  <a:solidFill>
                    <a:srgbClr val="FF0000"/>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335084" y="5869907"/>
                <a:ext cx="1965987" cy="846514"/>
              </a:xfrm>
              <a:prstGeom prst="rect">
                <a:avLst/>
              </a:prstGeom>
              <a:blipFill>
                <a:blip r:embed="rId8"/>
                <a:stretch>
                  <a:fillRect/>
                </a:stretch>
              </a:blipFill>
            </p:spPr>
            <p:txBody>
              <a:bodyPr/>
              <a:lstStyle/>
              <a:p>
                <a:r>
                  <a:rPr lang="zh-CN" altLang="en-US">
                    <a:noFill/>
                  </a:rPr>
                  <a:t> </a:t>
                </a:r>
              </a:p>
            </p:txBody>
          </p:sp>
        </mc:Fallback>
      </mc:AlternateContent>
      <p:sp>
        <p:nvSpPr>
          <p:cNvPr id="66" name="文本框 65">
            <a:extLst>
              <a:ext uri="{FF2B5EF4-FFF2-40B4-BE49-F238E27FC236}">
                <a16:creationId xmlns:a16="http://schemas.microsoft.com/office/drawing/2014/main" id="{F6F53A83-977A-415E-8657-F46007BDC7C5}"/>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输入阻抗</a:t>
            </a:r>
          </a:p>
        </p:txBody>
      </p:sp>
      <p:sp>
        <p:nvSpPr>
          <p:cNvPr id="3" name="矩形 2"/>
          <p:cNvSpPr/>
          <p:nvPr/>
        </p:nvSpPr>
        <p:spPr>
          <a:xfrm>
            <a:off x="333194" y="5311023"/>
            <a:ext cx="4600940" cy="424732"/>
          </a:xfrm>
          <a:prstGeom prst="rect">
            <a:avLst/>
          </a:prstGeom>
        </p:spPr>
        <p:txBody>
          <a:bodyPr wrap="none">
            <a:spAutoFit/>
          </a:bodyPr>
          <a:lstStyle/>
          <a:p>
            <a:pPr algn="just" eaLnBrk="1" hangingPunct="1">
              <a:lnSpc>
                <a:spcPct val="90000"/>
              </a:lnSpc>
              <a:buFont typeface="Wingdings" pitchFamily="2" charset="2"/>
              <a:buNone/>
            </a:pPr>
            <a:r>
              <a:rPr lang="zh-CN" altLang="en-US" b="1" u="sng" dirty="0">
                <a:solidFill>
                  <a:srgbClr val="FF00FF"/>
                </a:solidFill>
                <a:latin typeface="TimesNewRoman" charset="0"/>
              </a:rPr>
              <a:t>在终端负载处电压的反射系数为</a:t>
            </a:r>
            <a:r>
              <a:rPr lang="en-US" altLang="zh-CN" b="1" u="sng" dirty="0">
                <a:solidFill>
                  <a:srgbClr val="FF00FF"/>
                </a:solidFill>
                <a:latin typeface="TimesNewRoman" charset="0"/>
              </a:rPr>
              <a:t> </a:t>
            </a:r>
          </a:p>
        </p:txBody>
      </p:sp>
    </p:spTree>
    <p:extLst>
      <p:ext uri="{BB962C8B-B14F-4D97-AF65-F5344CB8AC3E}">
        <p14:creationId xmlns:p14="http://schemas.microsoft.com/office/powerpoint/2010/main" val="30982207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62" name="文本框 61"/>
          <p:cNvSpPr txBox="1"/>
          <p:nvPr/>
        </p:nvSpPr>
        <p:spPr>
          <a:xfrm>
            <a:off x="12677" y="4108364"/>
            <a:ext cx="5886910" cy="1569660"/>
          </a:xfrm>
          <a:prstGeom prst="rect">
            <a:avLst/>
          </a:prstGeom>
          <a:noFill/>
        </p:spPr>
        <p:txBody>
          <a:bodyPr wrap="square" rtlCol="0">
            <a:spAutoFit/>
          </a:bodyPr>
          <a:lstStyle/>
          <a:p>
            <a:r>
              <a:rPr lang="zh-CN" altLang="en-US" dirty="0"/>
              <a:t>而</a:t>
            </a:r>
            <a:r>
              <a:rPr lang="en-US" altLang="zh-CN" dirty="0"/>
              <a:t>z’=-</a:t>
            </a:r>
            <a:r>
              <a:rPr lang="en-US" altLang="zh-CN" dirty="0" err="1"/>
              <a:t>z</a:t>
            </a:r>
            <a:r>
              <a:rPr lang="en-US" altLang="zh-CN" baseline="-25000" dirty="0" err="1"/>
              <a:t>l</a:t>
            </a:r>
            <a:r>
              <a:rPr lang="zh-CN" altLang="en-US" dirty="0"/>
              <a:t>时，源端往传输线看过去的输入阻抗为</a:t>
            </a:r>
            <a:endParaRPr lang="en-US" altLang="zh-CN" dirty="0"/>
          </a:p>
          <a:p>
            <a:endParaRPr lang="en-US" altLang="zh-CN" dirty="0"/>
          </a:p>
          <a:p>
            <a:endParaRPr lang="en-US" altLang="zh-CN" dirty="0"/>
          </a:p>
        </p:txBody>
      </p:sp>
      <p:grpSp>
        <p:nvGrpSpPr>
          <p:cNvPr id="101" name="组合 100"/>
          <p:cNvGrpSpPr/>
          <p:nvPr/>
        </p:nvGrpSpPr>
        <p:grpSpPr>
          <a:xfrm>
            <a:off x="5993482" y="2220204"/>
            <a:ext cx="3367050" cy="1176388"/>
            <a:chOff x="5381414" y="2516360"/>
            <a:chExt cx="3367050" cy="1176388"/>
          </a:xfrm>
        </p:grpSpPr>
        <p:grpSp>
          <p:nvGrpSpPr>
            <p:cNvPr id="102" name="组合 101"/>
            <p:cNvGrpSpPr/>
            <p:nvPr/>
          </p:nvGrpSpPr>
          <p:grpSpPr>
            <a:xfrm>
              <a:off x="5381414" y="2516360"/>
              <a:ext cx="2376272" cy="1176388"/>
              <a:chOff x="4716008" y="2468628"/>
              <a:chExt cx="2376272" cy="1176388"/>
            </a:xfrm>
          </p:grpSpPr>
          <p:cxnSp>
            <p:nvCxnSpPr>
              <p:cNvPr id="107" name="直接连接符 106"/>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椭圆 108"/>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0" name="椭圆 109"/>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1" name="直接连接符 110"/>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椭圆 111"/>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3" name="椭圆 112"/>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14" name="直接连接符 113"/>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接连接符 114"/>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矩形 102"/>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5" name="文本框 104"/>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19" name="直接箭头连接符 118"/>
          <p:cNvCxnSpPr/>
          <p:nvPr/>
        </p:nvCxnSpPr>
        <p:spPr bwMode="auto">
          <a:xfrm flipV="1">
            <a:off x="6048164" y="3596098"/>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接箭头连接符 119"/>
          <p:cNvCxnSpPr/>
          <p:nvPr/>
        </p:nvCxnSpPr>
        <p:spPr bwMode="auto">
          <a:xfrm flipH="1" flipV="1">
            <a:off x="6025837" y="2147017"/>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文本框 120"/>
          <p:cNvSpPr txBox="1"/>
          <p:nvPr/>
        </p:nvSpPr>
        <p:spPr>
          <a:xfrm>
            <a:off x="5868144" y="3646699"/>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22" name="文本框 121"/>
          <p:cNvSpPr txBox="1"/>
          <p:nvPr/>
        </p:nvSpPr>
        <p:spPr>
          <a:xfrm>
            <a:off x="7601944" y="3596098"/>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23" name="直接箭头连接符 122"/>
          <p:cNvCxnSpPr/>
          <p:nvPr/>
        </p:nvCxnSpPr>
        <p:spPr bwMode="auto">
          <a:xfrm flipH="1" flipV="1">
            <a:off x="7963073" y="1849788"/>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文本框 123"/>
          <p:cNvSpPr txBox="1"/>
          <p:nvPr/>
        </p:nvSpPr>
        <p:spPr>
          <a:xfrm>
            <a:off x="8650822" y="3419242"/>
            <a:ext cx="1224136" cy="461665"/>
          </a:xfrm>
          <a:prstGeom prst="rect">
            <a:avLst/>
          </a:prstGeom>
          <a:noFill/>
        </p:spPr>
        <p:txBody>
          <a:bodyPr wrap="square" rtlCol="0">
            <a:spAutoFit/>
          </a:bodyPr>
          <a:lstStyle/>
          <a:p>
            <a:r>
              <a:rPr lang="en-US" altLang="zh-CN" i="1" dirty="0"/>
              <a:t>z'</a:t>
            </a:r>
            <a:endParaRPr lang="zh-CN" altLang="en-US" i="1" baseline="-25000" dirty="0"/>
          </a:p>
        </p:txBody>
      </p:sp>
      <mc:AlternateContent xmlns:mc="http://schemas.openxmlformats.org/markup-compatibility/2006" xmlns:a14="http://schemas.microsoft.com/office/drawing/2010/main">
        <mc:Choice Requires="a14">
          <p:sp>
            <p:nvSpPr>
              <p:cNvPr id="129" name="矩形 128"/>
              <p:cNvSpPr/>
              <p:nvPr/>
            </p:nvSpPr>
            <p:spPr>
              <a:xfrm>
                <a:off x="6480212" y="2788278"/>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29" name="矩形 128"/>
              <p:cNvSpPr>
                <a:spLocks noRot="1" noChangeAspect="1" noMove="1" noResize="1" noEditPoints="1" noAdjustHandles="1" noChangeArrowheads="1" noChangeShapeType="1" noTextEdit="1"/>
              </p:cNvSpPr>
              <p:nvPr/>
            </p:nvSpPr>
            <p:spPr>
              <a:xfrm>
                <a:off x="6480212" y="2788278"/>
                <a:ext cx="1187505" cy="478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6450906" y="2316472"/>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30" name="矩形 129"/>
              <p:cNvSpPr>
                <a:spLocks noRot="1" noChangeAspect="1" noMove="1" noResize="1" noEditPoints="1" noAdjustHandles="1" noChangeArrowheads="1" noChangeShapeType="1" noTextEdit="1"/>
              </p:cNvSpPr>
              <p:nvPr/>
            </p:nvSpPr>
            <p:spPr>
              <a:xfrm>
                <a:off x="6450906" y="2316472"/>
                <a:ext cx="1347228" cy="478977"/>
              </a:xfrm>
              <a:prstGeom prst="rect">
                <a:avLst/>
              </a:prstGeom>
              <a:blipFill>
                <a:blip r:embed="rId5"/>
                <a:stretch>
                  <a:fillRect/>
                </a:stretch>
              </a:blipFill>
            </p:spPr>
            <p:txBody>
              <a:bodyPr/>
              <a:lstStyle/>
              <a:p>
                <a:r>
                  <a:rPr lang="zh-CN" altLang="en-US">
                    <a:noFill/>
                  </a:rPr>
                  <a:t> </a:t>
                </a:r>
              </a:p>
            </p:txBody>
          </p:sp>
        </mc:Fallback>
      </mc:AlternateContent>
      <p:cxnSp>
        <p:nvCxnSpPr>
          <p:cNvPr id="131" name="直接箭头连接符 130"/>
          <p:cNvCxnSpPr/>
          <p:nvPr/>
        </p:nvCxnSpPr>
        <p:spPr bwMode="auto">
          <a:xfrm flipV="1">
            <a:off x="6426504" y="2325273"/>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p:nvPr/>
        </p:nvCxnSpPr>
        <p:spPr bwMode="auto">
          <a:xfrm flipH="1">
            <a:off x="6436575" y="3228641"/>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8" name="矩形 67"/>
              <p:cNvSpPr/>
              <p:nvPr/>
            </p:nvSpPr>
            <p:spPr>
              <a:xfrm>
                <a:off x="54688" y="4859427"/>
                <a:ext cx="4477316" cy="8600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𝑧</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z</m:t>
                          </m:r>
                          <m:r>
                            <m:rPr>
                              <m:sty m:val="p"/>
                            </m:rPr>
                            <a:rPr lang="en-US" altLang="zh-CN" i="1" baseline="-25000" smtClean="0">
                              <a:latin typeface="Cambria Math" panose="02040503050406030204" pitchFamily="18" charset="0"/>
                              <a:ea typeface="Cambria Math" panose="02040503050406030204" pitchFamily="18" charset="0"/>
                            </a:rPr>
                            <m:t>l</m:t>
                          </m:r>
                        </m:e>
                      </m:d>
                      <m:r>
                        <a:rPr lang="en-US" altLang="zh-CN" i="1">
                          <a:latin typeface="Cambria Math" panose="02040503050406030204" pitchFamily="18" charset="0"/>
                          <a:ea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𝑍</m:t>
                          </m:r>
                        </m:e>
                        <m:sub>
                          <m:r>
                            <a:rPr lang="en-US" altLang="zh-CN" i="1">
                              <a:solidFill>
                                <a:schemeClr val="accent6"/>
                              </a:solidFill>
                              <a:latin typeface="Cambria Math" panose="02040503050406030204" pitchFamily="18" charset="0"/>
                            </a:rPr>
                            <m:t>0</m:t>
                          </m:r>
                        </m:sub>
                      </m:sSub>
                      <m:f>
                        <m:fPr>
                          <m:ctrlPr>
                            <a:rPr lang="en-US" altLang="zh-CN" i="1" dirty="0">
                              <a:latin typeface="Cambria Math" panose="02040503050406030204" pitchFamily="18" charset="0"/>
                            </a:rPr>
                          </m:ctrlPr>
                        </m:fPr>
                        <m:num>
                          <m:r>
                            <a:rPr lang="en-US" altLang="zh-CN" i="1" dirty="0">
                              <a:solidFill>
                                <a:schemeClr val="accent6"/>
                              </a:solidFill>
                              <a:latin typeface="Cambria Math" panose="02040503050406030204" pitchFamily="18" charset="0"/>
                            </a:rPr>
                            <m:t>1</m:t>
                          </m:r>
                          <m:r>
                            <a:rPr lang="en-US" altLang="zh-CN" i="1">
                              <a:solidFill>
                                <a:schemeClr val="accent6"/>
                              </a:solidFill>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m:rPr>
                                  <m:sty m:val="p"/>
                                </m:rPr>
                                <a:rPr lang="en-US" altLang="zh-CN" i="1">
                                  <a:solidFill>
                                    <a:schemeClr val="accent6"/>
                                  </a:solidFill>
                                  <a:latin typeface="Cambria Math" panose="02040503050406030204" pitchFamily="18" charset="0"/>
                                </a:rPr>
                                <m:t>z</m:t>
                              </m:r>
                              <m:r>
                                <m:rPr>
                                  <m:sty m:val="p"/>
                                </m:rPr>
                                <a:rPr lang="en-US" altLang="zh-CN" i="1" baseline="-25000">
                                  <a:solidFill>
                                    <a:schemeClr val="accent6"/>
                                  </a:solidFill>
                                  <a:latin typeface="Cambria Math" panose="02040503050406030204" pitchFamily="18" charset="0"/>
                                </a:rPr>
                                <m:t>l</m:t>
                              </m:r>
                            </m:sup>
                          </m:sSup>
                        </m:num>
                        <m:den>
                          <m:r>
                            <a:rPr lang="en-US" altLang="zh-CN" b="0" i="1" smtClean="0">
                              <a:solidFill>
                                <a:schemeClr val="accent6"/>
                              </a:solidFill>
                              <a:latin typeface="Cambria Math" panose="02040503050406030204" pitchFamily="18" charset="0"/>
                            </a:rPr>
                            <m:t>1</m:t>
                          </m:r>
                          <m:r>
                            <a:rPr lang="en-US" altLang="zh-CN" i="1">
                              <a:solidFill>
                                <a:schemeClr val="accent6"/>
                              </a:solidFill>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m:rPr>
                                  <m:sty m:val="p"/>
                                </m:rPr>
                                <a:rPr lang="en-US" altLang="zh-CN" i="1">
                                  <a:solidFill>
                                    <a:schemeClr val="accent6"/>
                                  </a:solidFill>
                                  <a:latin typeface="Cambria Math" panose="02040503050406030204" pitchFamily="18" charset="0"/>
                                </a:rPr>
                                <m:t>z</m:t>
                              </m:r>
                              <m:r>
                                <m:rPr>
                                  <m:sty m:val="p"/>
                                </m:rPr>
                                <a:rPr lang="en-US" altLang="zh-CN" i="1" baseline="-25000">
                                  <a:solidFill>
                                    <a:schemeClr val="accent6"/>
                                  </a:solidFill>
                                  <a:latin typeface="Cambria Math" panose="02040503050406030204" pitchFamily="18" charset="0"/>
                                </a:rPr>
                                <m:t>l</m:t>
                              </m:r>
                            </m:sup>
                          </m:sSup>
                        </m:den>
                      </m:f>
                    </m:oMath>
                  </m:oMathPara>
                </a14:m>
                <a:endParaRPr lang="zh-CN" altLang="en-US" dirty="0"/>
              </a:p>
            </p:txBody>
          </p:sp>
        </mc:Choice>
        <mc:Fallback xmlns="">
          <p:sp>
            <p:nvSpPr>
              <p:cNvPr id="68" name="矩形 67"/>
              <p:cNvSpPr>
                <a:spLocks noRot="1" noChangeAspect="1" noMove="1" noResize="1" noEditPoints="1" noAdjustHandles="1" noChangeArrowheads="1" noChangeShapeType="1" noTextEdit="1"/>
              </p:cNvSpPr>
              <p:nvPr/>
            </p:nvSpPr>
            <p:spPr>
              <a:xfrm>
                <a:off x="54688" y="4859427"/>
                <a:ext cx="4477316" cy="860044"/>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2009" y="5733256"/>
                <a:ext cx="4946098"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𝑧</m:t>
                              </m:r>
                            </m:e>
                            <m:sup>
                              <m:r>
                                <a:rPr lang="en-US" altLang="zh-CN" b="0" i="1" smtClean="0">
                                  <a:solidFill>
                                    <a:srgbClr val="FF0000"/>
                                  </a:solidFill>
                                  <a:latin typeface="Cambria Math" panose="02040503050406030204" pitchFamily="18" charset="0"/>
                                  <a:ea typeface="Cambria Math" panose="02040503050406030204" pitchFamily="18" charset="0"/>
                                </a:rPr>
                                <m:t>′</m:t>
                              </m:r>
                            </m:sup>
                          </m:s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z</m:t>
                          </m:r>
                          <m:r>
                            <m:rPr>
                              <m:sty m:val="p"/>
                            </m:rPr>
                            <a:rPr lang="en-US" altLang="zh-CN" i="1" baseline="-25000" smtClean="0">
                              <a:solidFill>
                                <a:srgbClr val="FF0000"/>
                              </a:solidFill>
                              <a:latin typeface="Cambria Math" panose="02040503050406030204" pitchFamily="18" charset="0"/>
                              <a:ea typeface="Cambria Math" panose="02040503050406030204" pitchFamily="18" charset="0"/>
                            </a:rPr>
                            <m:t>l</m:t>
                          </m:r>
                        </m:e>
                      </m:d>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f>
                        <m:fPr>
                          <m:ctrlPr>
                            <a:rPr lang="en-US" altLang="zh-CN" i="1" dirty="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𝑗𝑍</m:t>
                          </m:r>
                          <m:r>
                            <a:rPr lang="en-US" altLang="zh-CN" b="0" i="1" baseline="-25000" smtClean="0">
                              <a:solidFill>
                                <a:srgbClr val="FF0000"/>
                              </a:solidFill>
                              <a:latin typeface="Cambria Math" panose="02040503050406030204" pitchFamily="18" charset="0"/>
                              <a:ea typeface="Cambria Math" panose="02040503050406030204" pitchFamily="18" charset="0"/>
                            </a:rPr>
                            <m:t>0</m:t>
                          </m:r>
                          <m:r>
                            <a:rPr lang="en-US" altLang="zh-CN" i="1">
                              <a:solidFill>
                                <a:srgbClr val="FF0000"/>
                              </a:solidFill>
                              <a:latin typeface="Cambria Math" panose="02040503050406030204" pitchFamily="18" charset="0"/>
                              <a:ea typeface="Cambria Math" panose="02040503050406030204" pitchFamily="18" charset="0"/>
                            </a:rPr>
                            <m:t>𝑡𝑎𝑛</m:t>
                          </m:r>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𝛽</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baseline="-25000">
                              <a:solidFill>
                                <a:srgbClr val="FF0000"/>
                              </a:solidFill>
                              <a:latin typeface="Cambria Math" panose="02040503050406030204" pitchFamily="18" charset="0"/>
                              <a:ea typeface="Cambria Math" panose="02040503050406030204" pitchFamily="18" charset="0"/>
                            </a:rPr>
                            <m:t>𝑙</m:t>
                          </m:r>
                          <m:r>
                            <a:rPr lang="en-US" altLang="zh-CN" i="1">
                              <a:solidFill>
                                <a:srgbClr val="FF0000"/>
                              </a:solidFill>
                              <a:latin typeface="Cambria Math" panose="02040503050406030204" pitchFamily="18" charset="0"/>
                              <a:ea typeface="Cambria Math" panose="02040503050406030204" pitchFamily="18" charset="0"/>
                            </a:rPr>
                            <m:t>)</m:t>
                          </m:r>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𝑗𝑍𝐿𝑡𝑎𝑛</m:t>
                          </m:r>
                          <m:r>
                            <a:rPr lang="en-US" altLang="zh-CN" b="0" i="1" smtClean="0">
                              <a:solidFill>
                                <a:srgbClr val="FF0000"/>
                              </a:solidFill>
                              <a:latin typeface="Cambria Math" panose="02040503050406030204" pitchFamily="18" charset="0"/>
                              <a:ea typeface="Cambria Math" panose="02040503050406030204" pitchFamily="18" charset="0"/>
                            </a:rPr>
                            <m:t>(</m:t>
                          </m:r>
                          <m:r>
                            <a:rPr lang="zh-CN" altLang="en-US" b="0" i="1" smtClean="0">
                              <a:solidFill>
                                <a:srgbClr val="FF0000"/>
                              </a:solidFill>
                              <a:latin typeface="Cambria Math" panose="02040503050406030204" pitchFamily="18" charset="0"/>
                              <a:ea typeface="Cambria Math" panose="02040503050406030204" pitchFamily="18" charset="0"/>
                            </a:rPr>
                            <m:t>𝛽</m:t>
                          </m:r>
                          <m:r>
                            <a:rPr lang="en-US" altLang="zh-CN" b="0" i="1" smtClean="0">
                              <a:solidFill>
                                <a:srgbClr val="FF0000"/>
                              </a:solidFill>
                              <a:latin typeface="Cambria Math" panose="02040503050406030204" pitchFamily="18" charset="0"/>
                              <a:ea typeface="Cambria Math" panose="02040503050406030204" pitchFamily="18" charset="0"/>
                            </a:rPr>
                            <m:t>𝑧</m:t>
                          </m:r>
                          <m:r>
                            <a:rPr lang="en-US" altLang="zh-CN" b="0" i="1" baseline="-25000"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m:t>
                          </m:r>
                        </m:den>
                      </m:f>
                    </m:oMath>
                  </m:oMathPara>
                </a14:m>
                <a:endParaRPr lang="zh-CN" altLang="en-US" dirty="0">
                  <a:solidFill>
                    <a:srgbClr val="FF0000"/>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62009" y="5733256"/>
                <a:ext cx="4946098" cy="861326"/>
              </a:xfrm>
              <a:prstGeom prst="rect">
                <a:avLst/>
              </a:prstGeom>
              <a:blipFill>
                <a:blip r:embed="rId7"/>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D6DCDDBC-3DFD-42EB-9314-909EFAA1227B}"/>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输入阻抗</a:t>
            </a:r>
          </a:p>
        </p:txBody>
      </p:sp>
      <mc:AlternateContent xmlns:mc="http://schemas.openxmlformats.org/markup-compatibility/2006" xmlns:a14="http://schemas.microsoft.com/office/drawing/2010/main">
        <mc:Choice Requires="a14">
          <p:sp>
            <p:nvSpPr>
              <p:cNvPr id="32" name="矩形 31"/>
              <p:cNvSpPr/>
              <p:nvPr/>
            </p:nvSpPr>
            <p:spPr>
              <a:xfrm>
                <a:off x="-17385" y="2152811"/>
                <a:ext cx="6113337" cy="917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sub>
                      </m:sSub>
                      <m:f>
                        <m:fPr>
                          <m:ctrlPr>
                            <a:rPr lang="en-US" altLang="zh-CN" i="1" dirty="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r>
                            <a:rPr lang="en-US" altLang="zh-CN" i="1">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r>
                            <a:rPr lang="en-US" altLang="zh-CN" i="1">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f>
                        <m:fPr>
                          <m:ctrlPr>
                            <a:rPr lang="en-US" altLang="zh-CN" i="1" dirty="0">
                              <a:solidFill>
                                <a:srgbClr val="FF0000"/>
                              </a:solidFill>
                              <a:latin typeface="Cambria Math" panose="02040503050406030204" pitchFamily="18" charset="0"/>
                            </a:rPr>
                          </m:ctrlPr>
                        </m:fPr>
                        <m:num>
                          <m:r>
                            <a:rPr lang="en-US" altLang="zh-CN" i="1" dirty="0">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num>
                        <m:den>
                          <m:r>
                            <a:rPr lang="en-US" altLang="zh-CN" i="1" dirty="0">
                              <a:solidFill>
                                <a:srgbClr val="FF0000"/>
                              </a:solidFill>
                              <a:latin typeface="Cambria Math" panose="02040503050406030204" pitchFamily="18" charset="0"/>
                            </a:rPr>
                            <m:t>1</m:t>
                          </m:r>
                          <m:r>
                            <a:rPr lang="en-US" altLang="zh-CN" b="0" i="1" dirty="0" smtClean="0">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den>
                      </m:f>
                    </m:oMath>
                  </m:oMathPara>
                </a14:m>
                <a:endParaRPr lang="zh-CN" altLang="en-US" dirty="0"/>
              </a:p>
            </p:txBody>
          </p:sp>
        </mc:Choice>
        <mc:Fallback xmlns="">
          <p:sp>
            <p:nvSpPr>
              <p:cNvPr id="32" name="矩形 31"/>
              <p:cNvSpPr>
                <a:spLocks noRot="1" noChangeAspect="1" noMove="1" noResize="1" noEditPoints="1" noAdjustHandles="1" noChangeArrowheads="1" noChangeShapeType="1" noTextEdit="1"/>
              </p:cNvSpPr>
              <p:nvPr/>
            </p:nvSpPr>
            <p:spPr>
              <a:xfrm>
                <a:off x="-17385" y="2152811"/>
                <a:ext cx="6113337" cy="91736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70434" y="3200955"/>
                <a:ext cx="3981191" cy="8797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r>
                            <a:rPr lang="en-US" altLang="zh-CN" b="0" i="1" dirty="0" smtClean="0">
                              <a:solidFill>
                                <a:srgbClr val="FF0000"/>
                              </a:solidFill>
                              <a:latin typeface="Cambria Math" panose="02040503050406030204" pitchFamily="18" charset="0"/>
                            </a:rPr>
                            <m:t>𝑍</m:t>
                          </m:r>
                          <m:r>
                            <a:rPr lang="en-US" altLang="zh-CN" b="0" i="1" baseline="-25000" dirty="0" smtClean="0">
                              <a:solidFill>
                                <a:srgbClr val="FF0000"/>
                              </a:solidFill>
                              <a:latin typeface="Cambria Math" panose="02040503050406030204" pitchFamily="18" charset="0"/>
                            </a:rPr>
                            <m:t>𝑖𝑛</m:t>
                          </m:r>
                          <m:r>
                            <a:rPr lang="en-US" altLang="zh-CN" b="0" i="1" dirty="0" smtClean="0">
                              <a:solidFill>
                                <a:srgbClr val="FF0000"/>
                              </a:solidFill>
                              <a:latin typeface="Cambria Math" panose="02040503050406030204" pitchFamily="18" charset="0"/>
                            </a:rPr>
                            <m:t>(</m:t>
                          </m:r>
                          <m:r>
                            <a:rPr lang="en-US" altLang="zh-CN" b="0" i="1" dirty="0" smtClean="0">
                              <a:solidFill>
                                <a:srgbClr val="FF0000"/>
                              </a:solidFill>
                              <a:latin typeface="Cambria Math" panose="02040503050406030204" pitchFamily="18" charset="0"/>
                            </a:rPr>
                            <m:t>𝑧</m:t>
                          </m:r>
                          <m:r>
                            <a:rPr lang="en-US" altLang="zh-CN" b="0" i="1" dirty="0"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𝑍</m:t>
                          </m:r>
                          <m:r>
                            <a:rPr lang="en-US" altLang="zh-CN" b="0" i="1" baseline="-25000" smtClean="0">
                              <a:solidFill>
                                <a:srgbClr val="FF0000"/>
                              </a:solidFill>
                              <a:latin typeface="Cambria Math" panose="02040503050406030204" pitchFamily="18" charset="0"/>
                            </a:rPr>
                            <m:t>0</m:t>
                          </m:r>
                        </m:num>
                        <m:den>
                          <m:r>
                            <a:rPr lang="en-US" altLang="zh-CN" b="0" i="1" smtClean="0">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𝑖𝑛</m:t>
                          </m:r>
                          <m:r>
                            <a:rPr lang="en-US" altLang="zh-CN" i="1"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𝑧</m:t>
                          </m:r>
                          <m:r>
                            <a:rPr lang="en-US" altLang="zh-CN" i="1" dirty="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𝑍</m:t>
                          </m:r>
                          <m:r>
                            <a:rPr lang="en-US" altLang="zh-CN" b="0" i="1" baseline="-25000" smtClean="0">
                              <a:solidFill>
                                <a:srgbClr val="FF0000"/>
                              </a:solidFill>
                              <a:latin typeface="Cambria Math" panose="02040503050406030204" pitchFamily="18" charset="0"/>
                            </a:rPr>
                            <m:t>0</m:t>
                          </m:r>
                        </m:den>
                      </m:f>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170434" y="3200955"/>
                <a:ext cx="3981191" cy="879793"/>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5544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53</a:t>
            </a:fld>
            <a:endParaRPr lang="zh-CN" altLang="en-US" dirty="0"/>
          </a:p>
        </p:txBody>
      </p:sp>
      <p:sp>
        <p:nvSpPr>
          <p:cNvPr id="5" name="Rectangle 2"/>
          <p:cNvSpPr>
            <a:spLocks noChangeArrowheads="1"/>
          </p:cNvSpPr>
          <p:nvPr/>
        </p:nvSpPr>
        <p:spPr bwMode="auto">
          <a:xfrm>
            <a:off x="381000" y="1268437"/>
            <a:ext cx="8382000" cy="4680843"/>
          </a:xfrm>
          <a:prstGeom prst="rect">
            <a:avLst/>
          </a:prstGeom>
          <a:solidFill>
            <a:schemeClr val="accent3">
              <a:lumMod val="20000"/>
              <a:lumOff val="80000"/>
            </a:schemeClr>
          </a:solidFill>
          <a:ln>
            <a:noFill/>
          </a:ln>
          <a:effec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90000"/>
              </a:lnSpc>
              <a:buFont typeface="Wingdings" pitchFamily="2" charset="2"/>
              <a:buNone/>
            </a:pPr>
            <a:r>
              <a:rPr lang="en-US" altLang="zh-CN" sz="2800" b="1" dirty="0">
                <a:latin typeface="TimesNewRoman" charset="0"/>
                <a:ea typeface="宋体" pitchFamily="2" charset="-122"/>
              </a:rPr>
              <a:t>    </a:t>
            </a:r>
            <a:r>
              <a:rPr lang="zh-CN" altLang="en-US" sz="2800" b="1" u="sng" dirty="0">
                <a:solidFill>
                  <a:srgbClr val="CC00FF"/>
                </a:solidFill>
                <a:latin typeface="TimesNewRoman" charset="0"/>
                <a:ea typeface="宋体" pitchFamily="2" charset="-122"/>
              </a:rPr>
              <a:t>重点</a:t>
            </a:r>
            <a:r>
              <a:rPr lang="en-US" altLang="zh-CN" sz="2800" b="1" u="sng" dirty="0">
                <a:solidFill>
                  <a:srgbClr val="CC00FF"/>
                </a:solidFill>
                <a:latin typeface="TimesNewRoman" charset="0"/>
                <a:ea typeface="宋体" pitchFamily="2" charset="-122"/>
              </a:rPr>
              <a:t>:</a:t>
            </a:r>
            <a:r>
              <a:rPr lang="en-US" altLang="zh-CN" sz="2800" b="1" i="1" u="sng" dirty="0">
                <a:solidFill>
                  <a:srgbClr val="CC00FF"/>
                </a:solidFill>
                <a:latin typeface="TimesNewRoman" charset="0"/>
                <a:ea typeface="宋体" pitchFamily="2" charset="-122"/>
              </a:rPr>
              <a:t> </a:t>
            </a:r>
            <a:r>
              <a:rPr lang="en-US" altLang="zh-CN" sz="2800" b="1" u="sng" dirty="0">
                <a:solidFill>
                  <a:srgbClr val="CC00FF"/>
                </a:solidFill>
                <a:latin typeface="TimesNewRoman" charset="0"/>
                <a:ea typeface="宋体" pitchFamily="2" charset="-122"/>
              </a:rPr>
              <a:t>(</a:t>
            </a:r>
            <a:r>
              <a:rPr lang="zh-CN" altLang="en-US" sz="2800" b="1" u="sng" dirty="0">
                <a:solidFill>
                  <a:srgbClr val="CC00FF"/>
                </a:solidFill>
                <a:latin typeface="TimesNewRoman" charset="0"/>
                <a:ea typeface="宋体" pitchFamily="2" charset="-122"/>
              </a:rPr>
              <a:t>不同的电压反射系数值所代表的涵义）</a:t>
            </a:r>
            <a:endParaRPr lang="en-US" altLang="zh-CN" sz="2800" b="1" u="sng" dirty="0">
              <a:solidFill>
                <a:srgbClr val="CC00FF"/>
              </a:solidFill>
              <a:latin typeface="TimesNewRoman" charset="0"/>
              <a:ea typeface="宋体" pitchFamily="2" charset="-122"/>
            </a:endParaRPr>
          </a:p>
          <a:p>
            <a:pPr algn="just" eaLnBrk="1" hangingPunct="1">
              <a:lnSpc>
                <a:spcPct val="90000"/>
              </a:lnSpc>
              <a:buFont typeface="Wingdings" pitchFamily="2" charset="2"/>
              <a:buNone/>
            </a:pPr>
            <a:r>
              <a:rPr lang="en-US" altLang="zh-CN" sz="2800" b="1" dirty="0">
                <a:latin typeface="TimesNewRoman" charset="0"/>
                <a:ea typeface="宋体" pitchFamily="2" charset="-122"/>
              </a:rPr>
              <a:t>   </a:t>
            </a:r>
            <a:r>
              <a:rPr lang="zh-CN" altLang="en-US" sz="2800" b="1" dirty="0">
                <a:latin typeface="TimesNewRoman" charset="0"/>
                <a:ea typeface="宋体" pitchFamily="2" charset="-122"/>
              </a:rPr>
              <a:t>电压的反射系数模值的大小范围为</a:t>
            </a:r>
            <a:r>
              <a:rPr lang="en-US" altLang="zh-CN" sz="2200" b="1" dirty="0">
                <a:latin typeface="TimesNewRoman" charset="0"/>
                <a:ea typeface="宋体" pitchFamily="2" charset="-122"/>
              </a:rPr>
              <a:t> 0 </a:t>
            </a:r>
            <a:r>
              <a:rPr lang="en-US" altLang="zh-CN" sz="2200" b="1" dirty="0">
                <a:latin typeface="TimesNewRoman" charset="0"/>
                <a:ea typeface="宋体" pitchFamily="2" charset="-122"/>
                <a:sym typeface="Symbol" pitchFamily="18" charset="2"/>
              </a:rPr>
              <a:t> |</a:t>
            </a:r>
            <a:r>
              <a:rPr lang="en-US" altLang="zh-CN" sz="2200" b="1" dirty="0">
                <a:latin typeface="WPGreekCentury" charset="-122"/>
                <a:ea typeface="WPGreekCentury" charset="-122"/>
                <a:sym typeface="Symbol" pitchFamily="18" charset="2"/>
              </a:rPr>
              <a:t></a:t>
            </a:r>
            <a:r>
              <a:rPr lang="en-US" altLang="zh-CN" sz="2200" b="1" dirty="0">
                <a:latin typeface="TimesNewRoman" charset="0"/>
                <a:ea typeface="宋体" pitchFamily="2" charset="-122"/>
                <a:sym typeface="Symbol" pitchFamily="18" charset="2"/>
              </a:rPr>
              <a:t>|   </a:t>
            </a:r>
            <a:r>
              <a:rPr lang="en-US" altLang="zh-CN" sz="2200" b="1" dirty="0">
                <a:latin typeface="TimesNewRoman" charset="0"/>
                <a:ea typeface="宋体" pitchFamily="2" charset="-122"/>
              </a:rPr>
              <a:t>1. </a:t>
            </a:r>
          </a:p>
          <a:p>
            <a:pPr algn="just" eaLnBrk="1" hangingPunct="1">
              <a:lnSpc>
                <a:spcPct val="90000"/>
              </a:lnSpc>
              <a:buFont typeface="Wingdings" pitchFamily="2" charset="2"/>
              <a:buNone/>
            </a:pPr>
            <a:endParaRPr lang="en-US" altLang="zh-CN" sz="2200" b="1" dirty="0">
              <a:latin typeface="TimesNewRoman" charset="0"/>
              <a:ea typeface="宋体" pitchFamily="2" charset="-122"/>
            </a:endParaRPr>
          </a:p>
          <a:p>
            <a:pPr algn="just" eaLnBrk="1" hangingPunct="1">
              <a:lnSpc>
                <a:spcPct val="90000"/>
              </a:lnSpc>
              <a:buFont typeface="Wingdings" pitchFamily="2" charset="2"/>
              <a:buNone/>
            </a:pPr>
            <a:r>
              <a:rPr lang="en-US" altLang="zh-CN" sz="2200" b="1" dirty="0">
                <a:latin typeface="TimesNewRoman" charset="0"/>
                <a:ea typeface="宋体" pitchFamily="2" charset="-122"/>
              </a:rPr>
              <a:t>    </a:t>
            </a:r>
            <a:r>
              <a:rPr lang="zh-CN" altLang="en-US" sz="2200" b="1" dirty="0">
                <a:latin typeface="TimesNewRoman" charset="0"/>
                <a:ea typeface="宋体" pitchFamily="2" charset="-122"/>
              </a:rPr>
              <a:t>如果反射系数等于零</a:t>
            </a:r>
            <a:r>
              <a:rPr lang="en-US" altLang="zh-CN" sz="2200" b="1" dirty="0">
                <a:latin typeface="TimesNewRoman" charset="0"/>
                <a:ea typeface="宋体" pitchFamily="2" charset="-122"/>
              </a:rPr>
              <a:t> </a:t>
            </a:r>
            <a:r>
              <a:rPr lang="en-US" altLang="zh-CN" sz="2200" b="1" dirty="0">
                <a:solidFill>
                  <a:schemeClr val="tx2"/>
                </a:solidFill>
                <a:latin typeface="TimesNewRoman" charset="0"/>
                <a:ea typeface="宋体" pitchFamily="2" charset="-122"/>
              </a:rPr>
              <a:t>(</a:t>
            </a:r>
            <a:r>
              <a:rPr lang="en-US" altLang="zh-CN" sz="2200" b="1" i="1" dirty="0">
                <a:solidFill>
                  <a:schemeClr val="tx2"/>
                </a:solidFill>
                <a:latin typeface="TimesNewRoman,Italic" charset="0"/>
                <a:ea typeface="宋体" pitchFamily="2" charset="-122"/>
              </a:rPr>
              <a:t>Z</a:t>
            </a:r>
            <a:r>
              <a:rPr lang="en-US" altLang="zh-CN" sz="2200" b="1" i="1" baseline="-25000" dirty="0">
                <a:solidFill>
                  <a:schemeClr val="tx2"/>
                </a:solidFill>
                <a:latin typeface="TimesNewRoman,Italic" charset="0"/>
                <a:ea typeface="宋体" pitchFamily="2" charset="-122"/>
              </a:rPr>
              <a:t>L</a:t>
            </a:r>
            <a:r>
              <a:rPr lang="en-US" altLang="zh-CN" sz="2200" b="1" i="1" dirty="0">
                <a:solidFill>
                  <a:schemeClr val="tx2"/>
                </a:solidFill>
                <a:latin typeface="TimesNewRoman,Italic" charset="0"/>
                <a:ea typeface="宋体" pitchFamily="2" charset="-122"/>
              </a:rPr>
              <a:t> </a:t>
            </a:r>
            <a:r>
              <a:rPr lang="en-US" altLang="zh-CN" sz="2200" b="1" dirty="0">
                <a:solidFill>
                  <a:schemeClr val="tx2"/>
                </a:solidFill>
                <a:latin typeface="TimesNewRoman" charset="0"/>
                <a:ea typeface="宋体" pitchFamily="2" charset="-122"/>
              </a:rPr>
              <a:t>= </a:t>
            </a:r>
            <a:r>
              <a:rPr lang="en-US" altLang="zh-CN" sz="2200" b="1" i="1" dirty="0">
                <a:solidFill>
                  <a:schemeClr val="tx2"/>
                </a:solidFill>
                <a:latin typeface="TimesNewRoman,Italic" charset="0"/>
                <a:ea typeface="宋体" pitchFamily="2" charset="-122"/>
              </a:rPr>
              <a:t>Z</a:t>
            </a:r>
            <a:r>
              <a:rPr lang="en-US" altLang="zh-CN" sz="2200" b="1" i="1" baseline="-25000" dirty="0">
                <a:solidFill>
                  <a:schemeClr val="tx2"/>
                </a:solidFill>
                <a:latin typeface="TimesNewRoman,Italic" charset="0"/>
                <a:ea typeface="宋体" pitchFamily="2" charset="-122"/>
              </a:rPr>
              <a:t>o</a:t>
            </a:r>
            <a:r>
              <a:rPr lang="en-US" altLang="zh-CN" sz="2200" b="1" dirty="0">
                <a:solidFill>
                  <a:schemeClr val="tx2"/>
                </a:solidFill>
                <a:latin typeface="TimesNewRoman" charset="0"/>
                <a:ea typeface="宋体" pitchFamily="2" charset="-122"/>
              </a:rPr>
              <a:t>), </a:t>
            </a:r>
            <a:r>
              <a:rPr lang="zh-CN" altLang="en-US" sz="2200" b="1" dirty="0">
                <a:solidFill>
                  <a:schemeClr val="tx2"/>
                </a:solidFill>
                <a:latin typeface="TimesNewRoman" charset="0"/>
                <a:ea typeface="宋体" pitchFamily="2" charset="-122"/>
              </a:rPr>
              <a:t>表示没有反射波，此时可以说是匹配的状态</a:t>
            </a:r>
            <a:r>
              <a:rPr lang="en-US" altLang="zh-CN" sz="2200" b="1" dirty="0">
                <a:latin typeface="TimesNewRoman" charset="0"/>
                <a:ea typeface="宋体" pitchFamily="2" charset="-122"/>
              </a:rPr>
              <a:t>. （</a:t>
            </a:r>
            <a:r>
              <a:rPr lang="zh-CN" altLang="en-US" sz="2200" b="1" dirty="0">
                <a:latin typeface="TimesNewRoman" charset="0"/>
                <a:ea typeface="宋体" pitchFamily="2" charset="-122"/>
              </a:rPr>
              <a:t>无反射，为匹配状态）</a:t>
            </a:r>
            <a:endParaRPr lang="en-US" altLang="zh-CN" sz="2200" b="1" dirty="0">
              <a:latin typeface="TimesNewRoman" charset="0"/>
              <a:ea typeface="宋体" pitchFamily="2" charset="-122"/>
            </a:endParaRPr>
          </a:p>
          <a:p>
            <a:pPr algn="just" eaLnBrk="1" hangingPunct="1">
              <a:lnSpc>
                <a:spcPct val="90000"/>
              </a:lnSpc>
              <a:buFont typeface="Wingdings" pitchFamily="2" charset="2"/>
              <a:buNone/>
            </a:pPr>
            <a:endParaRPr lang="en-US" altLang="zh-CN" sz="2200" b="1" dirty="0">
              <a:latin typeface="TimesNewRoman" charset="0"/>
              <a:ea typeface="宋体" pitchFamily="2" charset="-122"/>
            </a:endParaRPr>
          </a:p>
          <a:p>
            <a:pPr algn="just" eaLnBrk="1" hangingPunct="1">
              <a:lnSpc>
                <a:spcPct val="90000"/>
              </a:lnSpc>
              <a:buFont typeface="Wingdings" pitchFamily="2" charset="2"/>
              <a:buNone/>
            </a:pPr>
            <a:r>
              <a:rPr lang="en-US" altLang="zh-CN" sz="2200" b="1" dirty="0">
                <a:latin typeface="TimesNewRoman" charset="0"/>
                <a:ea typeface="宋体" pitchFamily="2" charset="-122"/>
              </a:rPr>
              <a:t>    </a:t>
            </a:r>
            <a:r>
              <a:rPr lang="zh-CN" altLang="en-US" sz="2200" b="1" dirty="0">
                <a:latin typeface="TimesNewRoman" charset="0"/>
                <a:ea typeface="宋体" pitchFamily="2" charset="-122"/>
              </a:rPr>
              <a:t>如果</a:t>
            </a:r>
            <a:r>
              <a:rPr lang="en-US" altLang="zh-CN" sz="2200" b="1" dirty="0">
                <a:latin typeface="TimesNewRoman" charset="0"/>
                <a:ea typeface="宋体" pitchFamily="2" charset="-122"/>
              </a:rPr>
              <a:t> </a:t>
            </a:r>
            <a:r>
              <a:rPr lang="en-US" altLang="zh-CN" sz="2200" b="1" i="1" dirty="0" err="1">
                <a:latin typeface="TimesNewRoman,Italic" charset="0"/>
                <a:ea typeface="宋体" pitchFamily="2" charset="-122"/>
              </a:rPr>
              <a:t>Z</a:t>
            </a:r>
            <a:r>
              <a:rPr lang="en-US" altLang="zh-CN" sz="2200" b="1" i="1" baseline="-25000" dirty="0" err="1">
                <a:latin typeface="TimesNewRoman,Italic" charset="0"/>
                <a:ea typeface="宋体" pitchFamily="2" charset="-122"/>
              </a:rPr>
              <a:t>L</a:t>
            </a:r>
            <a:r>
              <a:rPr lang="en-US" altLang="zh-CN" sz="2200" b="1" i="1" dirty="0" err="1">
                <a:latin typeface="TimesNewRoman,Italic" charset="0"/>
                <a:ea typeface="宋体" pitchFamily="2" charset="-122"/>
                <a:sym typeface="Symbol" pitchFamily="18" charset="2"/>
              </a:rPr>
              <a:t></a:t>
            </a:r>
            <a:r>
              <a:rPr lang="en-US" altLang="zh-CN" sz="2200" b="1" i="1" dirty="0" err="1">
                <a:latin typeface="TimesNewRoman,Italic" charset="0"/>
                <a:ea typeface="宋体" pitchFamily="2" charset="-122"/>
              </a:rPr>
              <a:t>Z</a:t>
            </a:r>
            <a:r>
              <a:rPr lang="en-US" altLang="zh-CN" sz="2200" b="1" i="1" baseline="-25000" dirty="0" err="1">
                <a:latin typeface="TimesNewRoman,Italic" charset="0"/>
                <a:ea typeface="宋体" pitchFamily="2" charset="-122"/>
              </a:rPr>
              <a:t>o</a:t>
            </a:r>
            <a:r>
              <a:rPr lang="en-US" altLang="zh-CN" sz="2200" b="1" dirty="0">
                <a:latin typeface="TimesNewRoman" charset="0"/>
                <a:ea typeface="宋体" pitchFamily="2" charset="-122"/>
              </a:rPr>
              <a:t>, </a:t>
            </a:r>
            <a:r>
              <a:rPr lang="zh-CN" altLang="en-US" sz="2200" b="1" dirty="0">
                <a:latin typeface="TimesNewRoman" charset="0"/>
                <a:ea typeface="宋体" pitchFamily="2" charset="-122"/>
              </a:rPr>
              <a:t>那么反射系数的幅度也就不等于零</a:t>
            </a:r>
            <a:r>
              <a:rPr lang="en-US" altLang="zh-CN" sz="2200" b="1" dirty="0">
                <a:latin typeface="TimesNewRoman" charset="0"/>
                <a:ea typeface="宋体" pitchFamily="2" charset="-122"/>
              </a:rPr>
              <a:t> (</a:t>
            </a:r>
            <a:r>
              <a:rPr lang="zh-CN" altLang="en-US" sz="2200" b="1" dirty="0">
                <a:latin typeface="TimesNewRoman" charset="0"/>
                <a:ea typeface="宋体" pitchFamily="2" charset="-122"/>
              </a:rPr>
              <a:t>存在一个反射波</a:t>
            </a:r>
            <a:r>
              <a:rPr lang="en-US" altLang="zh-CN" sz="2200" b="1" dirty="0">
                <a:latin typeface="TimesNewRoman" charset="0"/>
                <a:ea typeface="宋体" pitchFamily="2" charset="-122"/>
              </a:rPr>
              <a:t>). </a:t>
            </a:r>
            <a:r>
              <a:rPr lang="zh-CN" altLang="en-US" sz="2200" b="1" dirty="0">
                <a:latin typeface="TimesNewRoman" charset="0"/>
                <a:ea typeface="宋体" pitchFamily="2" charset="-122"/>
              </a:rPr>
              <a:t>由于传输线上存在着入射波和反射波由此产生了</a:t>
            </a:r>
            <a:r>
              <a:rPr lang="zh-CN" altLang="en-US" sz="2200" b="1" dirty="0">
                <a:solidFill>
                  <a:srgbClr val="FF00FF"/>
                </a:solidFill>
                <a:latin typeface="TimesNewRoman" charset="0"/>
                <a:ea typeface="宋体" pitchFamily="2" charset="-122"/>
              </a:rPr>
              <a:t>驻波</a:t>
            </a:r>
            <a:r>
              <a:rPr lang="zh-CN" altLang="en-US" sz="2200" b="1" dirty="0">
                <a:latin typeface="TimesNewRoman" charset="0"/>
                <a:ea typeface="宋体" pitchFamily="2" charset="-122"/>
              </a:rPr>
              <a:t>的工作状态</a:t>
            </a:r>
            <a:r>
              <a:rPr lang="en-US" altLang="zh-CN" sz="2200" b="1" dirty="0">
                <a:latin typeface="TimesNewRoman" charset="0"/>
                <a:ea typeface="宋体" pitchFamily="2" charset="-122"/>
              </a:rPr>
              <a:t>. （</a:t>
            </a:r>
            <a:r>
              <a:rPr lang="zh-CN" altLang="en-US" sz="2200" b="1" dirty="0">
                <a:latin typeface="TimesNewRoman" charset="0"/>
                <a:ea typeface="宋体" pitchFamily="2" charset="-122"/>
              </a:rPr>
              <a:t>有反射，传输线上的信号呈驻波状态。若为全反射，则呈纯驻波状态；若部分反射，则为行驻波状态</a:t>
            </a:r>
            <a:r>
              <a:rPr lang="en-US" altLang="zh-CN" sz="2200" b="1" dirty="0">
                <a:latin typeface="TimesNewRoman" charset="0"/>
                <a:ea typeface="宋体" pitchFamily="2" charset="-122"/>
              </a:rPr>
              <a:t>）</a:t>
            </a:r>
          </a:p>
          <a:p>
            <a:pPr algn="just" eaLnBrk="1" hangingPunct="1">
              <a:lnSpc>
                <a:spcPct val="90000"/>
              </a:lnSpc>
              <a:buFont typeface="Wingdings" pitchFamily="2" charset="2"/>
              <a:buNone/>
            </a:pPr>
            <a:endParaRPr lang="en-US" altLang="zh-CN" sz="2400" b="1" dirty="0">
              <a:latin typeface="TimesNewRoman" charset="0"/>
              <a:ea typeface="宋体" pitchFamily="2" charset="-122"/>
            </a:endParaRPr>
          </a:p>
          <a:p>
            <a:pPr algn="just" eaLnBrk="1" hangingPunct="1">
              <a:lnSpc>
                <a:spcPct val="90000"/>
              </a:lnSpc>
              <a:buFont typeface="Wingdings" pitchFamily="2" charset="2"/>
              <a:buNone/>
            </a:pPr>
            <a:endParaRPr lang="en-US" altLang="zh-CN" sz="1800" dirty="0">
              <a:latin typeface="TimesNewRoman" charset="0"/>
              <a:ea typeface="宋体" pitchFamily="2" charset="-122"/>
            </a:endParaRPr>
          </a:p>
          <a:p>
            <a:pPr algn="just" eaLnBrk="1" hangingPunct="1">
              <a:lnSpc>
                <a:spcPct val="90000"/>
              </a:lnSpc>
            </a:pPr>
            <a:endParaRPr lang="en-US" altLang="zh-CN" sz="1800" dirty="0">
              <a:latin typeface="TimesNewRoman" charset="0"/>
              <a:ea typeface="宋体" pitchFamily="2" charset="-122"/>
            </a:endParaRPr>
          </a:p>
          <a:p>
            <a:pPr eaLnBrk="1" hangingPunct="1">
              <a:lnSpc>
                <a:spcPct val="90000"/>
              </a:lnSpc>
            </a:pPr>
            <a:endParaRPr lang="zh-CN" altLang="en-US" sz="1800" dirty="0">
              <a:ea typeface="宋体" pitchFamily="2" charset="-122"/>
            </a:endParaRPr>
          </a:p>
        </p:txBody>
      </p:sp>
    </p:spTree>
    <p:extLst>
      <p:ext uri="{BB962C8B-B14F-4D97-AF65-F5344CB8AC3E}">
        <p14:creationId xmlns:p14="http://schemas.microsoft.com/office/powerpoint/2010/main" val="3579664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54</a:t>
            </a:fld>
            <a:r>
              <a:rPr lang="en-US" altLang="zh-CN"/>
              <a:t>/11</a:t>
            </a:r>
            <a:endParaRPr lang="zh-CN" altLang="en-US" dirty="0"/>
          </a:p>
        </p:txBody>
      </p:sp>
      <p:sp>
        <p:nvSpPr>
          <p:cNvPr id="5" name="Rectangle 2"/>
          <p:cNvSpPr txBox="1">
            <a:spLocks noChangeArrowheads="1"/>
          </p:cNvSpPr>
          <p:nvPr/>
        </p:nvSpPr>
        <p:spPr>
          <a:xfrm>
            <a:off x="899592" y="774075"/>
            <a:ext cx="3505200" cy="1143000"/>
          </a:xfrm>
          <a:prstGeom prst="rect">
            <a:avLst/>
          </a:prstGeom>
        </p:spPr>
        <p:txBody>
          <a:bodyPr vert="horz" lIns="91440" tIns="45720" rIns="91440" bIns="45720" rtlCol="0" anchor="ctr">
            <a:noAutofit/>
          </a:bodyPr>
          <a:lstStyle>
            <a:lvl1pPr algn="r" defTabSz="914400" rtl="0" eaLnBrk="1" latinLnBrk="0" hangingPunct="1">
              <a:lnSpc>
                <a:spcPts val="4400"/>
              </a:lnSpc>
              <a:spcBef>
                <a:spcPts val="200"/>
              </a:spcBef>
              <a:buNone/>
              <a:defRPr sz="3600" b="0" kern="1200">
                <a:solidFill>
                  <a:schemeClr val="tx1"/>
                </a:solidFill>
                <a:latin typeface="Arial" panose="020B0604020202020204" pitchFamily="34" charset="0"/>
                <a:ea typeface="+mj-ea"/>
                <a:cs typeface="Arial" panose="020B0604020202020204" pitchFamily="34" charset="0"/>
              </a:defRPr>
            </a:lvl1pPr>
          </a:lstStyle>
          <a:p>
            <a:pPr algn="l"/>
            <a:r>
              <a:rPr lang="zh-CN" altLang="en-US" dirty="0">
                <a:ea typeface="宋体" pitchFamily="2" charset="-122"/>
              </a:rPr>
              <a:t>关于输入阻抗</a:t>
            </a:r>
            <a:r>
              <a:rPr lang="en-US" altLang="zh-CN" dirty="0">
                <a:ea typeface="宋体" pitchFamily="2" charset="-122"/>
              </a:rPr>
              <a:t>Z</a:t>
            </a:r>
            <a:r>
              <a:rPr lang="en-US" altLang="zh-CN" baseline="-25000" dirty="0">
                <a:ea typeface="宋体" pitchFamily="2" charset="-122"/>
              </a:rPr>
              <a:t>in</a:t>
            </a:r>
          </a:p>
        </p:txBody>
      </p:sp>
      <p:sp>
        <p:nvSpPr>
          <p:cNvPr id="6" name="Rectangle 3"/>
          <p:cNvSpPr txBox="1">
            <a:spLocks noChangeArrowheads="1"/>
          </p:cNvSpPr>
          <p:nvPr/>
        </p:nvSpPr>
        <p:spPr>
          <a:xfrm>
            <a:off x="755576" y="2214563"/>
            <a:ext cx="7958138" cy="38814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400" b="1" dirty="0">
                <a:ea typeface="楷体_GB2312" pitchFamily="49" charset="-122"/>
              </a:rPr>
              <a:t>它是传输线上某一点的合成电压与合成电流之比。</a:t>
            </a:r>
          </a:p>
          <a:p>
            <a:pPr algn="just">
              <a:lnSpc>
                <a:spcPct val="90000"/>
              </a:lnSpc>
            </a:pPr>
            <a:r>
              <a:rPr lang="zh-CN" altLang="en-US" sz="2400" b="1" dirty="0">
                <a:ea typeface="楷体_GB2312" pitchFamily="49" charset="-122"/>
              </a:rPr>
              <a:t>传输线上任意点的输入阻抗与该点的位置, 负载阻抗以及特性阻抗有关.</a:t>
            </a:r>
          </a:p>
          <a:p>
            <a:pPr algn="just">
              <a:lnSpc>
                <a:spcPct val="90000"/>
              </a:lnSpc>
            </a:pPr>
            <a:r>
              <a:rPr lang="zh-CN" altLang="en-US" sz="2400" b="1" dirty="0">
                <a:ea typeface="楷体_GB2312" pitchFamily="49" charset="-122"/>
              </a:rPr>
              <a:t>输入阻抗是从某点上向负载看过去的阻抗</a:t>
            </a:r>
          </a:p>
          <a:p>
            <a:pPr algn="just">
              <a:lnSpc>
                <a:spcPct val="90000"/>
              </a:lnSpc>
            </a:pPr>
            <a:r>
              <a:rPr lang="zh-CN" altLang="en-US" sz="2400" b="1" dirty="0">
                <a:ea typeface="楷体_GB2312" pitchFamily="49" charset="-122"/>
              </a:rPr>
              <a:t>因为在微波频率电压和电流没有明确的物理意义，无法测量，所以输入阻抗也无法直接测量。</a:t>
            </a:r>
          </a:p>
          <a:p>
            <a:pPr algn="just">
              <a:lnSpc>
                <a:spcPct val="90000"/>
              </a:lnSpc>
            </a:pPr>
            <a:r>
              <a:rPr lang="zh-CN" altLang="en-US" sz="2400" b="1" dirty="0">
                <a:ea typeface="楷体_GB2312" pitchFamily="49" charset="-122"/>
              </a:rPr>
              <a:t>传输线具有阻抗变换作用, 把</a:t>
            </a:r>
            <a:r>
              <a:rPr lang="en-US" altLang="zh-CN" sz="2400" b="1" dirty="0">
                <a:ea typeface="楷体_GB2312" pitchFamily="49" charset="-122"/>
              </a:rPr>
              <a:t>Z</a:t>
            </a:r>
            <a:r>
              <a:rPr lang="en-US" altLang="zh-CN" sz="2400" b="1" baseline="-25000" dirty="0">
                <a:ea typeface="楷体_GB2312" pitchFamily="49" charset="-122"/>
              </a:rPr>
              <a:t>L</a:t>
            </a:r>
            <a:r>
              <a:rPr lang="zh-CN" altLang="en-US" sz="2400" b="1" dirty="0">
                <a:ea typeface="楷体_GB2312" pitchFamily="49" charset="-122"/>
              </a:rPr>
              <a:t>变成</a:t>
            </a:r>
            <a:r>
              <a:rPr lang="en-US" altLang="zh-CN" sz="2400" b="1" dirty="0">
                <a:ea typeface="楷体_GB2312" pitchFamily="49" charset="-122"/>
              </a:rPr>
              <a:t>Z</a:t>
            </a:r>
            <a:r>
              <a:rPr lang="en-US" altLang="zh-CN" sz="2400" b="1" baseline="-25000" dirty="0">
                <a:ea typeface="楷体_GB2312" pitchFamily="49" charset="-122"/>
              </a:rPr>
              <a:t>in</a:t>
            </a:r>
            <a:r>
              <a:rPr lang="en-US" altLang="zh-CN" sz="2400" b="1" dirty="0">
                <a:ea typeface="楷体_GB2312" pitchFamily="49" charset="-122"/>
              </a:rPr>
              <a:t>(d)</a:t>
            </a:r>
          </a:p>
          <a:p>
            <a:pPr algn="just">
              <a:lnSpc>
                <a:spcPct val="90000"/>
              </a:lnSpc>
            </a:pPr>
            <a:r>
              <a:rPr lang="zh-CN" altLang="en-US" sz="2400" b="1" dirty="0">
                <a:ea typeface="楷体_GB2312" pitchFamily="49" charset="-122"/>
              </a:rPr>
              <a:t>传输线上的阻抗呈周期变换，具有</a:t>
            </a:r>
            <a:r>
              <a:rPr lang="zh-CN" altLang="en-US" sz="2400" b="1" dirty="0">
                <a:ea typeface="楷体_GB2312" pitchFamily="49" charset="-122"/>
                <a:sym typeface="Symbol" pitchFamily="18" charset="2"/>
              </a:rPr>
              <a:t>/4变换性和/2重复性。</a:t>
            </a:r>
          </a:p>
          <a:p>
            <a:pPr algn="just">
              <a:lnSpc>
                <a:spcPct val="90000"/>
              </a:lnSpc>
            </a:pPr>
            <a:r>
              <a:rPr lang="en-US" altLang="zh-CN" sz="2400" b="1" dirty="0">
                <a:ea typeface="楷体_GB2312" pitchFamily="49" charset="-122"/>
                <a:sym typeface="Symbol" pitchFamily="18" charset="2"/>
              </a:rPr>
              <a:t>Z</a:t>
            </a:r>
            <a:r>
              <a:rPr lang="en-US" altLang="zh-CN" sz="2400" b="1" baseline="-25000" dirty="0">
                <a:ea typeface="楷体_GB2312" pitchFamily="49" charset="-122"/>
                <a:sym typeface="Symbol" pitchFamily="18" charset="2"/>
              </a:rPr>
              <a:t>in</a:t>
            </a:r>
            <a:r>
              <a:rPr lang="zh-CN" altLang="en-US" sz="2400" b="1" dirty="0">
                <a:ea typeface="楷体_GB2312" pitchFamily="49" charset="-122"/>
                <a:sym typeface="Symbol" pitchFamily="18" charset="2"/>
              </a:rPr>
              <a:t>可以通过测反射系数来确定</a:t>
            </a:r>
            <a:endParaRPr lang="en-US" altLang="zh-CN" sz="2400" b="1" dirty="0">
              <a:ea typeface="楷体_GB2312" pitchFamily="49" charset="-122"/>
            </a:endParaRPr>
          </a:p>
          <a:p>
            <a:pPr>
              <a:lnSpc>
                <a:spcPct val="90000"/>
              </a:lnSpc>
            </a:pPr>
            <a:endParaRPr lang="en-US" altLang="zh-CN" sz="2400" b="1" dirty="0">
              <a:ea typeface="楷体_GB2312" pitchFamily="49" charset="-122"/>
            </a:endParaRPr>
          </a:p>
        </p:txBody>
      </p:sp>
    </p:spTree>
    <p:extLst>
      <p:ext uri="{BB962C8B-B14F-4D97-AF65-F5344CB8AC3E}">
        <p14:creationId xmlns:p14="http://schemas.microsoft.com/office/powerpoint/2010/main" val="1089307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55</a:t>
            </a:fld>
            <a:r>
              <a:rPr lang="en-US" altLang="zh-CN"/>
              <a:t>/11</a:t>
            </a:r>
            <a:endParaRPr lang="zh-CN" altLang="en-US" dirty="0"/>
          </a:p>
        </p:txBody>
      </p:sp>
      <p:sp>
        <p:nvSpPr>
          <p:cNvPr id="5" name="Rectangle 2"/>
          <p:cNvSpPr>
            <a:spLocks noGrp="1" noChangeArrowheads="1"/>
          </p:cNvSpPr>
          <p:nvPr>
            <p:ph type="title"/>
          </p:nvPr>
        </p:nvSpPr>
        <p:spPr>
          <a:xfrm>
            <a:off x="755576" y="1196752"/>
            <a:ext cx="8181528" cy="762000"/>
          </a:xfrm>
        </p:spPr>
        <p:txBody>
          <a:bodyPr/>
          <a:lstStyle/>
          <a:p>
            <a:pPr algn="l"/>
            <a:r>
              <a:rPr lang="zh-CN" altLang="en-US" sz="3600" dirty="0">
                <a:solidFill>
                  <a:srgbClr val="008000"/>
                </a:solidFill>
                <a:ea typeface="宋体" pitchFamily="2" charset="-122"/>
              </a:rPr>
              <a:t>驻波比系数</a:t>
            </a:r>
            <a:r>
              <a:rPr lang="en-US" altLang="zh-CN" dirty="0">
                <a:solidFill>
                  <a:srgbClr val="008000"/>
                </a:solidFill>
                <a:ea typeface="宋体" pitchFamily="2" charset="-122"/>
              </a:rPr>
              <a:t> </a:t>
            </a:r>
            <a:br>
              <a:rPr lang="en-US" altLang="zh-CN" dirty="0">
                <a:solidFill>
                  <a:srgbClr val="008000"/>
                </a:solidFill>
                <a:ea typeface="宋体" pitchFamily="2" charset="-122"/>
              </a:rPr>
            </a:br>
            <a:r>
              <a:rPr lang="en-US" altLang="zh-CN" dirty="0">
                <a:solidFill>
                  <a:srgbClr val="008000"/>
                </a:solidFill>
                <a:ea typeface="宋体" pitchFamily="2" charset="-122"/>
              </a:rPr>
              <a:t>(Voltage standing wave ratio -VSWR</a:t>
            </a:r>
            <a:r>
              <a:rPr lang="en-US" altLang="zh-CN" sz="3600" dirty="0">
                <a:solidFill>
                  <a:srgbClr val="008000"/>
                </a:solidFill>
                <a:ea typeface="宋体" pitchFamily="2" charset="-122"/>
              </a:rPr>
              <a:t>)</a:t>
            </a:r>
          </a:p>
        </p:txBody>
      </p:sp>
      <p:sp>
        <p:nvSpPr>
          <p:cNvPr id="6" name="Rectangle 3"/>
          <p:cNvSpPr txBox="1">
            <a:spLocks noChangeArrowheads="1"/>
          </p:cNvSpPr>
          <p:nvPr/>
        </p:nvSpPr>
        <p:spPr>
          <a:xfrm>
            <a:off x="838200" y="2355874"/>
            <a:ext cx="7467600" cy="38814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lang="zh-CN" altLang="en-US" sz="2000" dirty="0">
              <a:ea typeface="宋体" pitchFamily="2" charset="-122"/>
            </a:endParaRPr>
          </a:p>
          <a:p>
            <a:pPr>
              <a:lnSpc>
                <a:spcPct val="90000"/>
              </a:lnSpc>
            </a:pPr>
            <a:r>
              <a:rPr lang="zh-CN" altLang="en-US" sz="2400" b="1" dirty="0">
                <a:ea typeface="楷体_GB2312" pitchFamily="49" charset="-122"/>
              </a:rPr>
              <a:t>电压反射系数是复数，不便测量，因此可引入驻波参量。</a:t>
            </a:r>
          </a:p>
          <a:p>
            <a:pPr>
              <a:lnSpc>
                <a:spcPct val="90000"/>
              </a:lnSpc>
            </a:pPr>
            <a:r>
              <a:rPr lang="zh-CN" altLang="en-US" sz="2400" b="1" dirty="0">
                <a:ea typeface="楷体_GB2312" pitchFamily="49" charset="-122"/>
              </a:rPr>
              <a:t>传输线上各点的电压和电流一般由入射波和反射波叠加而成，在线上形成驻波。</a:t>
            </a:r>
          </a:p>
          <a:p>
            <a:pPr>
              <a:lnSpc>
                <a:spcPct val="90000"/>
              </a:lnSpc>
            </a:pPr>
            <a:r>
              <a:rPr lang="zh-CN" altLang="en-US" sz="2400" b="1" dirty="0">
                <a:ea typeface="楷体_GB2312" pitchFamily="49" charset="-122"/>
              </a:rPr>
              <a:t>电压（或电流）振幅具有最大值的点称为电压（或电流）驻波的波腹点；振幅具有最小值的点称为驻波的波谷点。</a:t>
            </a:r>
          </a:p>
          <a:p>
            <a:pPr>
              <a:lnSpc>
                <a:spcPct val="90000"/>
              </a:lnSpc>
            </a:pPr>
            <a:r>
              <a:rPr lang="zh-CN" altLang="en-US" sz="2400" b="1" dirty="0">
                <a:ea typeface="楷体_GB2312" pitchFamily="49" charset="-122"/>
              </a:rPr>
              <a:t>振幅值等于零的点称为驻波的波节点（对无耗线而言）</a:t>
            </a:r>
            <a:endParaRPr lang="en-US" altLang="zh-CN" sz="2400" b="1" dirty="0">
              <a:ea typeface="楷体_GB2312" pitchFamily="49" charset="-122"/>
            </a:endParaRPr>
          </a:p>
        </p:txBody>
      </p:sp>
    </p:spTree>
    <p:extLst>
      <p:ext uri="{BB962C8B-B14F-4D97-AF65-F5344CB8AC3E}">
        <p14:creationId xmlns:p14="http://schemas.microsoft.com/office/powerpoint/2010/main" val="268615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20724" y="2838781"/>
                <a:ext cx="4824386" cy="138813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𝐵</m:t>
                      </m:r>
                      <m:r>
                        <a:rPr lang="en-US" altLang="zh-CN" b="0" i="1" baseline="-25000" smtClean="0">
                          <a:solidFill>
                            <a:schemeClr val="accent6"/>
                          </a:solidFill>
                          <a:latin typeface="Cambria Math" panose="02040503050406030204" pitchFamily="18" charset="0"/>
                        </a:rPr>
                        <m:t>1</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en-US" altLang="zh-CN" b="0" i="1" dirty="0">
                  <a:solidFill>
                    <a:schemeClr val="accent6"/>
                  </a:solidFill>
                  <a:latin typeface="Cambria Math" panose="02040503050406030204" pitchFamily="18" charset="0"/>
                </a:endParaRPr>
              </a:p>
              <a:p>
                <a14:m>
                  <m:oMath xmlns:m="http://schemas.openxmlformats.org/officeDocument/2006/math">
                    <m:r>
                      <a:rPr lang="en-US" altLang="zh-CN" b="0" i="1" smtClean="0">
                        <a:solidFill>
                          <a:schemeClr val="accent6"/>
                        </a:solidFill>
                        <a:latin typeface="Cambria Math" panose="02040503050406030204" pitchFamily="18" charset="0"/>
                      </a:rPr>
                      <m:t>             </m:t>
                    </m:r>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(1</m:t>
                    </m:r>
                    <m:r>
                      <a:rPr lang="en-US" altLang="zh-CN" i="1">
                        <a:solidFill>
                          <a:schemeClr val="accent6"/>
                        </a:solidFill>
                        <a:latin typeface="Cambria Math" panose="02040503050406030204" pitchFamily="18" charset="0"/>
                      </a:rPr>
                      <m:t>+</m:t>
                    </m:r>
                    <m:f>
                      <m:fPr>
                        <m:ctrlPr>
                          <a:rPr lang="en-US" altLang="zh-CN" i="1" smtClean="0">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r>
                          <a:rPr lang="en-US" altLang="zh-CN" b="0" i="1" smtClean="0">
                            <a:solidFill>
                              <a:schemeClr val="accent6"/>
                            </a:solidFill>
                            <a:latin typeface="Cambria Math" panose="02040503050406030204" pitchFamily="18" charset="0"/>
                          </a:rPr>
                          <m:t>𝐴</m:t>
                        </m:r>
                        <m:r>
                          <a:rPr lang="en-US" altLang="zh-CN" b="0" i="1" baseline="-25000" smtClean="0">
                            <a:solidFill>
                              <a:schemeClr val="accent6"/>
                            </a:solidFill>
                            <a:latin typeface="Cambria Math" panose="02040503050406030204" pitchFamily="18" charset="0"/>
                          </a:rPr>
                          <m:t>1</m:t>
                        </m:r>
                      </m:den>
                    </m:f>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a14:m>
                <a:r>
                  <a:rPr lang="en-US" altLang="zh-CN" dirty="0">
                    <a:solidFill>
                      <a:schemeClr val="accent6"/>
                    </a:solidFill>
                  </a:rPr>
                  <a:t>)</a:t>
                </a:r>
              </a:p>
              <a:p>
                <a14:m>
                  <m:oMath xmlns:m="http://schemas.openxmlformats.org/officeDocument/2006/math">
                    <m:r>
                      <a:rPr lang="en-US" altLang="zh-CN" i="1">
                        <a:solidFill>
                          <a:schemeClr val="accent6"/>
                        </a:solidFill>
                        <a:latin typeface="Cambria Math" panose="02040503050406030204" pitchFamily="18" charset="0"/>
                      </a:rPr>
                      <m:t> </m:t>
                    </m:r>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r>
                      <a:rPr lang="en-US" altLang="zh-CN" i="1" smtClean="0">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(1+</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a14:m>
                <a:r>
                  <a:rPr lang="en-US" altLang="zh-CN" dirty="0">
                    <a:solidFill>
                      <a:schemeClr val="accent6"/>
                    </a:solidFill>
                  </a:rPr>
                  <a:t>)</a:t>
                </a:r>
                <a:endParaRPr lang="zh-CN" altLang="en-US" dirty="0">
                  <a:solidFill>
                    <a:schemeClr val="accent6"/>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20724" y="2838781"/>
                <a:ext cx="4824386" cy="1388137"/>
              </a:xfrm>
              <a:prstGeom prst="rect">
                <a:avLst/>
              </a:prstGeom>
              <a:blipFill>
                <a:blip r:embed="rId3"/>
                <a:stretch>
                  <a:fillRect b="-9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0" y="2145945"/>
                <a:ext cx="6172908" cy="614848"/>
              </a:xfrm>
              <a:prstGeom prst="rect">
                <a:avLst/>
              </a:prstGeom>
            </p:spPr>
            <p:txBody>
              <a:bodyPr wrap="none">
                <a:spAutoFit/>
              </a:bodyPr>
              <a:lstStyle/>
              <a:p>
                <a:r>
                  <a:rPr lang="zh-CN" altLang="en-US" dirty="0">
                    <a:ea typeface="Cambria Math" panose="02040503050406030204" pitchFamily="18" charset="0"/>
                  </a:rPr>
                  <a:t>将</a:t>
                </a:r>
                <a14:m>
                  <m:oMath xmlns:m="http://schemas.openxmlformats.org/officeDocument/2006/math">
                    <m:r>
                      <a:rPr lang="zh-CN" altLang="en-US" i="1" dirty="0" smtClean="0">
                        <a:latin typeface="Cambria Math" panose="02040503050406030204" pitchFamily="18" charset="0"/>
                        <a:ea typeface="Cambria Math" panose="02040503050406030204" pitchFamily="18" charset="0"/>
                      </a:rPr>
                      <m:t>负载</m:t>
                    </m:r>
                    <m:r>
                      <a:rPr lang="zh-CN" altLang="en-US" i="1" smtClean="0">
                        <a:latin typeface="Cambria Math" panose="02040503050406030204" pitchFamily="18" charset="0"/>
                        <a:ea typeface="Cambria Math" panose="02040503050406030204" pitchFamily="18" charset="0"/>
                      </a:rPr>
                      <m:t>反射</m:t>
                    </m:r>
                    <m:r>
                      <a:rPr lang="zh-CN" altLang="en-US" i="1">
                        <a:latin typeface="Cambria Math" panose="02040503050406030204" pitchFamily="18" charset="0"/>
                        <a:ea typeface="Cambria Math" panose="02040503050406030204" pitchFamily="18" charset="0"/>
                      </a:rPr>
                      <m:t>系数</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den>
                    </m:f>
                    <m:r>
                      <a:rPr lang="zh-CN" altLang="en-US" i="1">
                        <a:solidFill>
                          <a:schemeClr val="accent6"/>
                        </a:solidFill>
                        <a:latin typeface="Cambria Math" panose="02040503050406030204" pitchFamily="18" charset="0"/>
                      </a:rPr>
                      <m:t>代入</m:t>
                    </m:r>
                  </m:oMath>
                </a14:m>
                <a:r>
                  <a:rPr lang="zh-CN" altLang="en-US" dirty="0"/>
                  <a:t>传输线电压公式</a:t>
                </a:r>
              </a:p>
            </p:txBody>
          </p:sp>
        </mc:Choice>
        <mc:Fallback xmlns="">
          <p:sp>
            <p:nvSpPr>
              <p:cNvPr id="2" name="矩形 1"/>
              <p:cNvSpPr>
                <a:spLocks noRot="1" noChangeAspect="1" noMove="1" noResize="1" noEditPoints="1" noAdjustHandles="1" noChangeArrowheads="1" noChangeShapeType="1" noTextEdit="1"/>
              </p:cNvSpPr>
              <p:nvPr/>
            </p:nvSpPr>
            <p:spPr>
              <a:xfrm>
                <a:off x="0" y="2145945"/>
                <a:ext cx="6172908" cy="614848"/>
              </a:xfrm>
              <a:prstGeom prst="rect">
                <a:avLst/>
              </a:prstGeom>
              <a:blipFill>
                <a:blip r:embed="rId4"/>
                <a:stretch>
                  <a:fillRect l="-1481"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389" y="4382146"/>
                <a:ext cx="4824386" cy="50917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0"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𝑉</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e>
                      </m:d>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smtClean="0">
                          <a:solidFill>
                            <a:schemeClr val="accent6"/>
                          </a:solidFill>
                          <a:latin typeface="Cambria Math" panose="02040503050406030204" pitchFamily="18" charset="0"/>
                        </a:rPr>
                        <m:t> </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m:rPr>
                              <m:nor/>
                            </m:rPr>
                            <a:rPr lang="en-US" altLang="zh-CN" dirty="0">
                              <a:solidFill>
                                <a:schemeClr val="accent6"/>
                              </a:solidFill>
                            </a:rPr>
                            <m:t>)</m:t>
                          </m:r>
                          <m:r>
                            <m:rPr>
                              <m:nor/>
                            </m:rPr>
                            <a:rPr lang="zh-CN" altLang="en-US" dirty="0">
                              <a:solidFill>
                                <a:schemeClr val="accent6"/>
                              </a:solidFill>
                            </a:rPr>
                            <m:t> </m:t>
                          </m:r>
                        </m:e>
                      </m:d>
                    </m:oMath>
                  </m:oMathPara>
                </a14:m>
                <a:endParaRPr lang="zh-CN" altLang="en-US" dirty="0">
                  <a:solidFill>
                    <a:schemeClr val="accent6"/>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6389" y="4382146"/>
                <a:ext cx="4824386" cy="509178"/>
              </a:xfrm>
              <a:prstGeom prst="rect">
                <a:avLst/>
              </a:prstGeom>
              <a:blipFill>
                <a:blip r:embed="rId5"/>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917BB6D-BDB8-438F-83C6-17B2402A733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452253" y="2689002"/>
            <a:ext cx="4584589" cy="2755631"/>
          </a:xfrm>
          <a:prstGeom prst="rect">
            <a:avLst/>
          </a:prstGeom>
        </p:spPr>
      </p:pic>
      <p:cxnSp>
        <p:nvCxnSpPr>
          <p:cNvPr id="8" name="直接连接符 7">
            <a:extLst>
              <a:ext uri="{FF2B5EF4-FFF2-40B4-BE49-F238E27FC236}">
                <a16:creationId xmlns:a16="http://schemas.microsoft.com/office/drawing/2014/main" id="{D1855409-DCC2-413D-8F8C-DDAD405B5B9F}"/>
              </a:ext>
            </a:extLst>
          </p:cNvPr>
          <p:cNvCxnSpPr/>
          <p:nvPr/>
        </p:nvCxnSpPr>
        <p:spPr bwMode="auto">
          <a:xfrm flipH="1">
            <a:off x="4883148" y="3645024"/>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BFB17A40-25A5-4DCC-AD91-6BD7D8502E7C}"/>
              </a:ext>
            </a:extLst>
          </p:cNvPr>
          <p:cNvCxnSpPr/>
          <p:nvPr/>
        </p:nvCxnSpPr>
        <p:spPr bwMode="auto">
          <a:xfrm flipH="1">
            <a:off x="4870448" y="4437112"/>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1BF345AA-C47A-42A4-8FC1-999A37547E8A}"/>
              </a:ext>
            </a:extLst>
          </p:cNvPr>
          <p:cNvSpPr txBox="1"/>
          <p:nvPr/>
        </p:nvSpPr>
        <p:spPr>
          <a:xfrm>
            <a:off x="4945110" y="3145317"/>
            <a:ext cx="1227798" cy="369332"/>
          </a:xfrm>
          <a:prstGeom prst="rect">
            <a:avLst/>
          </a:prstGeom>
          <a:noFill/>
        </p:spPr>
        <p:txBody>
          <a:bodyPr wrap="square" rtlCol="0">
            <a:spAutoFit/>
          </a:bodyPr>
          <a:lstStyle/>
          <a:p>
            <a:r>
              <a:rPr lang="en-US" altLang="zh-CN" sz="1800" dirty="0"/>
              <a:t>|V</a:t>
            </a:r>
            <a:r>
              <a:rPr lang="en-US" altLang="zh-CN" sz="1800" baseline="-25000" dirty="0"/>
              <a:t>max</a:t>
            </a:r>
            <a:r>
              <a:rPr lang="en-US" altLang="zh-CN" sz="1800" dirty="0"/>
              <a:t>|</a:t>
            </a:r>
            <a:endParaRPr lang="zh-CN" altLang="en-US" sz="1800" dirty="0"/>
          </a:p>
        </p:txBody>
      </p:sp>
      <p:sp>
        <p:nvSpPr>
          <p:cNvPr id="18" name="文本框 17">
            <a:extLst>
              <a:ext uri="{FF2B5EF4-FFF2-40B4-BE49-F238E27FC236}">
                <a16:creationId xmlns:a16="http://schemas.microsoft.com/office/drawing/2014/main" id="{4367924B-3E90-4587-A11D-6CC56B39DC63}"/>
              </a:ext>
            </a:extLst>
          </p:cNvPr>
          <p:cNvSpPr txBox="1"/>
          <p:nvPr/>
        </p:nvSpPr>
        <p:spPr>
          <a:xfrm>
            <a:off x="5009318" y="4410235"/>
            <a:ext cx="1227798" cy="369332"/>
          </a:xfrm>
          <a:prstGeom prst="rect">
            <a:avLst/>
          </a:prstGeom>
          <a:noFill/>
        </p:spPr>
        <p:txBody>
          <a:bodyPr wrap="square" rtlCol="0">
            <a:spAutoFit/>
          </a:bodyPr>
          <a:lstStyle/>
          <a:p>
            <a:r>
              <a:rPr lang="en-US" altLang="zh-CN" sz="1800" dirty="0"/>
              <a:t>|</a:t>
            </a:r>
            <a:r>
              <a:rPr lang="en-US" altLang="zh-CN" sz="1800" dirty="0" err="1"/>
              <a:t>V</a:t>
            </a:r>
            <a:r>
              <a:rPr lang="en-US" altLang="zh-CN" sz="1800" baseline="-25000" dirty="0" err="1"/>
              <a:t>min</a:t>
            </a:r>
            <a:r>
              <a:rPr lang="en-US" altLang="zh-CN" sz="1800" dirty="0"/>
              <a:t>|</a:t>
            </a:r>
            <a:endParaRPr lang="zh-CN" altLang="en-US" sz="1800" dirty="0"/>
          </a:p>
        </p:txBody>
      </p:sp>
      <p:cxnSp>
        <p:nvCxnSpPr>
          <p:cNvPr id="19" name="直接连接符 18">
            <a:extLst>
              <a:ext uri="{FF2B5EF4-FFF2-40B4-BE49-F238E27FC236}">
                <a16:creationId xmlns:a16="http://schemas.microsoft.com/office/drawing/2014/main" id="{072B19FD-0A1E-4B76-B473-ACEE3016DEC5}"/>
              </a:ext>
            </a:extLst>
          </p:cNvPr>
          <p:cNvCxnSpPr/>
          <p:nvPr/>
        </p:nvCxnSpPr>
        <p:spPr bwMode="auto">
          <a:xfrm>
            <a:off x="7596336" y="3514649"/>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C4D39E5F-EAAA-46C5-953E-30A582C7B83E}"/>
              </a:ext>
            </a:extLst>
          </p:cNvPr>
          <p:cNvCxnSpPr/>
          <p:nvPr/>
        </p:nvCxnSpPr>
        <p:spPr bwMode="auto">
          <a:xfrm>
            <a:off x="7918276" y="3573016"/>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C5FA1DB1-3240-4372-A90A-D63518650DDA}"/>
              </a:ext>
            </a:extLst>
          </p:cNvPr>
          <p:cNvSpPr txBox="1"/>
          <p:nvPr/>
        </p:nvSpPr>
        <p:spPr>
          <a:xfrm>
            <a:off x="7463865" y="3097332"/>
            <a:ext cx="1227798" cy="369332"/>
          </a:xfrm>
          <a:prstGeom prst="rect">
            <a:avLst/>
          </a:prstGeom>
          <a:noFill/>
        </p:spPr>
        <p:txBody>
          <a:bodyPr wrap="square" rtlCol="0">
            <a:spAutoFit/>
          </a:bodyPr>
          <a:lstStyle/>
          <a:p>
            <a:r>
              <a:rPr lang="el-GR" altLang="zh-CN" sz="1800" dirty="0"/>
              <a:t>λ</a:t>
            </a:r>
            <a:r>
              <a:rPr lang="en-US" altLang="zh-CN" sz="1800" dirty="0"/>
              <a:t>/4</a:t>
            </a:r>
            <a:endParaRPr lang="zh-CN" altLang="en-US" sz="1800" dirty="0"/>
          </a:p>
        </p:txBody>
      </p:sp>
      <p:sp>
        <p:nvSpPr>
          <p:cNvPr id="23" name="文本框 22">
            <a:extLst>
              <a:ext uri="{FF2B5EF4-FFF2-40B4-BE49-F238E27FC236}">
                <a16:creationId xmlns:a16="http://schemas.microsoft.com/office/drawing/2014/main" id="{1A34D506-EA0A-4C81-B19F-9954A6055119}"/>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电压驻波比</a:t>
            </a: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6350" y="2620430"/>
            <a:ext cx="4283968" cy="3212976"/>
          </a:xfrm>
          <a:prstGeom prst="rect">
            <a:avLst/>
          </a:prstGeom>
        </p:spPr>
      </p:pic>
    </p:spTree>
    <p:extLst>
      <p:ext uri="{BB962C8B-B14F-4D97-AF65-F5344CB8AC3E}">
        <p14:creationId xmlns:p14="http://schemas.microsoft.com/office/powerpoint/2010/main" val="89518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58762" y="2304808"/>
                <a:ext cx="4824386" cy="50917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0"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𝑉</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e>
                      </m:d>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smtClean="0">
                          <a:solidFill>
                            <a:schemeClr val="accent6"/>
                          </a:solidFill>
                          <a:latin typeface="Cambria Math" panose="02040503050406030204" pitchFamily="18" charset="0"/>
                        </a:rPr>
                        <m:t> </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m:rPr>
                              <m:nor/>
                            </m:rPr>
                            <a:rPr lang="en-US" altLang="zh-CN" dirty="0">
                              <a:solidFill>
                                <a:schemeClr val="accent6"/>
                              </a:solidFill>
                            </a:rPr>
                            <m:t>)</m:t>
                          </m:r>
                          <m:r>
                            <m:rPr>
                              <m:nor/>
                            </m:rPr>
                            <a:rPr lang="zh-CN" altLang="en-US" dirty="0">
                              <a:solidFill>
                                <a:schemeClr val="accent6"/>
                              </a:solidFill>
                            </a:rPr>
                            <m:t> </m:t>
                          </m:r>
                        </m:e>
                      </m:d>
                    </m:oMath>
                  </m:oMathPara>
                </a14:m>
                <a:endParaRPr lang="zh-CN" altLang="en-US" dirty="0">
                  <a:solidFill>
                    <a:schemeClr val="accent6"/>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8762" y="2304808"/>
                <a:ext cx="4824386" cy="5091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12836" y="2908084"/>
                <a:ext cx="1848390"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r>
                        <a:rPr lang="en-US" altLang="zh-CN"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zh-CN" i="1" smtClean="0">
                              <a:solidFill>
                                <a:srgbClr val="FF0000"/>
                              </a:solidFill>
                              <a:latin typeface="Cambria Math" panose="02040503050406030204" pitchFamily="18" charset="0"/>
                              <a:ea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e>
                      </m:d>
                      <m:sSup>
                        <m:sSupPr>
                          <m:ctrlPr>
                            <a:rPr lang="en-US" altLang="zh-CN"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𝑒</m:t>
                          </m:r>
                        </m:e>
                        <m:sup>
                          <m:r>
                            <a:rPr lang="en-US" altLang="zh-CN" b="0" i="1" smtClean="0">
                              <a:solidFill>
                                <a:srgbClr val="FF0000"/>
                              </a:solidFill>
                              <a:latin typeface="Cambria Math" panose="02040503050406030204" pitchFamily="18" charset="0"/>
                              <a:ea typeface="Cambria Math" panose="02040503050406030204" pitchFamily="18" charset="0"/>
                            </a:rPr>
                            <m:t>𝑗</m:t>
                          </m:r>
                          <m:r>
                            <a:rPr lang="zh-CN" altLang="en-US" b="0" i="1" smtClean="0">
                              <a:solidFill>
                                <a:srgbClr val="FF0000"/>
                              </a:solidFill>
                              <a:latin typeface="Cambria Math" panose="02040503050406030204" pitchFamily="18" charset="0"/>
                              <a:ea typeface="Cambria Math" panose="02040503050406030204" pitchFamily="18" charset="0"/>
                            </a:rPr>
                            <m:t>𝜃</m:t>
                          </m:r>
                        </m:sup>
                      </m:sSup>
                    </m:oMath>
                  </m:oMathPara>
                </a14:m>
                <a:endParaRPr lang="zh-CN" altLang="en-US" dirty="0">
                  <a:solidFill>
                    <a:srgbClr val="FF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112836" y="2908084"/>
                <a:ext cx="1848390" cy="4778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373" y="4084450"/>
                <a:ext cx="4824386" cy="52290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0"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𝑉</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e>
                      </m:d>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smtClean="0">
                          <a:solidFill>
                            <a:schemeClr val="accent6"/>
                          </a:solidFill>
                          <a:latin typeface="Cambria Math" panose="02040503050406030204" pitchFamily="18" charset="0"/>
                        </a:rPr>
                        <m:t> </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d>
                            <m:dPr>
                              <m:begChr m:val="|"/>
                              <m:endChr m:val="|"/>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e>
                          </m:d>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en-US" altLang="zh-CN" b="0" i="1" smtClean="0">
                                  <a:solidFill>
                                    <a:schemeClr val="accent6"/>
                                  </a:solidFill>
                                  <a:latin typeface="Cambria Math" panose="02040503050406030204" pitchFamily="18" charset="0"/>
                                </a:rPr>
                                <m:t>(2</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m:t>
                              </m:r>
                              <m:r>
                                <a:rPr lang="zh-CN" altLang="en-US" i="1" smtClean="0">
                                  <a:solidFill>
                                    <a:schemeClr val="accent6"/>
                                  </a:solidFill>
                                  <a:latin typeface="Cambria Math" panose="02040503050406030204" pitchFamily="18" charset="0"/>
                                </a:rPr>
                                <m:t>𝜃</m:t>
                              </m:r>
                            </m:sup>
                          </m:sSup>
                          <m:r>
                            <m:rPr>
                              <m:nor/>
                            </m:rPr>
                            <a:rPr lang="en-US" altLang="zh-CN" dirty="0">
                              <a:solidFill>
                                <a:schemeClr val="accent6"/>
                              </a:solidFill>
                            </a:rPr>
                            <m:t>)</m:t>
                          </m:r>
                          <m:r>
                            <m:rPr>
                              <m:nor/>
                            </m:rPr>
                            <a:rPr lang="zh-CN" altLang="en-US" dirty="0">
                              <a:solidFill>
                                <a:schemeClr val="accent6"/>
                              </a:solidFill>
                            </a:rPr>
                            <m:t> </m:t>
                          </m:r>
                        </m:e>
                      </m:d>
                    </m:oMath>
                  </m:oMathPara>
                </a14:m>
                <a:endParaRPr lang="zh-CN" altLang="en-US" dirty="0">
                  <a:solidFill>
                    <a:schemeClr val="accent6"/>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3373" y="4084450"/>
                <a:ext cx="4824386" cy="5229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317" y="5305799"/>
                <a:ext cx="4824386"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r>
                        <m:rPr>
                          <m:sty m:val="p"/>
                        </m:rPr>
                        <a:rPr lang="en-US" altLang="zh-CN" i="1" baseline="-25000">
                          <a:solidFill>
                            <a:schemeClr val="accent6"/>
                          </a:solidFill>
                          <a:latin typeface="Cambria Math" panose="02040503050406030204" pitchFamily="18" charset="0"/>
                        </a:rPr>
                        <m:t>max</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a:solidFill>
                            <a:schemeClr val="accent6"/>
                          </a:solidFill>
                          <a:latin typeface="Cambria Math" panose="02040503050406030204" pitchFamily="18" charset="0"/>
                        </a:rPr>
                        <m:t>(1+</m:t>
                      </m:r>
                      <m:d>
                        <m:dPr>
                          <m:begChr m:val="|"/>
                          <m:endChr m:val="|"/>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e>
                      </m:d>
                      <m:r>
                        <m:rPr>
                          <m:nor/>
                        </m:rPr>
                        <a:rPr lang="en-US" altLang="zh-CN" dirty="0">
                          <a:solidFill>
                            <a:schemeClr val="accent6"/>
                          </a:solidFill>
                        </a:rPr>
                        <m:t>)</m:t>
                      </m:r>
                    </m:oMath>
                  </m:oMathPara>
                </a14:m>
                <a:endParaRPr lang="zh-CN" altLang="en-US" dirty="0">
                  <a:solidFill>
                    <a:schemeClr val="accent6"/>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0317" y="5305799"/>
                <a:ext cx="4824386" cy="461665"/>
              </a:xfrm>
              <a:prstGeom prst="rect">
                <a:avLst/>
              </a:prstGeom>
              <a:blipFill>
                <a:blip r:embed="rId6"/>
                <a:stretch>
                  <a:fillRect l="-253"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608" y="6030542"/>
                <a:ext cx="4824386"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r>
                        <m:rPr>
                          <m:sty m:val="p"/>
                        </m:rPr>
                        <a:rPr lang="en-US" altLang="zh-CN" i="1" baseline="-25000">
                          <a:solidFill>
                            <a:schemeClr val="accent6"/>
                          </a:solidFill>
                          <a:latin typeface="Cambria Math" panose="02040503050406030204" pitchFamily="18" charset="0"/>
                        </a:rPr>
                        <m:t>min</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a:solidFill>
                            <a:schemeClr val="accent6"/>
                          </a:solidFill>
                          <a:latin typeface="Cambria Math" panose="02040503050406030204" pitchFamily="18" charset="0"/>
                        </a:rPr>
                        <m:t>(1−</m:t>
                      </m:r>
                      <m:d>
                        <m:dPr>
                          <m:begChr m:val="|"/>
                          <m:endChr m:val="|"/>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e>
                      </m:d>
                      <m:r>
                        <m:rPr>
                          <m:nor/>
                        </m:rPr>
                        <a:rPr lang="en-US" altLang="zh-CN" dirty="0">
                          <a:solidFill>
                            <a:schemeClr val="accent6"/>
                          </a:solidFill>
                        </a:rPr>
                        <m:t>)</m:t>
                      </m:r>
                    </m:oMath>
                  </m:oMathPara>
                </a14:m>
                <a:endParaRPr lang="zh-CN" altLang="en-US" dirty="0">
                  <a:solidFill>
                    <a:schemeClr val="accent6"/>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608" y="6030542"/>
                <a:ext cx="4824386" cy="461665"/>
              </a:xfrm>
              <a:prstGeom prst="rect">
                <a:avLst/>
              </a:prstGeom>
              <a:blipFill>
                <a:blip r:embed="rId7"/>
                <a:stretch>
                  <a:fillRect l="-379" b="-184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917BB6D-BDB8-438F-83C6-17B2402A733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452253" y="2689002"/>
            <a:ext cx="4584589" cy="2755631"/>
          </a:xfrm>
          <a:prstGeom prst="rect">
            <a:avLst/>
          </a:prstGeom>
        </p:spPr>
      </p:pic>
      <p:cxnSp>
        <p:nvCxnSpPr>
          <p:cNvPr id="8" name="直接连接符 7">
            <a:extLst>
              <a:ext uri="{FF2B5EF4-FFF2-40B4-BE49-F238E27FC236}">
                <a16:creationId xmlns:a16="http://schemas.microsoft.com/office/drawing/2014/main" id="{D1855409-DCC2-413D-8F8C-DDAD405B5B9F}"/>
              </a:ext>
            </a:extLst>
          </p:cNvPr>
          <p:cNvCxnSpPr/>
          <p:nvPr/>
        </p:nvCxnSpPr>
        <p:spPr bwMode="auto">
          <a:xfrm flipH="1">
            <a:off x="4883148" y="3645024"/>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BFB17A40-25A5-4DCC-AD91-6BD7D8502E7C}"/>
              </a:ext>
            </a:extLst>
          </p:cNvPr>
          <p:cNvCxnSpPr/>
          <p:nvPr/>
        </p:nvCxnSpPr>
        <p:spPr bwMode="auto">
          <a:xfrm flipH="1">
            <a:off x="4870448" y="4437112"/>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1BF345AA-C47A-42A4-8FC1-999A37547E8A}"/>
              </a:ext>
            </a:extLst>
          </p:cNvPr>
          <p:cNvSpPr txBox="1"/>
          <p:nvPr/>
        </p:nvSpPr>
        <p:spPr>
          <a:xfrm>
            <a:off x="4945110" y="3145317"/>
            <a:ext cx="1227798" cy="369332"/>
          </a:xfrm>
          <a:prstGeom prst="rect">
            <a:avLst/>
          </a:prstGeom>
          <a:noFill/>
        </p:spPr>
        <p:txBody>
          <a:bodyPr wrap="square" rtlCol="0">
            <a:spAutoFit/>
          </a:bodyPr>
          <a:lstStyle/>
          <a:p>
            <a:r>
              <a:rPr lang="en-US" altLang="zh-CN" sz="1800" dirty="0"/>
              <a:t>|V</a:t>
            </a:r>
            <a:r>
              <a:rPr lang="en-US" altLang="zh-CN" sz="1800" baseline="-25000" dirty="0"/>
              <a:t>max</a:t>
            </a:r>
            <a:r>
              <a:rPr lang="en-US" altLang="zh-CN" sz="1800" dirty="0"/>
              <a:t>|</a:t>
            </a:r>
            <a:endParaRPr lang="zh-CN" altLang="en-US" sz="1800" dirty="0"/>
          </a:p>
        </p:txBody>
      </p:sp>
      <p:sp>
        <p:nvSpPr>
          <p:cNvPr id="18" name="文本框 17">
            <a:extLst>
              <a:ext uri="{FF2B5EF4-FFF2-40B4-BE49-F238E27FC236}">
                <a16:creationId xmlns:a16="http://schemas.microsoft.com/office/drawing/2014/main" id="{4367924B-3E90-4587-A11D-6CC56B39DC63}"/>
              </a:ext>
            </a:extLst>
          </p:cNvPr>
          <p:cNvSpPr txBox="1"/>
          <p:nvPr/>
        </p:nvSpPr>
        <p:spPr>
          <a:xfrm>
            <a:off x="5009318" y="4410235"/>
            <a:ext cx="1227798" cy="369332"/>
          </a:xfrm>
          <a:prstGeom prst="rect">
            <a:avLst/>
          </a:prstGeom>
          <a:noFill/>
        </p:spPr>
        <p:txBody>
          <a:bodyPr wrap="square" rtlCol="0">
            <a:spAutoFit/>
          </a:bodyPr>
          <a:lstStyle/>
          <a:p>
            <a:r>
              <a:rPr lang="en-US" altLang="zh-CN" sz="1800" dirty="0"/>
              <a:t>|</a:t>
            </a:r>
            <a:r>
              <a:rPr lang="en-US" altLang="zh-CN" sz="1800" dirty="0" err="1"/>
              <a:t>V</a:t>
            </a:r>
            <a:r>
              <a:rPr lang="en-US" altLang="zh-CN" sz="1800" baseline="-25000" dirty="0" err="1"/>
              <a:t>min</a:t>
            </a:r>
            <a:r>
              <a:rPr lang="en-US" altLang="zh-CN" sz="1800" dirty="0"/>
              <a:t>|</a:t>
            </a:r>
            <a:endParaRPr lang="zh-CN" altLang="en-US" sz="1800" dirty="0"/>
          </a:p>
        </p:txBody>
      </p:sp>
      <p:cxnSp>
        <p:nvCxnSpPr>
          <p:cNvPr id="19" name="直接连接符 18">
            <a:extLst>
              <a:ext uri="{FF2B5EF4-FFF2-40B4-BE49-F238E27FC236}">
                <a16:creationId xmlns:a16="http://schemas.microsoft.com/office/drawing/2014/main" id="{072B19FD-0A1E-4B76-B473-ACEE3016DEC5}"/>
              </a:ext>
            </a:extLst>
          </p:cNvPr>
          <p:cNvCxnSpPr/>
          <p:nvPr/>
        </p:nvCxnSpPr>
        <p:spPr bwMode="auto">
          <a:xfrm>
            <a:off x="7596336" y="3514649"/>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C4D39E5F-EAAA-46C5-953E-30A582C7B83E}"/>
              </a:ext>
            </a:extLst>
          </p:cNvPr>
          <p:cNvCxnSpPr/>
          <p:nvPr/>
        </p:nvCxnSpPr>
        <p:spPr bwMode="auto">
          <a:xfrm>
            <a:off x="7918276" y="3573016"/>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C5FA1DB1-3240-4372-A90A-D63518650DDA}"/>
              </a:ext>
            </a:extLst>
          </p:cNvPr>
          <p:cNvSpPr txBox="1"/>
          <p:nvPr/>
        </p:nvSpPr>
        <p:spPr>
          <a:xfrm>
            <a:off x="7463865" y="3097332"/>
            <a:ext cx="1227798" cy="369332"/>
          </a:xfrm>
          <a:prstGeom prst="rect">
            <a:avLst/>
          </a:prstGeom>
          <a:noFill/>
        </p:spPr>
        <p:txBody>
          <a:bodyPr wrap="square" rtlCol="0">
            <a:spAutoFit/>
          </a:bodyPr>
          <a:lstStyle/>
          <a:p>
            <a:r>
              <a:rPr lang="el-GR" altLang="zh-CN" sz="1800" dirty="0"/>
              <a:t>λ</a:t>
            </a:r>
            <a:r>
              <a:rPr lang="en-US" altLang="zh-CN" sz="1800" dirty="0"/>
              <a:t>/4</a:t>
            </a:r>
            <a:endParaRPr lang="zh-CN" altLang="en-US" sz="1800" dirty="0"/>
          </a:p>
        </p:txBody>
      </p:sp>
      <p:sp>
        <p:nvSpPr>
          <p:cNvPr id="23" name="文本框 22">
            <a:extLst>
              <a:ext uri="{FF2B5EF4-FFF2-40B4-BE49-F238E27FC236}">
                <a16:creationId xmlns:a16="http://schemas.microsoft.com/office/drawing/2014/main" id="{1A34D506-EA0A-4C81-B19F-9954A6055119}"/>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电压驻波比</a:t>
            </a:r>
          </a:p>
        </p:txBody>
      </p:sp>
      <p:sp>
        <p:nvSpPr>
          <p:cNvPr id="15" name="文本框 14">
            <a:extLst>
              <a:ext uri="{FF2B5EF4-FFF2-40B4-BE49-F238E27FC236}">
                <a16:creationId xmlns:a16="http://schemas.microsoft.com/office/drawing/2014/main" id="{F591626F-EA96-70AA-DC64-12686B363339}"/>
              </a:ext>
            </a:extLst>
          </p:cNvPr>
          <p:cNvSpPr txBox="1"/>
          <p:nvPr/>
        </p:nvSpPr>
        <p:spPr>
          <a:xfrm>
            <a:off x="-53480" y="3317430"/>
            <a:ext cx="4580876" cy="2308324"/>
          </a:xfrm>
          <a:prstGeom prst="rect">
            <a:avLst/>
          </a:prstGeom>
          <a:noFill/>
        </p:spPr>
        <p:txBody>
          <a:bodyPr wrap="square">
            <a:spAutoFit/>
          </a:bodyPr>
          <a:lstStyle/>
          <a:p>
            <a:pPr algn="just"/>
            <a:r>
              <a:rPr lang="zh-CN" altLang="en-US" sz="2400" dirty="0">
                <a:latin typeface="TimesNewRoman" charset="0"/>
                <a:ea typeface="宋体" pitchFamily="2" charset="-122"/>
              </a:rPr>
              <a:t>传输线上电压的幅度与反射系数的关系可以表示为：</a:t>
            </a:r>
            <a:endParaRPr lang="en-US" altLang="zh-CN" sz="2400" dirty="0">
              <a:latin typeface="TimesNewRoman" charset="0"/>
              <a:ea typeface="宋体" pitchFamily="2" charset="-122"/>
            </a:endParaRPr>
          </a:p>
          <a:p>
            <a:pPr algn="just"/>
            <a:endParaRPr lang="en-US" altLang="zh-CN" dirty="0">
              <a:latin typeface="TimesNewRoman" charset="0"/>
            </a:endParaRPr>
          </a:p>
          <a:p>
            <a:pPr algn="just"/>
            <a:endParaRPr lang="en-US" altLang="zh-CN" sz="2400" dirty="0">
              <a:latin typeface="TimesNewRoman" charset="0"/>
              <a:ea typeface="宋体" pitchFamily="2" charset="-122"/>
            </a:endParaRPr>
          </a:p>
          <a:p>
            <a:pPr algn="just"/>
            <a:r>
              <a:rPr lang="zh-CN" altLang="en-US" sz="2400" dirty="0">
                <a:latin typeface="TimesNewRoman" charset="0"/>
                <a:ea typeface="宋体" pitchFamily="2" charset="-122"/>
              </a:rPr>
              <a:t>电压幅度的最大和最小值为：</a:t>
            </a:r>
            <a:endParaRPr lang="en-US" altLang="zh-CN" sz="2400" dirty="0">
              <a:latin typeface="TimesNewRoman" charset="0"/>
              <a:ea typeface="宋体" pitchFamily="2" charset="-122"/>
            </a:endParaRPr>
          </a:p>
          <a:p>
            <a:pPr algn="just"/>
            <a:endParaRPr lang="en-US" altLang="zh-CN" sz="2400" dirty="0">
              <a:latin typeface="TimesNewRoman" charset="0"/>
              <a:ea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583650" y="3745169"/>
                <a:ext cx="4824386" cy="8719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FF0000"/>
                          </a:solidFill>
                          <a:latin typeface="Cambria Math" panose="02040503050406030204" pitchFamily="18" charset="0"/>
                        </a:rPr>
                        <m:t>𝑉𝑆𝑊𝑅</m:t>
                      </m:r>
                      <m:r>
                        <a:rPr lang="en-US" altLang="zh-CN" i="1" smtClean="0">
                          <a:solidFill>
                            <a:srgbClr val="FF0000"/>
                          </a:solidFill>
                          <a:latin typeface="Cambria Math" panose="02040503050406030204" pitchFamily="18" charset="0"/>
                        </a:rPr>
                        <m:t>=</m:t>
                      </m:r>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𝑉</m:t>
                          </m:r>
                          <m:r>
                            <a:rPr lang="en-US" altLang="zh-CN" b="0" i="1" baseline="-25000" smtClean="0">
                              <a:solidFill>
                                <a:srgbClr val="FF0000"/>
                              </a:solidFill>
                              <a:latin typeface="Cambria Math" panose="02040503050406030204" pitchFamily="18" charset="0"/>
                            </a:rPr>
                            <m:t>𝑚𝑎𝑥</m:t>
                          </m:r>
                        </m:num>
                        <m:den>
                          <m:r>
                            <a:rPr lang="en-US" altLang="zh-CN" i="1">
                              <a:solidFill>
                                <a:srgbClr val="FF0000"/>
                              </a:solidFill>
                              <a:latin typeface="Cambria Math" panose="02040503050406030204" pitchFamily="18" charset="0"/>
                            </a:rPr>
                            <m:t>𝑉</m:t>
                          </m:r>
                          <m:r>
                            <m:rPr>
                              <m:sty m:val="p"/>
                            </m:rPr>
                            <a:rPr lang="en-US" altLang="zh-CN" i="1" baseline="-25000">
                              <a:solidFill>
                                <a:srgbClr val="FF0000"/>
                              </a:solidFill>
                              <a:latin typeface="Cambria Math" panose="02040503050406030204" pitchFamily="18" charset="0"/>
                            </a:rPr>
                            <m:t>min</m:t>
                          </m:r>
                        </m:den>
                      </m:f>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e>
                          </m:d>
                        </m:num>
                        <m:den>
                          <m:r>
                            <a:rPr lang="en-US" altLang="zh-CN" i="1">
                              <a:solidFill>
                                <a:srgbClr val="FF0000"/>
                              </a:solidFill>
                              <a:latin typeface="Cambria Math" panose="02040503050406030204" pitchFamily="18" charset="0"/>
                            </a:rPr>
                            <m:t>1−</m:t>
                          </m:r>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e>
                          </m:d>
                        </m:den>
                      </m:f>
                    </m:oMath>
                  </m:oMathPara>
                </a14:m>
                <a:endParaRPr lang="zh-CN" altLang="en-US" dirty="0">
                  <a:solidFill>
                    <a:schemeClr val="accent6"/>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583650" y="3745169"/>
                <a:ext cx="4824386" cy="871905"/>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917BB6D-BDB8-438F-83C6-17B2402A73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52253" y="2689002"/>
            <a:ext cx="4584589" cy="2755631"/>
          </a:xfrm>
          <a:prstGeom prst="rect">
            <a:avLst/>
          </a:prstGeom>
        </p:spPr>
      </p:pic>
      <p:cxnSp>
        <p:nvCxnSpPr>
          <p:cNvPr id="8" name="直接连接符 7">
            <a:extLst>
              <a:ext uri="{FF2B5EF4-FFF2-40B4-BE49-F238E27FC236}">
                <a16:creationId xmlns:a16="http://schemas.microsoft.com/office/drawing/2014/main" id="{D1855409-DCC2-413D-8F8C-DDAD405B5B9F}"/>
              </a:ext>
            </a:extLst>
          </p:cNvPr>
          <p:cNvCxnSpPr/>
          <p:nvPr/>
        </p:nvCxnSpPr>
        <p:spPr bwMode="auto">
          <a:xfrm flipH="1">
            <a:off x="4883148" y="3645024"/>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BFB17A40-25A5-4DCC-AD91-6BD7D8502E7C}"/>
              </a:ext>
            </a:extLst>
          </p:cNvPr>
          <p:cNvCxnSpPr/>
          <p:nvPr/>
        </p:nvCxnSpPr>
        <p:spPr bwMode="auto">
          <a:xfrm flipH="1">
            <a:off x="4870448" y="4437112"/>
            <a:ext cx="372130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1BF345AA-C47A-42A4-8FC1-999A37547E8A}"/>
              </a:ext>
            </a:extLst>
          </p:cNvPr>
          <p:cNvSpPr txBox="1"/>
          <p:nvPr/>
        </p:nvSpPr>
        <p:spPr>
          <a:xfrm>
            <a:off x="4945110" y="3145317"/>
            <a:ext cx="1227798" cy="369332"/>
          </a:xfrm>
          <a:prstGeom prst="rect">
            <a:avLst/>
          </a:prstGeom>
          <a:noFill/>
        </p:spPr>
        <p:txBody>
          <a:bodyPr wrap="square" rtlCol="0">
            <a:spAutoFit/>
          </a:bodyPr>
          <a:lstStyle/>
          <a:p>
            <a:r>
              <a:rPr lang="en-US" altLang="zh-CN" sz="1800" dirty="0"/>
              <a:t>|V</a:t>
            </a:r>
            <a:r>
              <a:rPr lang="en-US" altLang="zh-CN" sz="1800" baseline="-25000" dirty="0"/>
              <a:t>max</a:t>
            </a:r>
            <a:r>
              <a:rPr lang="en-US" altLang="zh-CN" sz="1800" dirty="0"/>
              <a:t>|</a:t>
            </a:r>
            <a:endParaRPr lang="zh-CN" altLang="en-US" sz="1800" dirty="0"/>
          </a:p>
        </p:txBody>
      </p:sp>
      <p:sp>
        <p:nvSpPr>
          <p:cNvPr id="18" name="文本框 17">
            <a:extLst>
              <a:ext uri="{FF2B5EF4-FFF2-40B4-BE49-F238E27FC236}">
                <a16:creationId xmlns:a16="http://schemas.microsoft.com/office/drawing/2014/main" id="{4367924B-3E90-4587-A11D-6CC56B39DC63}"/>
              </a:ext>
            </a:extLst>
          </p:cNvPr>
          <p:cNvSpPr txBox="1"/>
          <p:nvPr/>
        </p:nvSpPr>
        <p:spPr>
          <a:xfrm>
            <a:off x="5009318" y="4410235"/>
            <a:ext cx="1227798" cy="369332"/>
          </a:xfrm>
          <a:prstGeom prst="rect">
            <a:avLst/>
          </a:prstGeom>
          <a:noFill/>
        </p:spPr>
        <p:txBody>
          <a:bodyPr wrap="square" rtlCol="0">
            <a:spAutoFit/>
          </a:bodyPr>
          <a:lstStyle/>
          <a:p>
            <a:r>
              <a:rPr lang="en-US" altLang="zh-CN" sz="1800" dirty="0"/>
              <a:t>|</a:t>
            </a:r>
            <a:r>
              <a:rPr lang="en-US" altLang="zh-CN" sz="1800" dirty="0" err="1"/>
              <a:t>V</a:t>
            </a:r>
            <a:r>
              <a:rPr lang="en-US" altLang="zh-CN" sz="1800" baseline="-25000" dirty="0" err="1"/>
              <a:t>min</a:t>
            </a:r>
            <a:r>
              <a:rPr lang="en-US" altLang="zh-CN" sz="1800" dirty="0"/>
              <a:t>|</a:t>
            </a:r>
            <a:endParaRPr lang="zh-CN" altLang="en-US" sz="1800" dirty="0"/>
          </a:p>
        </p:txBody>
      </p:sp>
      <p:cxnSp>
        <p:nvCxnSpPr>
          <p:cNvPr id="19" name="直接连接符 18">
            <a:extLst>
              <a:ext uri="{FF2B5EF4-FFF2-40B4-BE49-F238E27FC236}">
                <a16:creationId xmlns:a16="http://schemas.microsoft.com/office/drawing/2014/main" id="{072B19FD-0A1E-4B76-B473-ACEE3016DEC5}"/>
              </a:ext>
            </a:extLst>
          </p:cNvPr>
          <p:cNvCxnSpPr/>
          <p:nvPr/>
        </p:nvCxnSpPr>
        <p:spPr bwMode="auto">
          <a:xfrm>
            <a:off x="7596336" y="3514649"/>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C4D39E5F-EAAA-46C5-953E-30A582C7B83E}"/>
              </a:ext>
            </a:extLst>
          </p:cNvPr>
          <p:cNvCxnSpPr/>
          <p:nvPr/>
        </p:nvCxnSpPr>
        <p:spPr bwMode="auto">
          <a:xfrm>
            <a:off x="7918276" y="3573016"/>
            <a:ext cx="0" cy="1424538"/>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C5FA1DB1-3240-4372-A90A-D63518650DDA}"/>
              </a:ext>
            </a:extLst>
          </p:cNvPr>
          <p:cNvSpPr txBox="1"/>
          <p:nvPr/>
        </p:nvSpPr>
        <p:spPr>
          <a:xfrm>
            <a:off x="7463865" y="3097332"/>
            <a:ext cx="1227798" cy="369332"/>
          </a:xfrm>
          <a:prstGeom prst="rect">
            <a:avLst/>
          </a:prstGeom>
          <a:noFill/>
        </p:spPr>
        <p:txBody>
          <a:bodyPr wrap="square" rtlCol="0">
            <a:spAutoFit/>
          </a:bodyPr>
          <a:lstStyle/>
          <a:p>
            <a:r>
              <a:rPr lang="el-GR" altLang="zh-CN" sz="1800" dirty="0"/>
              <a:t>λ</a:t>
            </a:r>
            <a:r>
              <a:rPr lang="en-US" altLang="zh-CN" sz="1800" dirty="0"/>
              <a:t>/4</a:t>
            </a:r>
            <a:endParaRPr lang="zh-CN" altLang="en-US" sz="1800" dirty="0"/>
          </a:p>
        </p:txBody>
      </p:sp>
      <p:sp>
        <p:nvSpPr>
          <p:cNvPr id="23" name="文本框 22">
            <a:extLst>
              <a:ext uri="{FF2B5EF4-FFF2-40B4-BE49-F238E27FC236}">
                <a16:creationId xmlns:a16="http://schemas.microsoft.com/office/drawing/2014/main" id="{1A34D506-EA0A-4C81-B19F-9954A6055119}"/>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电压驻波比</a:t>
            </a:r>
          </a:p>
        </p:txBody>
      </p:sp>
      <p:sp>
        <p:nvSpPr>
          <p:cNvPr id="4" name="文本框 3">
            <a:extLst>
              <a:ext uri="{FF2B5EF4-FFF2-40B4-BE49-F238E27FC236}">
                <a16:creationId xmlns:a16="http://schemas.microsoft.com/office/drawing/2014/main" id="{BA723FCF-6BFD-2916-50CA-99DF81B4E060}"/>
              </a:ext>
            </a:extLst>
          </p:cNvPr>
          <p:cNvSpPr txBox="1"/>
          <p:nvPr/>
        </p:nvSpPr>
        <p:spPr>
          <a:xfrm>
            <a:off x="209947" y="2518758"/>
            <a:ext cx="4572000" cy="3416320"/>
          </a:xfrm>
          <a:prstGeom prst="rect">
            <a:avLst/>
          </a:prstGeom>
          <a:noFill/>
        </p:spPr>
        <p:txBody>
          <a:bodyPr wrap="square">
            <a:spAutoFit/>
          </a:bodyPr>
          <a:lstStyle/>
          <a:p>
            <a:pPr eaLnBrk="1" hangingPunct="1">
              <a:lnSpc>
                <a:spcPct val="90000"/>
              </a:lnSpc>
            </a:pPr>
            <a:r>
              <a:rPr lang="zh-CN" altLang="en-US" sz="2400" dirty="0">
                <a:latin typeface="TimesNewRoman" charset="0"/>
                <a:ea typeface="宋体" pitchFamily="2" charset="-122"/>
              </a:rPr>
              <a:t>电压幅度最大值与最小值的比值定义为</a:t>
            </a:r>
            <a:r>
              <a:rPr lang="zh-CN" altLang="en-US" sz="2400" b="1" i="1" dirty="0">
                <a:solidFill>
                  <a:srgbClr val="008000"/>
                </a:solidFill>
                <a:latin typeface="TimesNewRoman,Italic" charset="0"/>
                <a:ea typeface="宋体" pitchFamily="2" charset="-122"/>
              </a:rPr>
              <a:t>驻波比</a:t>
            </a:r>
            <a:r>
              <a:rPr lang="en-US" altLang="zh-CN" sz="2400" b="1" i="1" dirty="0">
                <a:solidFill>
                  <a:srgbClr val="008000"/>
                </a:solidFill>
                <a:latin typeface="TimesNewRoman,Italic" charset="0"/>
                <a:ea typeface="宋体" pitchFamily="2" charset="-122"/>
                <a:sym typeface="Symbol" pitchFamily="18" charset="2"/>
              </a:rPr>
              <a:t> </a:t>
            </a:r>
            <a:r>
              <a:rPr lang="zh-CN" altLang="en-US" sz="2400" b="1" i="1" dirty="0">
                <a:solidFill>
                  <a:srgbClr val="008000"/>
                </a:solidFill>
                <a:latin typeface="TimesNewRoman,Italic" charset="0"/>
                <a:ea typeface="宋体" pitchFamily="2" charset="-122"/>
                <a:sym typeface="Symbol" pitchFamily="18" charset="2"/>
              </a:rPr>
              <a:t>（</a:t>
            </a:r>
            <a:r>
              <a:rPr lang="en-US" altLang="zh-CN" sz="2400" b="1" i="1" dirty="0">
                <a:solidFill>
                  <a:srgbClr val="008000"/>
                </a:solidFill>
                <a:latin typeface="TimesNewRoman,Italic" charset="0"/>
                <a:ea typeface="宋体" pitchFamily="2" charset="-122"/>
              </a:rPr>
              <a:t>standing wave ratio</a:t>
            </a:r>
            <a:r>
              <a:rPr lang="zh-CN" altLang="en-US" sz="2400" b="1" i="1" dirty="0">
                <a:solidFill>
                  <a:srgbClr val="008000"/>
                </a:solidFill>
                <a:latin typeface="TimesNewRoman,Italic" charset="0"/>
                <a:ea typeface="宋体" pitchFamily="2" charset="-122"/>
              </a:rPr>
              <a:t>）</a:t>
            </a:r>
            <a:r>
              <a:rPr lang="en-US" altLang="zh-CN" sz="2400" b="1" i="1" dirty="0">
                <a:solidFill>
                  <a:srgbClr val="008000"/>
                </a:solidFill>
                <a:latin typeface="TimesNewRoman" charset="0"/>
                <a:ea typeface="宋体" pitchFamily="2" charset="-122"/>
              </a:rPr>
              <a:t>.</a:t>
            </a:r>
          </a:p>
          <a:p>
            <a:pPr eaLnBrk="1" hangingPunct="1">
              <a:lnSpc>
                <a:spcPct val="90000"/>
              </a:lnSpc>
            </a:pPr>
            <a:endParaRPr lang="en-US" altLang="zh-CN" sz="2400" dirty="0">
              <a:latin typeface="TimesNewRoman" charset="0"/>
              <a:ea typeface="宋体" pitchFamily="2" charset="-122"/>
            </a:endParaRPr>
          </a:p>
          <a:p>
            <a:pPr eaLnBrk="1" hangingPunct="1">
              <a:lnSpc>
                <a:spcPct val="90000"/>
              </a:lnSpc>
            </a:pPr>
            <a:endParaRPr lang="en-US" altLang="zh-CN" sz="2400" dirty="0">
              <a:latin typeface="TimesNewRoman" charset="0"/>
              <a:ea typeface="宋体" pitchFamily="2" charset="-122"/>
            </a:endParaRPr>
          </a:p>
          <a:p>
            <a:pPr eaLnBrk="1" hangingPunct="1">
              <a:lnSpc>
                <a:spcPct val="90000"/>
              </a:lnSpc>
            </a:pPr>
            <a:endParaRPr lang="en-US" altLang="zh-CN" sz="2400" dirty="0">
              <a:latin typeface="TimesNewRoman" charset="0"/>
              <a:ea typeface="宋体" pitchFamily="2" charset="-122"/>
            </a:endParaRPr>
          </a:p>
          <a:p>
            <a:pPr eaLnBrk="1" hangingPunct="1">
              <a:lnSpc>
                <a:spcPct val="90000"/>
              </a:lnSpc>
            </a:pPr>
            <a:endParaRPr lang="en-US" altLang="zh-CN" sz="2400" dirty="0">
              <a:latin typeface="TimesNewRoman" charset="0"/>
              <a:ea typeface="宋体" pitchFamily="2" charset="-122"/>
            </a:endParaRPr>
          </a:p>
          <a:p>
            <a:pPr eaLnBrk="1" hangingPunct="1">
              <a:lnSpc>
                <a:spcPct val="90000"/>
              </a:lnSpc>
            </a:pPr>
            <a:r>
              <a:rPr lang="zh-CN" altLang="en-US" sz="2400" b="1" i="1" dirty="0">
                <a:solidFill>
                  <a:srgbClr val="008000"/>
                </a:solidFill>
                <a:latin typeface="TimesNewRoman" charset="0"/>
                <a:ea typeface="宋体" pitchFamily="2" charset="-122"/>
              </a:rPr>
              <a:t>需要指出的是驻波比是一个纯实数的值</a:t>
            </a:r>
            <a:r>
              <a:rPr lang="en-US" altLang="zh-CN" sz="2400" b="1" i="1" dirty="0">
                <a:solidFill>
                  <a:srgbClr val="008000"/>
                </a:solidFill>
                <a:latin typeface="TimesNewRoman" charset="0"/>
                <a:ea typeface="宋体" pitchFamily="2" charset="-122"/>
              </a:rPr>
              <a:t> </a:t>
            </a:r>
          </a:p>
          <a:p>
            <a:pPr eaLnBrk="1" hangingPunct="1">
              <a:lnSpc>
                <a:spcPct val="90000"/>
              </a:lnSpc>
              <a:buFont typeface="Wingdings" pitchFamily="2" charset="2"/>
              <a:buNone/>
            </a:pPr>
            <a:r>
              <a:rPr lang="en-US" altLang="zh-CN" sz="2400" b="1" i="1" dirty="0">
                <a:solidFill>
                  <a:srgbClr val="008000"/>
                </a:solidFill>
                <a:latin typeface="TimesNewRoman" charset="0"/>
                <a:ea typeface="宋体" pitchFamily="2" charset="-122"/>
              </a:rPr>
              <a:t>     1 </a:t>
            </a:r>
            <a:r>
              <a:rPr lang="en-US" altLang="zh-CN" sz="2400" b="1" i="1" dirty="0">
                <a:solidFill>
                  <a:srgbClr val="008000"/>
                </a:solidFill>
                <a:latin typeface="TimesNewRoman" charset="0"/>
                <a:ea typeface="宋体" pitchFamily="2" charset="-122"/>
                <a:sym typeface="Symbol" pitchFamily="18" charset="2"/>
              </a:rPr>
              <a:t></a:t>
            </a:r>
            <a:r>
              <a:rPr lang="en-US" altLang="zh-CN" sz="2400" b="1" i="1" dirty="0">
                <a:solidFill>
                  <a:srgbClr val="008000"/>
                </a:solidFill>
                <a:latin typeface="WPMathA" charset="-122"/>
                <a:ea typeface="WPMathA" charset="-122"/>
              </a:rPr>
              <a:t> </a:t>
            </a:r>
            <a:r>
              <a:rPr lang="en-US" altLang="zh-CN" sz="2400" b="1" i="1" dirty="0">
                <a:solidFill>
                  <a:srgbClr val="008000"/>
                </a:solidFill>
                <a:latin typeface="TimesNewRoman,Italic" charset="0"/>
                <a:ea typeface="宋体" pitchFamily="2" charset="-122"/>
                <a:sym typeface="Symbol" pitchFamily="18" charset="2"/>
              </a:rPr>
              <a:t></a:t>
            </a:r>
            <a:r>
              <a:rPr lang="en-US" altLang="zh-CN" sz="2400" b="1" i="1" dirty="0">
                <a:solidFill>
                  <a:srgbClr val="008000"/>
                </a:solidFill>
                <a:latin typeface="TimesNewRoman,Italic" charset="0"/>
                <a:ea typeface="宋体" pitchFamily="2" charset="-122"/>
              </a:rPr>
              <a:t> </a:t>
            </a:r>
            <a:r>
              <a:rPr lang="en-US" altLang="zh-CN" sz="2400" b="1" i="1" dirty="0">
                <a:solidFill>
                  <a:srgbClr val="008000"/>
                </a:solidFill>
                <a:latin typeface="TimesNewRoman" charset="0"/>
                <a:ea typeface="宋体" pitchFamily="2" charset="-122"/>
                <a:sym typeface="Symbol" pitchFamily="18" charset="2"/>
              </a:rPr>
              <a:t></a:t>
            </a:r>
            <a:r>
              <a:rPr lang="en-US" altLang="zh-CN" sz="2400" b="1" i="1" dirty="0">
                <a:solidFill>
                  <a:srgbClr val="008000"/>
                </a:solidFill>
                <a:latin typeface="WPMathA" charset="-122"/>
                <a:ea typeface="WPMathA" charset="-122"/>
              </a:rPr>
              <a:t> </a:t>
            </a:r>
            <a:r>
              <a:rPr lang="en-US" altLang="zh-CN" sz="2400" b="1" i="1" dirty="0">
                <a:solidFill>
                  <a:srgbClr val="008000"/>
                </a:solidFill>
                <a:latin typeface="WPMathA" charset="-122"/>
                <a:ea typeface="WPMathA" charset="-122"/>
                <a:sym typeface="Symbol" pitchFamily="18" charset="2"/>
              </a:rPr>
              <a:t></a:t>
            </a:r>
            <a:r>
              <a:rPr lang="en-US" altLang="zh-CN" sz="2400" b="1" i="1" dirty="0">
                <a:solidFill>
                  <a:srgbClr val="008000"/>
                </a:solidFill>
                <a:latin typeface="TimesNewRoman" charset="0"/>
                <a:ea typeface="宋体" pitchFamily="2" charset="-122"/>
              </a:rPr>
              <a:t>.</a:t>
            </a:r>
          </a:p>
        </p:txBody>
      </p:sp>
    </p:spTree>
    <p:extLst>
      <p:ext uri="{BB962C8B-B14F-4D97-AF65-F5344CB8AC3E}">
        <p14:creationId xmlns:p14="http://schemas.microsoft.com/office/powerpoint/2010/main" val="822613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91" name="组合 90">
            <a:extLst>
              <a:ext uri="{FF2B5EF4-FFF2-40B4-BE49-F238E27FC236}">
                <a16:creationId xmlns:a16="http://schemas.microsoft.com/office/drawing/2014/main" id="{B21440B8-5E6E-4FD9-8BA7-16989EE01934}"/>
              </a:ext>
            </a:extLst>
          </p:cNvPr>
          <p:cNvGrpSpPr/>
          <p:nvPr/>
        </p:nvGrpSpPr>
        <p:grpSpPr>
          <a:xfrm>
            <a:off x="1024930" y="2420888"/>
            <a:ext cx="3367050" cy="1176388"/>
            <a:chOff x="5381414" y="2516360"/>
            <a:chExt cx="3367050" cy="1176388"/>
          </a:xfrm>
        </p:grpSpPr>
        <p:grpSp>
          <p:nvGrpSpPr>
            <p:cNvPr id="92" name="组合 91">
              <a:extLst>
                <a:ext uri="{FF2B5EF4-FFF2-40B4-BE49-F238E27FC236}">
                  <a16:creationId xmlns:a16="http://schemas.microsoft.com/office/drawing/2014/main" id="{1338775E-8FA4-47FE-975B-FC609938EE8F}"/>
                </a:ext>
              </a:extLst>
            </p:cNvPr>
            <p:cNvGrpSpPr/>
            <p:nvPr/>
          </p:nvGrpSpPr>
          <p:grpSpPr>
            <a:xfrm>
              <a:off x="5381414" y="2516360"/>
              <a:ext cx="2376272" cy="1176388"/>
              <a:chOff x="4716008" y="2468628"/>
              <a:chExt cx="2376272" cy="1176388"/>
            </a:xfrm>
          </p:grpSpPr>
          <p:cxnSp>
            <p:nvCxnSpPr>
              <p:cNvPr id="97" name="直接连接符 96">
                <a:extLst>
                  <a:ext uri="{FF2B5EF4-FFF2-40B4-BE49-F238E27FC236}">
                    <a16:creationId xmlns:a16="http://schemas.microsoft.com/office/drawing/2014/main" id="{39CE5214-8E59-4C55-B929-85E25DF8028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a:extLst>
                  <a:ext uri="{FF2B5EF4-FFF2-40B4-BE49-F238E27FC236}">
                    <a16:creationId xmlns:a16="http://schemas.microsoft.com/office/drawing/2014/main" id="{4919D78B-E021-4A16-A952-EAA979B9E917}"/>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椭圆 98">
                <a:extLst>
                  <a:ext uri="{FF2B5EF4-FFF2-40B4-BE49-F238E27FC236}">
                    <a16:creationId xmlns:a16="http://schemas.microsoft.com/office/drawing/2014/main" id="{0258434F-3ED2-49AA-A15A-8508F6CF192C}"/>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0" name="椭圆 99">
                <a:extLst>
                  <a:ext uri="{FF2B5EF4-FFF2-40B4-BE49-F238E27FC236}">
                    <a16:creationId xmlns:a16="http://schemas.microsoft.com/office/drawing/2014/main" id="{461B2BCA-8366-410E-B25D-5D0F8A69AD79}"/>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01" name="直接连接符 100">
                <a:extLst>
                  <a:ext uri="{FF2B5EF4-FFF2-40B4-BE49-F238E27FC236}">
                    <a16:creationId xmlns:a16="http://schemas.microsoft.com/office/drawing/2014/main" id="{07C50044-6A0E-45B8-9797-B2AFB43D3903}"/>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椭圆 101">
                <a:extLst>
                  <a:ext uri="{FF2B5EF4-FFF2-40B4-BE49-F238E27FC236}">
                    <a16:creationId xmlns:a16="http://schemas.microsoft.com/office/drawing/2014/main" id="{40A3B9BE-893C-4D13-9FBA-0A61C4D747A2}"/>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03" name="椭圆 102">
                <a:extLst>
                  <a:ext uri="{FF2B5EF4-FFF2-40B4-BE49-F238E27FC236}">
                    <a16:creationId xmlns:a16="http://schemas.microsoft.com/office/drawing/2014/main" id="{9446A2B9-0890-4133-B015-E1FB1EBCA213}"/>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04" name="直接连接符 103">
                <a:extLst>
                  <a:ext uri="{FF2B5EF4-FFF2-40B4-BE49-F238E27FC236}">
                    <a16:creationId xmlns:a16="http://schemas.microsoft.com/office/drawing/2014/main" id="{683519CD-D6FC-4071-AA13-4096E2511E23}"/>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a:extLst>
                  <a:ext uri="{FF2B5EF4-FFF2-40B4-BE49-F238E27FC236}">
                    <a16:creationId xmlns:a16="http://schemas.microsoft.com/office/drawing/2014/main" id="{80D12545-03E1-4D2D-815E-EE461286B72E}"/>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3" name="矩形 92">
              <a:extLst>
                <a:ext uri="{FF2B5EF4-FFF2-40B4-BE49-F238E27FC236}">
                  <a16:creationId xmlns:a16="http://schemas.microsoft.com/office/drawing/2014/main" id="{00441756-684A-4453-9F05-4E8270A22ECD}"/>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020E612C-EAA9-45BE-BBF0-7840632F3F43}"/>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0</a:t>
              </a:r>
              <a:endParaRPr lang="zh-CN" altLang="en-US" i="1" baseline="-25000" dirty="0"/>
            </a:p>
          </p:txBody>
        </p:sp>
      </p:grpSp>
      <p:cxnSp>
        <p:nvCxnSpPr>
          <p:cNvPr id="109" name="直接箭头连接符 108">
            <a:extLst>
              <a:ext uri="{FF2B5EF4-FFF2-40B4-BE49-F238E27FC236}">
                <a16:creationId xmlns:a16="http://schemas.microsoft.com/office/drawing/2014/main" id="{477BE0E6-2287-4CA3-9219-3AC0D3A03F70}"/>
              </a:ext>
            </a:extLst>
          </p:cNvPr>
          <p:cNvCxnSpPr/>
          <p:nvPr/>
        </p:nvCxnSpPr>
        <p:spPr bwMode="auto">
          <a:xfrm flipV="1">
            <a:off x="1079612" y="379678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箭头连接符 109">
            <a:extLst>
              <a:ext uri="{FF2B5EF4-FFF2-40B4-BE49-F238E27FC236}">
                <a16:creationId xmlns:a16="http://schemas.microsoft.com/office/drawing/2014/main" id="{E4B322CC-7610-47C5-955F-32B1929AFB21}"/>
              </a:ext>
            </a:extLst>
          </p:cNvPr>
          <p:cNvCxnSpPr/>
          <p:nvPr/>
        </p:nvCxnSpPr>
        <p:spPr bwMode="auto">
          <a:xfrm flipH="1" flipV="1">
            <a:off x="1056715" y="207164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文本框 110">
            <a:extLst>
              <a:ext uri="{FF2B5EF4-FFF2-40B4-BE49-F238E27FC236}">
                <a16:creationId xmlns:a16="http://schemas.microsoft.com/office/drawing/2014/main" id="{6F3296D4-194A-4B77-AA1A-8193EF3B8F1F}"/>
              </a:ext>
            </a:extLst>
          </p:cNvPr>
          <p:cNvSpPr txBox="1"/>
          <p:nvPr/>
        </p:nvSpPr>
        <p:spPr>
          <a:xfrm>
            <a:off x="899592" y="384738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12" name="文本框 111">
            <a:extLst>
              <a:ext uri="{FF2B5EF4-FFF2-40B4-BE49-F238E27FC236}">
                <a16:creationId xmlns:a16="http://schemas.microsoft.com/office/drawing/2014/main" id="{0D9E38C5-9021-4168-BB20-9AC1A36F9EBE}"/>
              </a:ext>
            </a:extLst>
          </p:cNvPr>
          <p:cNvSpPr txBox="1"/>
          <p:nvPr/>
        </p:nvSpPr>
        <p:spPr>
          <a:xfrm>
            <a:off x="2633392" y="379678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13" name="直接箭头连接符 112">
            <a:extLst>
              <a:ext uri="{FF2B5EF4-FFF2-40B4-BE49-F238E27FC236}">
                <a16:creationId xmlns:a16="http://schemas.microsoft.com/office/drawing/2014/main" id="{ACC956C1-04BC-441A-A6DB-07EEC4E8BD80}"/>
              </a:ext>
            </a:extLst>
          </p:cNvPr>
          <p:cNvCxnSpPr/>
          <p:nvPr/>
        </p:nvCxnSpPr>
        <p:spPr bwMode="auto">
          <a:xfrm flipH="1" flipV="1">
            <a:off x="2994521" y="205047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文本框 113">
            <a:extLst>
              <a:ext uri="{FF2B5EF4-FFF2-40B4-BE49-F238E27FC236}">
                <a16:creationId xmlns:a16="http://schemas.microsoft.com/office/drawing/2014/main" id="{CC24B338-7F37-4074-B233-F2C3F0053162}"/>
              </a:ext>
            </a:extLst>
          </p:cNvPr>
          <p:cNvSpPr txBox="1"/>
          <p:nvPr/>
        </p:nvSpPr>
        <p:spPr>
          <a:xfrm>
            <a:off x="3682270" y="3619926"/>
            <a:ext cx="1224136" cy="461665"/>
          </a:xfrm>
          <a:prstGeom prst="rect">
            <a:avLst/>
          </a:prstGeom>
          <a:noFill/>
        </p:spPr>
        <p:txBody>
          <a:bodyPr wrap="square" rtlCol="0">
            <a:spAutoFit/>
          </a:bodyPr>
          <a:lstStyle/>
          <a:p>
            <a:r>
              <a:rPr lang="en-US" altLang="zh-CN" i="1" dirty="0"/>
              <a:t>z'</a:t>
            </a:r>
            <a:endParaRPr lang="zh-CN" altLang="en-US" i="1" baseline="-25000" dirty="0"/>
          </a:p>
        </p:txBody>
      </p:sp>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17200855-F371-4702-89F3-5EA22F48392D}"/>
                  </a:ext>
                </a:extLst>
              </p:cNvPr>
              <p:cNvSpPr/>
              <p:nvPr/>
            </p:nvSpPr>
            <p:spPr>
              <a:xfrm>
                <a:off x="1511660" y="298896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15" name="矩形 114">
                <a:extLst>
                  <a:ext uri="{FF2B5EF4-FFF2-40B4-BE49-F238E27FC236}">
                    <a16:creationId xmlns:a16="http://schemas.microsoft.com/office/drawing/2014/main" id="{17200855-F371-4702-89F3-5EA22F48392D}"/>
                  </a:ext>
                </a:extLst>
              </p:cNvPr>
              <p:cNvSpPr>
                <a:spLocks noRot="1" noChangeAspect="1" noMove="1" noResize="1" noEditPoints="1" noAdjustHandles="1" noChangeArrowheads="1" noChangeShapeType="1" noTextEdit="1"/>
              </p:cNvSpPr>
              <p:nvPr/>
            </p:nvSpPr>
            <p:spPr>
              <a:xfrm>
                <a:off x="1511660" y="298896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28A4A7E3-0D1F-4B47-A7BC-2C826625FC44}"/>
                  </a:ext>
                </a:extLst>
              </p:cNvPr>
              <p:cNvSpPr/>
              <p:nvPr/>
            </p:nvSpPr>
            <p:spPr>
              <a:xfrm>
                <a:off x="1482354" y="251715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16" name="矩形 115">
                <a:extLst>
                  <a:ext uri="{FF2B5EF4-FFF2-40B4-BE49-F238E27FC236}">
                    <a16:creationId xmlns:a16="http://schemas.microsoft.com/office/drawing/2014/main" id="{28A4A7E3-0D1F-4B47-A7BC-2C826625FC44}"/>
                  </a:ext>
                </a:extLst>
              </p:cNvPr>
              <p:cNvSpPr>
                <a:spLocks noRot="1" noChangeAspect="1" noMove="1" noResize="1" noEditPoints="1" noAdjustHandles="1" noChangeArrowheads="1" noChangeShapeType="1" noTextEdit="1"/>
              </p:cNvSpPr>
              <p:nvPr/>
            </p:nvSpPr>
            <p:spPr>
              <a:xfrm>
                <a:off x="1482354" y="251715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117" name="直接箭头连接符 116">
            <a:extLst>
              <a:ext uri="{FF2B5EF4-FFF2-40B4-BE49-F238E27FC236}">
                <a16:creationId xmlns:a16="http://schemas.microsoft.com/office/drawing/2014/main" id="{26A8FE7C-8EF9-4446-9C2C-416B763A6145}"/>
              </a:ext>
            </a:extLst>
          </p:cNvPr>
          <p:cNvCxnSpPr/>
          <p:nvPr/>
        </p:nvCxnSpPr>
        <p:spPr bwMode="auto">
          <a:xfrm flipV="1">
            <a:off x="1457952" y="2525957"/>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接箭头连接符 117">
            <a:extLst>
              <a:ext uri="{FF2B5EF4-FFF2-40B4-BE49-F238E27FC236}">
                <a16:creationId xmlns:a16="http://schemas.microsoft.com/office/drawing/2014/main" id="{0DD229CF-1392-4B36-8255-E7DDEE7E63B1}"/>
              </a:ext>
            </a:extLst>
          </p:cNvPr>
          <p:cNvCxnSpPr/>
          <p:nvPr/>
        </p:nvCxnSpPr>
        <p:spPr bwMode="auto">
          <a:xfrm flipH="1">
            <a:off x="1468023" y="342932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文本框 118">
            <a:extLst>
              <a:ext uri="{FF2B5EF4-FFF2-40B4-BE49-F238E27FC236}">
                <a16:creationId xmlns:a16="http://schemas.microsoft.com/office/drawing/2014/main" id="{891C6280-33D9-47A4-A438-178816A286B7}"/>
              </a:ext>
            </a:extLst>
          </p:cNvPr>
          <p:cNvSpPr txBox="1"/>
          <p:nvPr/>
        </p:nvSpPr>
        <p:spPr>
          <a:xfrm>
            <a:off x="4391980" y="5239997"/>
            <a:ext cx="1944216" cy="461665"/>
          </a:xfrm>
          <a:prstGeom prst="rect">
            <a:avLst/>
          </a:prstGeom>
          <a:noFill/>
        </p:spPr>
        <p:txBody>
          <a:bodyPr wrap="square" rtlCol="0">
            <a:spAutoFit/>
          </a:bodyPr>
          <a:lstStyle/>
          <a:p>
            <a:r>
              <a:rPr lang="en-US" altLang="zh-CN" dirty="0"/>
              <a:t>Z</a:t>
            </a:r>
            <a:r>
              <a:rPr lang="en-US" altLang="zh-CN" baseline="-25000" dirty="0"/>
              <a:t>L</a:t>
            </a:r>
            <a:r>
              <a:rPr lang="en-US" altLang="zh-CN" dirty="0"/>
              <a:t>=Z</a:t>
            </a:r>
            <a:r>
              <a:rPr lang="en-US" altLang="zh-CN" baseline="-25000" dirty="0"/>
              <a:t>0</a:t>
            </a:r>
            <a:endParaRPr lang="zh-CN" altLang="en-US" baseline="-25000" dirty="0"/>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3E1A7C7-77E3-4294-8467-3EBE4CBF84CD}"/>
                  </a:ext>
                </a:extLst>
              </p:cNvPr>
              <p:cNvSpPr/>
              <p:nvPr/>
            </p:nvSpPr>
            <p:spPr>
              <a:xfrm>
                <a:off x="4128832" y="3297055"/>
                <a:ext cx="5144760" cy="15914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𝑧</m:t>
                              </m:r>
                            </m:e>
                            <m:sup>
                              <m:r>
                                <a:rPr lang="en-US" altLang="zh-CN" b="0" i="1" smtClean="0">
                                  <a:solidFill>
                                    <a:srgbClr val="FF0000"/>
                                  </a:solidFill>
                                  <a:latin typeface="Cambria Math" panose="02040503050406030204" pitchFamily="18" charset="0"/>
                                  <a:ea typeface="Cambria Math" panose="02040503050406030204" pitchFamily="18" charset="0"/>
                                </a:rPr>
                                <m:t>′</m:t>
                              </m:r>
                            </m:sup>
                          </m:s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z</m:t>
                          </m:r>
                          <m:r>
                            <m:rPr>
                              <m:sty m:val="p"/>
                            </m:rPr>
                            <a:rPr lang="en-US" altLang="zh-CN" i="1" baseline="-25000" smtClean="0">
                              <a:solidFill>
                                <a:srgbClr val="FF0000"/>
                              </a:solidFill>
                              <a:latin typeface="Cambria Math" panose="02040503050406030204" pitchFamily="18" charset="0"/>
                              <a:ea typeface="Cambria Math" panose="02040503050406030204" pitchFamily="18" charset="0"/>
                            </a:rPr>
                            <m:t>l</m:t>
                          </m:r>
                        </m:e>
                      </m:d>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f>
                        <m:fPr>
                          <m:ctrlPr>
                            <a:rPr lang="en-US" altLang="zh-CN" i="1" dirty="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0</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𝑗𝑍</m:t>
                          </m:r>
                          <m:r>
                            <a:rPr lang="en-US" altLang="zh-CN" b="0" i="1" baseline="-25000" smtClean="0">
                              <a:solidFill>
                                <a:srgbClr val="FF0000"/>
                              </a:solidFill>
                              <a:latin typeface="Cambria Math" panose="02040503050406030204" pitchFamily="18" charset="0"/>
                              <a:ea typeface="Cambria Math" panose="02040503050406030204" pitchFamily="18" charset="0"/>
                            </a:rPr>
                            <m:t>0</m:t>
                          </m:r>
                          <m:r>
                            <a:rPr lang="en-US" altLang="zh-CN" i="1">
                              <a:solidFill>
                                <a:srgbClr val="FF0000"/>
                              </a:solidFill>
                              <a:latin typeface="Cambria Math" panose="02040503050406030204" pitchFamily="18" charset="0"/>
                              <a:ea typeface="Cambria Math" panose="02040503050406030204" pitchFamily="18" charset="0"/>
                            </a:rPr>
                            <m:t>𝑡𝑎𝑛</m:t>
                          </m:r>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𝛽</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baseline="-25000">
                              <a:solidFill>
                                <a:srgbClr val="FF0000"/>
                              </a:solidFill>
                              <a:latin typeface="Cambria Math" panose="02040503050406030204" pitchFamily="18" charset="0"/>
                              <a:ea typeface="Cambria Math" panose="02040503050406030204" pitchFamily="18" charset="0"/>
                            </a:rPr>
                            <m:t>𝑙</m:t>
                          </m:r>
                          <m:r>
                            <a:rPr lang="en-US" altLang="zh-CN" i="1">
                              <a:solidFill>
                                <a:srgbClr val="FF0000"/>
                              </a:solidFill>
                              <a:latin typeface="Cambria Math" panose="02040503050406030204" pitchFamily="18" charset="0"/>
                              <a:ea typeface="Cambria Math" panose="02040503050406030204" pitchFamily="18" charset="0"/>
                            </a:rPr>
                            <m:t>)</m:t>
                          </m:r>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𝑗𝑍</m:t>
                          </m:r>
                          <m:r>
                            <a:rPr lang="en-US" altLang="zh-CN" b="0" i="1" baseline="-25000" smtClean="0">
                              <a:solidFill>
                                <a:srgbClr val="FF0000"/>
                              </a:solidFill>
                              <a:latin typeface="Cambria Math" panose="02040503050406030204" pitchFamily="18" charset="0"/>
                              <a:ea typeface="Cambria Math" panose="02040503050406030204" pitchFamily="18" charset="0"/>
                            </a:rPr>
                            <m:t>0</m:t>
                          </m:r>
                          <m:r>
                            <a:rPr lang="en-US" altLang="zh-CN" b="0" i="1" smtClean="0">
                              <a:solidFill>
                                <a:srgbClr val="FF0000"/>
                              </a:solidFill>
                              <a:latin typeface="Cambria Math" panose="02040503050406030204" pitchFamily="18" charset="0"/>
                              <a:ea typeface="Cambria Math" panose="02040503050406030204" pitchFamily="18" charset="0"/>
                            </a:rPr>
                            <m:t>𝑡𝑎𝑛</m:t>
                          </m:r>
                          <m:r>
                            <a:rPr lang="en-US" altLang="zh-CN" b="0" i="1" smtClean="0">
                              <a:solidFill>
                                <a:srgbClr val="FF0000"/>
                              </a:solidFill>
                              <a:latin typeface="Cambria Math" panose="02040503050406030204" pitchFamily="18" charset="0"/>
                              <a:ea typeface="Cambria Math" panose="02040503050406030204" pitchFamily="18" charset="0"/>
                            </a:rPr>
                            <m:t>(</m:t>
                          </m:r>
                          <m:r>
                            <a:rPr lang="zh-CN" altLang="en-US" b="0" i="1" smtClean="0">
                              <a:solidFill>
                                <a:srgbClr val="FF0000"/>
                              </a:solidFill>
                              <a:latin typeface="Cambria Math" panose="02040503050406030204" pitchFamily="18" charset="0"/>
                              <a:ea typeface="Cambria Math" panose="02040503050406030204" pitchFamily="18" charset="0"/>
                            </a:rPr>
                            <m:t>𝛽</m:t>
                          </m:r>
                          <m:r>
                            <a:rPr lang="en-US" altLang="zh-CN" b="0" i="1" smtClean="0">
                              <a:solidFill>
                                <a:srgbClr val="FF0000"/>
                              </a:solidFill>
                              <a:latin typeface="Cambria Math" panose="02040503050406030204" pitchFamily="18" charset="0"/>
                              <a:ea typeface="Cambria Math" panose="02040503050406030204" pitchFamily="18" charset="0"/>
                            </a:rPr>
                            <m:t>𝑧</m:t>
                          </m:r>
                          <m:r>
                            <a:rPr lang="en-US" altLang="zh-CN" b="0" i="1" baseline="-25000" smtClean="0">
                              <a:solidFill>
                                <a:srgbClr val="FF0000"/>
                              </a:solidFill>
                              <a:latin typeface="Cambria Math" panose="02040503050406030204" pitchFamily="18" charset="0"/>
                              <a:ea typeface="Cambria Math" panose="02040503050406030204" pitchFamily="18" charset="0"/>
                            </a:rPr>
                            <m:t>𝑙</m:t>
                          </m:r>
                          <m:r>
                            <a:rPr lang="en-US" altLang="zh-CN" b="0" i="1" smtClean="0">
                              <a:solidFill>
                                <a:srgbClr val="FF0000"/>
                              </a:solidFill>
                              <a:latin typeface="Cambria Math" panose="02040503050406030204" pitchFamily="18" charset="0"/>
                              <a:ea typeface="Cambria Math" panose="02040503050406030204" pitchFamily="18" charset="0"/>
                            </a:rPr>
                            <m:t>)</m:t>
                          </m:r>
                        </m:den>
                      </m:f>
                      <m:r>
                        <a:rPr lang="en-US" altLang="zh-CN"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oMath>
                  </m:oMathPara>
                </a14:m>
                <a:endParaRPr lang="en-US" altLang="zh-CN" b="0" dirty="0">
                  <a:solidFill>
                    <a:srgbClr val="FF0000"/>
                  </a:solidFill>
                  <a:ea typeface="Cambria Math" panose="02040503050406030204" pitchFamily="18" charset="0"/>
                </a:endParaRPr>
              </a:p>
              <a:p>
                <a:endParaRPr lang="zh-CN" altLang="en-US" dirty="0">
                  <a:solidFill>
                    <a:srgbClr val="FF0000"/>
                  </a:solidFill>
                </a:endParaRPr>
              </a:p>
            </p:txBody>
          </p:sp>
        </mc:Choice>
        <mc:Fallback xmlns="">
          <p:sp>
            <p:nvSpPr>
              <p:cNvPr id="57" name="矩形 56">
                <a:extLst>
                  <a:ext uri="{FF2B5EF4-FFF2-40B4-BE49-F238E27FC236}">
                    <a16:creationId xmlns:a16="http://schemas.microsoft.com/office/drawing/2014/main" id="{13E1A7C7-77E3-4294-8467-3EBE4CBF84CD}"/>
                  </a:ext>
                </a:extLst>
              </p:cNvPr>
              <p:cNvSpPr>
                <a:spLocks noRot="1" noChangeAspect="1" noMove="1" noResize="1" noEditPoints="1" noAdjustHandles="1" noChangeArrowheads="1" noChangeShapeType="1" noTextEdit="1"/>
              </p:cNvSpPr>
              <p:nvPr/>
            </p:nvSpPr>
            <p:spPr>
              <a:xfrm>
                <a:off x="4128832" y="3297055"/>
                <a:ext cx="5144760" cy="159146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DCB9AFE0-D9A2-4A28-8BFC-C0DD1B16AD83}"/>
                  </a:ext>
                </a:extLst>
              </p:cNvPr>
              <p:cNvSpPr/>
              <p:nvPr/>
            </p:nvSpPr>
            <p:spPr>
              <a:xfrm>
                <a:off x="4296560" y="2525957"/>
                <a:ext cx="2536079" cy="846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0 </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num>
                        <m:den>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den>
                      </m:f>
                      <m:r>
                        <a:rPr lang="en-US" altLang="zh-CN" b="0" i="1" smtClean="0">
                          <a:solidFill>
                            <a:srgbClr val="FF0000"/>
                          </a:solidFill>
                          <a:latin typeface="Cambria Math" panose="02040503050406030204" pitchFamily="18" charset="0"/>
                        </a:rPr>
                        <m:t>=0</m:t>
                      </m:r>
                    </m:oMath>
                  </m:oMathPara>
                </a14:m>
                <a:endParaRPr lang="zh-CN" altLang="en-US" dirty="0">
                  <a:solidFill>
                    <a:srgbClr val="FF0000"/>
                  </a:solidFill>
                </a:endParaRPr>
              </a:p>
            </p:txBody>
          </p:sp>
        </mc:Choice>
        <mc:Fallback xmlns="">
          <p:sp>
            <p:nvSpPr>
              <p:cNvPr id="58" name="矩形 57">
                <a:extLst>
                  <a:ext uri="{FF2B5EF4-FFF2-40B4-BE49-F238E27FC236}">
                    <a16:creationId xmlns:a16="http://schemas.microsoft.com/office/drawing/2014/main" id="{DCB9AFE0-D9A2-4A28-8BFC-C0DD1B16AD83}"/>
                  </a:ext>
                </a:extLst>
              </p:cNvPr>
              <p:cNvSpPr>
                <a:spLocks noRot="1" noChangeAspect="1" noMove="1" noResize="1" noEditPoints="1" noAdjustHandles="1" noChangeArrowheads="1" noChangeShapeType="1" noTextEdit="1"/>
              </p:cNvSpPr>
              <p:nvPr/>
            </p:nvSpPr>
            <p:spPr>
              <a:xfrm>
                <a:off x="4296560" y="2525957"/>
                <a:ext cx="2536079" cy="846514"/>
              </a:xfrm>
              <a:prstGeom prst="rect">
                <a:avLst/>
              </a:prstGeom>
              <a:blipFill>
                <a:blip r:embed="rId6"/>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984789E-0647-4589-AC96-46D67DED23C8}"/>
              </a:ext>
            </a:extLst>
          </p:cNvPr>
          <p:cNvSpPr txBox="1"/>
          <p:nvPr/>
        </p:nvSpPr>
        <p:spPr>
          <a:xfrm>
            <a:off x="4391980" y="5861992"/>
            <a:ext cx="1645814" cy="461665"/>
          </a:xfrm>
          <a:prstGeom prst="rect">
            <a:avLst/>
          </a:prstGeom>
          <a:noFill/>
        </p:spPr>
        <p:txBody>
          <a:bodyPr wrap="square" rtlCol="0">
            <a:spAutoFit/>
          </a:bodyPr>
          <a:lstStyle/>
          <a:p>
            <a:r>
              <a:rPr lang="zh-CN" altLang="en-US" dirty="0"/>
              <a:t>阻抗匹配</a:t>
            </a:r>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1CFC24D-3CB9-4EA3-8515-CE8B0A560262}"/>
                  </a:ext>
                </a:extLst>
              </p:cNvPr>
              <p:cNvSpPr/>
              <p:nvPr/>
            </p:nvSpPr>
            <p:spPr>
              <a:xfrm>
                <a:off x="4391980" y="4610253"/>
                <a:ext cx="4824386"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FF0000"/>
                          </a:solidFill>
                          <a:latin typeface="Cambria Math" panose="02040503050406030204" pitchFamily="18" charset="0"/>
                        </a:rPr>
                        <m:t>𝑉𝑆𝑊𝑅</m:t>
                      </m:r>
                      <m:r>
                        <a:rPr lang="en-US" altLang="zh-CN"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1</m:t>
                      </m:r>
                    </m:oMath>
                  </m:oMathPara>
                </a14:m>
                <a:endParaRPr lang="zh-CN" altLang="en-US" dirty="0">
                  <a:solidFill>
                    <a:schemeClr val="accent6"/>
                  </a:solidFill>
                </a:endParaRPr>
              </a:p>
            </p:txBody>
          </p:sp>
        </mc:Choice>
        <mc:Fallback xmlns="">
          <p:sp>
            <p:nvSpPr>
              <p:cNvPr id="60" name="矩形 59">
                <a:extLst>
                  <a:ext uri="{FF2B5EF4-FFF2-40B4-BE49-F238E27FC236}">
                    <a16:creationId xmlns:a16="http://schemas.microsoft.com/office/drawing/2014/main" id="{91CFC24D-3CB9-4EA3-8515-CE8B0A560262}"/>
                  </a:ext>
                </a:extLst>
              </p:cNvPr>
              <p:cNvSpPr>
                <a:spLocks noRot="1" noChangeAspect="1" noMove="1" noResize="1" noEditPoints="1" noAdjustHandles="1" noChangeArrowheads="1" noChangeShapeType="1" noTextEdit="1"/>
              </p:cNvSpPr>
              <p:nvPr/>
            </p:nvSpPr>
            <p:spPr>
              <a:xfrm>
                <a:off x="4391980" y="4610253"/>
                <a:ext cx="4824386" cy="461665"/>
              </a:xfrm>
              <a:prstGeom prst="rect">
                <a:avLst/>
              </a:prstGeom>
              <a:blipFill>
                <a:blip r:embed="rId7"/>
                <a:stretch>
                  <a:fillRect l="-253"/>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0E8688D7-90D8-474F-A63E-C8BAD7E4E505}"/>
              </a:ext>
            </a:extLst>
          </p:cNvPr>
          <p:cNvSpPr txBox="1"/>
          <p:nvPr/>
        </p:nvSpPr>
        <p:spPr>
          <a:xfrm>
            <a:off x="619159" y="1603375"/>
            <a:ext cx="776926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状态 </a:t>
            </a:r>
            <a:r>
              <a:rPr lang="en-US" altLang="zh-CN" b="1" dirty="0">
                <a:solidFill>
                  <a:srgbClr val="7030A0"/>
                </a:solidFill>
              </a:rPr>
              <a:t>1: (ZL=Z0)</a:t>
            </a:r>
            <a:r>
              <a:rPr lang="zh-CN" altLang="en-US" b="1" dirty="0">
                <a:solidFill>
                  <a:srgbClr val="7030A0"/>
                </a:solidFill>
              </a:rPr>
              <a:t>行波状态，无反射</a:t>
            </a:r>
          </a:p>
        </p:txBody>
      </p:sp>
      <p:pic>
        <p:nvPicPr>
          <p:cNvPr id="4" name="图片 3">
            <a:extLst>
              <a:ext uri="{FF2B5EF4-FFF2-40B4-BE49-F238E27FC236}">
                <a16:creationId xmlns:a16="http://schemas.microsoft.com/office/drawing/2014/main" id="{1278E321-E222-85D5-DC6F-BF9A1EFA3F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6442" y="4529322"/>
            <a:ext cx="2985875" cy="2239406"/>
          </a:xfrm>
          <a:prstGeom prst="rect">
            <a:avLst/>
          </a:prstGeom>
        </p:spPr>
      </p:pic>
    </p:spTree>
    <p:extLst>
      <p:ext uri="{BB962C8B-B14F-4D97-AF65-F5344CB8AC3E}">
        <p14:creationId xmlns:p14="http://schemas.microsoft.com/office/powerpoint/2010/main" val="5721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65FBE3F-564B-495A-A120-48B9D0D772E7}"/>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5" name="矩形 4">
            <a:extLst>
              <a:ext uri="{FF2B5EF4-FFF2-40B4-BE49-F238E27FC236}">
                <a16:creationId xmlns:a16="http://schemas.microsoft.com/office/drawing/2014/main" id="{8340F102-1319-4EEF-A700-8FDFC122E762}"/>
              </a:ext>
            </a:extLst>
          </p:cNvPr>
          <p:cNvSpPr>
            <a:spLocks noChangeArrowheads="1"/>
          </p:cNvSpPr>
          <p:nvPr/>
        </p:nvSpPr>
        <p:spPr bwMode="auto">
          <a:xfrm>
            <a:off x="735595" y="3158026"/>
            <a:ext cx="2376264" cy="74295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8" name="矩形 7">
            <a:extLst>
              <a:ext uri="{FF2B5EF4-FFF2-40B4-BE49-F238E27FC236}">
                <a16:creationId xmlns:a16="http://schemas.microsoft.com/office/drawing/2014/main" id="{F955463C-1B15-40F5-A3F3-1BA268E06C41}"/>
              </a:ext>
            </a:extLst>
          </p:cNvPr>
          <p:cNvSpPr>
            <a:spLocks noChangeArrowheads="1"/>
          </p:cNvSpPr>
          <p:nvPr/>
        </p:nvSpPr>
        <p:spPr bwMode="auto">
          <a:xfrm>
            <a:off x="652991" y="3919082"/>
            <a:ext cx="2746900" cy="83705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6" name="文本框 5">
            <a:extLst>
              <a:ext uri="{FF2B5EF4-FFF2-40B4-BE49-F238E27FC236}">
                <a16:creationId xmlns:a16="http://schemas.microsoft.com/office/drawing/2014/main" id="{AF8175DE-0260-479A-B982-105EAA27E6CD}"/>
              </a:ext>
            </a:extLst>
          </p:cNvPr>
          <p:cNvSpPr txBox="1">
            <a:spLocks noChangeArrowheads="1"/>
          </p:cNvSpPr>
          <p:nvPr/>
        </p:nvSpPr>
        <p:spPr bwMode="auto">
          <a:xfrm>
            <a:off x="5580112" y="2601134"/>
            <a:ext cx="29860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just">
              <a:spcBef>
                <a:spcPct val="0"/>
              </a:spcBef>
              <a:buFont typeface="Wingdings" panose="05000000000000000000" pitchFamily="2" charset="2"/>
              <a:buChar char="p"/>
            </a:pPr>
            <a:r>
              <a:rPr lang="zh-CN" altLang="en-US" sz="2400" b="0" dirty="0">
                <a:solidFill>
                  <a:srgbClr val="0000FF"/>
                </a:solidFill>
                <a:ea typeface="宋体" panose="02010600030101010101" pitchFamily="2" charset="-122"/>
              </a:rPr>
              <a:t> </a:t>
            </a:r>
            <a:r>
              <a:rPr lang="zh-CN" altLang="en-US" sz="2400" b="0" dirty="0">
                <a:ea typeface="宋体" panose="02010600030101010101" pitchFamily="2" charset="-122"/>
              </a:rPr>
              <a:t>变化的电场与电流是磁场产生的源泉</a:t>
            </a:r>
            <a:endParaRPr lang="en-US" altLang="zh-CN" sz="2400" b="0" dirty="0">
              <a:ea typeface="宋体" panose="02010600030101010101" pitchFamily="2" charset="-122"/>
            </a:endParaRPr>
          </a:p>
          <a:p>
            <a:pPr>
              <a:spcBef>
                <a:spcPct val="0"/>
              </a:spcBef>
              <a:buFont typeface="Wingdings" panose="05000000000000000000" pitchFamily="2" charset="2"/>
              <a:buChar char="p"/>
            </a:pPr>
            <a:r>
              <a:rPr lang="zh-CN" altLang="en-US" sz="2400" b="0" dirty="0">
                <a:solidFill>
                  <a:srgbClr val="0000FF"/>
                </a:solidFill>
                <a:ea typeface="宋体" panose="02010600030101010101" pitchFamily="2" charset="-122"/>
              </a:rPr>
              <a:t> </a:t>
            </a:r>
            <a:r>
              <a:rPr lang="zh-CN" altLang="en-US" sz="2400" b="0" dirty="0">
                <a:ea typeface="宋体" panose="02010600030101010101" pitchFamily="2" charset="-122"/>
              </a:rPr>
              <a:t>两个方程耦合在一起。电生磁，磁生电，从理论上解释了电磁波的存在。</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031DE56-DB5F-406D-975D-F40BFD7E4B82}"/>
                  </a:ext>
                </a:extLst>
              </p:cNvPr>
              <p:cNvSpPr txBox="1"/>
              <p:nvPr/>
            </p:nvSpPr>
            <p:spPr>
              <a:xfrm>
                <a:off x="735595" y="2456095"/>
                <a:ext cx="3599545" cy="30820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zh-CN" altLang="en-US" i="1" smtClean="0">
                          <a:latin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𝜌</m:t>
                          </m:r>
                        </m:num>
                        <m:den>
                          <m:r>
                            <a:rPr lang="zh-CN" altLang="en-US" b="0" i="1" smtClean="0">
                              <a:latin typeface="Cambria Math" panose="02040503050406030204" pitchFamily="18" charset="0"/>
                            </a:rPr>
                            <m:t>𝜀</m:t>
                          </m:r>
                        </m:den>
                      </m:f>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𝐵</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𝐷</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𝐽</m:t>
                          </m:r>
                        </m:e>
                      </m:acc>
                    </m:oMath>
                  </m:oMathPara>
                </a14:m>
                <a:endParaRPr lang="en-US" altLang="zh-CN" i="1" dirty="0"/>
              </a:p>
              <a:p>
                <a:pP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𝐵</m:t>
                          </m:r>
                        </m:e>
                      </m:acc>
                      <m:r>
                        <a:rPr lang="en-US" altLang="zh-CN" b="0" i="1" smtClean="0">
                          <a:latin typeface="Cambria Math" panose="02040503050406030204" pitchFamily="18" charset="0"/>
                        </a:rPr>
                        <m:t>=0</m:t>
                      </m:r>
                    </m:oMath>
                  </m:oMathPara>
                </a14:m>
                <a:endParaRPr lang="en-US" altLang="zh-CN" i="1" dirty="0"/>
              </a:p>
              <a:p>
                <a:endParaRPr lang="zh-CN" altLang="en-US" i="1" dirty="0"/>
              </a:p>
            </p:txBody>
          </p:sp>
        </mc:Choice>
        <mc:Fallback xmlns="">
          <p:sp>
            <p:nvSpPr>
              <p:cNvPr id="2" name="文本框 1">
                <a:extLst>
                  <a:ext uri="{FF2B5EF4-FFF2-40B4-BE49-F238E27FC236}">
                    <a16:creationId xmlns:a16="http://schemas.microsoft.com/office/drawing/2014/main" id="{3031DE56-DB5F-406D-975D-F40BFD7E4B82}"/>
                  </a:ext>
                </a:extLst>
              </p:cNvPr>
              <p:cNvSpPr txBox="1">
                <a:spLocks noRot="1" noChangeAspect="1" noMove="1" noResize="1" noEditPoints="1" noAdjustHandles="1" noChangeArrowheads="1" noChangeShapeType="1" noTextEdit="1"/>
              </p:cNvSpPr>
              <p:nvPr/>
            </p:nvSpPr>
            <p:spPr>
              <a:xfrm>
                <a:off x="735595" y="2456095"/>
                <a:ext cx="3599545" cy="3082062"/>
              </a:xfrm>
              <a:prstGeom prst="rect">
                <a:avLst/>
              </a:prstGeom>
              <a:blipFill>
                <a:blip r:embed="rId3"/>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AE286C3-A3CB-4591-B7D1-9761670371BC}"/>
              </a:ext>
            </a:extLst>
          </p:cNvPr>
          <p:cNvSpPr txBox="1"/>
          <p:nvPr/>
        </p:nvSpPr>
        <p:spPr>
          <a:xfrm>
            <a:off x="1619672" y="1907632"/>
            <a:ext cx="3960440" cy="461665"/>
          </a:xfrm>
          <a:prstGeom prst="rect">
            <a:avLst/>
          </a:prstGeom>
          <a:noFill/>
        </p:spPr>
        <p:txBody>
          <a:bodyPr wrap="square" rtlCol="0">
            <a:spAutoFit/>
          </a:bodyPr>
          <a:lstStyle/>
          <a:p>
            <a:r>
              <a:rPr lang="zh-CN" altLang="en-US" dirty="0"/>
              <a:t>麦克斯韦方程组</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94EABFF-D8CF-4E13-AF51-3C3B1D1C07AC}"/>
                  </a:ext>
                </a:extLst>
              </p:cNvPr>
              <p:cNvSpPr txBox="1"/>
              <p:nvPr/>
            </p:nvSpPr>
            <p:spPr>
              <a:xfrm>
                <a:off x="682402" y="5552088"/>
                <a:ext cx="251132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𝐷</m:t>
                          </m:r>
                        </m:e>
                      </m:acc>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𝑟</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b="0" i="1" smtClean="0">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𝐸</m:t>
                          </m:r>
                        </m:e>
                      </m:acc>
                    </m:oMath>
                  </m:oMathPara>
                </a14:m>
                <a:endParaRPr lang="zh-CN" altLang="en-US" dirty="0"/>
              </a:p>
            </p:txBody>
          </p:sp>
        </mc:Choice>
        <mc:Fallback xmlns="">
          <p:sp>
            <p:nvSpPr>
              <p:cNvPr id="12" name="文本框 11">
                <a:extLst>
                  <a:ext uri="{FF2B5EF4-FFF2-40B4-BE49-F238E27FC236}">
                    <a16:creationId xmlns:a16="http://schemas.microsoft.com/office/drawing/2014/main" id="{E94EABFF-D8CF-4E13-AF51-3C3B1D1C07AC}"/>
                  </a:ext>
                </a:extLst>
              </p:cNvPr>
              <p:cNvSpPr txBox="1">
                <a:spLocks noRot="1" noChangeAspect="1" noMove="1" noResize="1" noEditPoints="1" noAdjustHandles="1" noChangeArrowheads="1" noChangeShapeType="1" noTextEdit="1"/>
              </p:cNvSpPr>
              <p:nvPr/>
            </p:nvSpPr>
            <p:spPr>
              <a:xfrm>
                <a:off x="682402" y="5552088"/>
                <a:ext cx="2511321" cy="5064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9136A4B-26F5-4FDF-8E35-BE13C4758153}"/>
                  </a:ext>
                </a:extLst>
              </p:cNvPr>
              <p:cNvSpPr txBox="1"/>
              <p:nvPr/>
            </p:nvSpPr>
            <p:spPr>
              <a:xfrm>
                <a:off x="2391779" y="5554097"/>
                <a:ext cx="251132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𝑟</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0</m:t>
                          </m:r>
                        </m:sub>
                      </m:sSub>
                      <m:acc>
                        <m:accPr>
                          <m:chr m:val="⃗"/>
                          <m:ctrlPr>
                            <a:rPr lang="zh-CN" altLang="en-US" i="1">
                              <a:latin typeface="Cambria Math" panose="02040503050406030204" pitchFamily="18" charset="0"/>
                            </a:rPr>
                          </m:ctrlPr>
                        </m:accPr>
                        <m:e>
                          <m:r>
                            <a:rPr lang="en-US" altLang="zh-CN" i="1" smtClean="0">
                              <a:latin typeface="Cambria Math" panose="02040503050406030204" pitchFamily="18" charset="0"/>
                            </a:rPr>
                            <m:t>𝐻</m:t>
                          </m:r>
                        </m:e>
                      </m:acc>
                    </m:oMath>
                  </m:oMathPara>
                </a14:m>
                <a:endParaRPr lang="zh-CN" altLang="en-US" dirty="0"/>
              </a:p>
            </p:txBody>
          </p:sp>
        </mc:Choice>
        <mc:Fallback xmlns="">
          <p:sp>
            <p:nvSpPr>
              <p:cNvPr id="13" name="文本框 12">
                <a:extLst>
                  <a:ext uri="{FF2B5EF4-FFF2-40B4-BE49-F238E27FC236}">
                    <a16:creationId xmlns:a16="http://schemas.microsoft.com/office/drawing/2014/main" id="{59136A4B-26F5-4FDF-8E35-BE13C4758153}"/>
                  </a:ext>
                </a:extLst>
              </p:cNvPr>
              <p:cNvSpPr txBox="1">
                <a:spLocks noRot="1" noChangeAspect="1" noMove="1" noResize="1" noEditPoints="1" noAdjustHandles="1" noChangeArrowheads="1" noChangeShapeType="1" noTextEdit="1"/>
              </p:cNvSpPr>
              <p:nvPr/>
            </p:nvSpPr>
            <p:spPr>
              <a:xfrm>
                <a:off x="2391779" y="5554097"/>
                <a:ext cx="2511321" cy="506421"/>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60</a:t>
            </a:fld>
            <a:r>
              <a:rPr lang="en-US" altLang="zh-CN"/>
              <a:t>/11</a:t>
            </a:r>
            <a:endParaRPr lang="zh-CN" altLang="en-US" dirty="0"/>
          </a:p>
        </p:txBody>
      </p:sp>
      <p:sp>
        <p:nvSpPr>
          <p:cNvPr id="5" name="Rectangle 2"/>
          <p:cNvSpPr>
            <a:spLocks noChangeArrowheads="1"/>
          </p:cNvSpPr>
          <p:nvPr/>
        </p:nvSpPr>
        <p:spPr bwMode="auto">
          <a:xfrm>
            <a:off x="838200" y="1995264"/>
            <a:ext cx="7620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90000"/>
              </a:lnSpc>
            </a:pPr>
            <a:r>
              <a:rPr lang="zh-CN" altLang="en-US" sz="2400" b="1" dirty="0">
                <a:solidFill>
                  <a:srgbClr val="008000"/>
                </a:solidFill>
                <a:latin typeface="TimesNewRoman" charset="0"/>
                <a:ea typeface="宋体" pitchFamily="2" charset="-122"/>
              </a:rPr>
              <a:t>终端接匹配负载时，传输线上的波为行波</a:t>
            </a:r>
            <a:endParaRPr lang="en-US" altLang="zh-CN" sz="2400" b="1" dirty="0">
              <a:solidFill>
                <a:srgbClr val="008000"/>
              </a:solidFill>
              <a:latin typeface="TimesNewRoman" charset="0"/>
              <a:ea typeface="宋体" pitchFamily="2" charset="-122"/>
            </a:endParaRPr>
          </a:p>
          <a:p>
            <a:pPr algn="just" eaLnBrk="1" hangingPunct="1">
              <a:lnSpc>
                <a:spcPct val="90000"/>
              </a:lnSpc>
            </a:pPr>
            <a:endParaRPr lang="en-US" altLang="zh-CN" sz="2400" b="1" dirty="0">
              <a:solidFill>
                <a:srgbClr val="008000"/>
              </a:solidFill>
              <a:latin typeface="TimesNewRoman" charset="0"/>
              <a:ea typeface="宋体" pitchFamily="2" charset="-122"/>
            </a:endParaRPr>
          </a:p>
          <a:p>
            <a:pPr algn="just" eaLnBrk="1" hangingPunct="1">
              <a:lnSpc>
                <a:spcPct val="90000"/>
              </a:lnSpc>
            </a:pPr>
            <a:r>
              <a:rPr lang="zh-CN" altLang="en-US" sz="2400" b="1" dirty="0">
                <a:solidFill>
                  <a:srgbClr val="008000"/>
                </a:solidFill>
                <a:latin typeface="TimesNewRoman" charset="0"/>
                <a:ea typeface="宋体" pitchFamily="2" charset="-122"/>
              </a:rPr>
              <a:t>沿线任意一点的输入阻抗均等于传输线的特性阻抗</a:t>
            </a:r>
            <a:r>
              <a:rPr lang="en-US" altLang="zh-CN" sz="2400" dirty="0">
                <a:latin typeface="TimesNewRoman" charset="0"/>
                <a:ea typeface="宋体" pitchFamily="2" charset="-122"/>
              </a:rPr>
              <a:t>. </a:t>
            </a:r>
          </a:p>
          <a:p>
            <a:pPr algn="just" eaLnBrk="1" hangingPunct="1">
              <a:lnSpc>
                <a:spcPct val="90000"/>
              </a:lnSpc>
            </a:pPr>
            <a:endParaRPr lang="zh-CN" altLang="en-US" sz="2400" b="1" dirty="0">
              <a:solidFill>
                <a:srgbClr val="008000"/>
              </a:solidFill>
              <a:latin typeface="TimesNewRoman" charset="0"/>
              <a:ea typeface="宋体" pitchFamily="2" charset="-122"/>
            </a:endParaRPr>
          </a:p>
          <a:p>
            <a:pPr algn="just" eaLnBrk="1" hangingPunct="1">
              <a:lnSpc>
                <a:spcPct val="90000"/>
              </a:lnSpc>
            </a:pPr>
            <a:r>
              <a:rPr lang="zh-CN" altLang="en-US" sz="2400" b="1" dirty="0">
                <a:solidFill>
                  <a:srgbClr val="008000"/>
                </a:solidFill>
                <a:latin typeface="TimesNewRoman" charset="0"/>
                <a:ea typeface="宋体" pitchFamily="2" charset="-122"/>
              </a:rPr>
              <a:t>电压电流的幅度不变</a:t>
            </a:r>
            <a:r>
              <a:rPr lang="en-US" altLang="zh-CN" sz="2400" b="1" dirty="0">
                <a:solidFill>
                  <a:srgbClr val="008000"/>
                </a:solidFill>
                <a:latin typeface="TimesNewRoman" charset="0"/>
                <a:ea typeface="宋体" pitchFamily="2" charset="-122"/>
              </a:rPr>
              <a:t>,</a:t>
            </a:r>
            <a:r>
              <a:rPr lang="zh-CN" altLang="en-US" sz="2400" b="1" dirty="0">
                <a:solidFill>
                  <a:srgbClr val="008000"/>
                </a:solidFill>
                <a:latin typeface="TimesNewRoman" charset="0"/>
                <a:ea typeface="宋体" pitchFamily="2" charset="-122"/>
              </a:rPr>
              <a:t>相位处处相同</a:t>
            </a:r>
            <a:r>
              <a:rPr lang="en-US" altLang="zh-CN" sz="2400" b="1" dirty="0">
                <a:solidFill>
                  <a:srgbClr val="008000"/>
                </a:solidFill>
                <a:latin typeface="TimesNewRoman" charset="0"/>
                <a:ea typeface="宋体" pitchFamily="2" charset="-122"/>
              </a:rPr>
              <a:t>,</a:t>
            </a:r>
            <a:r>
              <a:rPr lang="zh-CN" altLang="en-US" sz="2400" b="1" dirty="0">
                <a:solidFill>
                  <a:srgbClr val="008000"/>
                </a:solidFill>
                <a:latin typeface="TimesNewRoman" charset="0"/>
                <a:ea typeface="宋体" pitchFamily="2" charset="-122"/>
              </a:rPr>
              <a:t>但随</a:t>
            </a:r>
            <a:r>
              <a:rPr lang="en-US" altLang="zh-CN" sz="2400" b="1" dirty="0">
                <a:solidFill>
                  <a:srgbClr val="008000"/>
                </a:solidFill>
                <a:latin typeface="TimesNewRoman" charset="0"/>
                <a:ea typeface="宋体" pitchFamily="2" charset="-122"/>
              </a:rPr>
              <a:t>z</a:t>
            </a:r>
            <a:r>
              <a:rPr lang="zh-CN" altLang="en-US" sz="2400" b="1" dirty="0">
                <a:solidFill>
                  <a:srgbClr val="008000"/>
                </a:solidFill>
                <a:latin typeface="TimesNewRoman" charset="0"/>
                <a:ea typeface="宋体" pitchFamily="2" charset="-122"/>
              </a:rPr>
              <a:t>的增加连续滞后</a:t>
            </a:r>
            <a:endParaRPr lang="en-US" altLang="zh-CN" sz="2400" b="1" dirty="0">
              <a:solidFill>
                <a:srgbClr val="008000"/>
              </a:solidFill>
              <a:latin typeface="TimesNewRoman" charset="0"/>
              <a:ea typeface="宋体" pitchFamily="2" charset="-122"/>
            </a:endParaRPr>
          </a:p>
        </p:txBody>
      </p:sp>
      <p:sp>
        <p:nvSpPr>
          <p:cNvPr id="6" name="Rectangle 3"/>
          <p:cNvSpPr>
            <a:spLocks noChangeArrowheads="1"/>
          </p:cNvSpPr>
          <p:nvPr/>
        </p:nvSpPr>
        <p:spPr bwMode="auto">
          <a:xfrm>
            <a:off x="1066800" y="1015008"/>
            <a:ext cx="1447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spcBef>
                <a:spcPct val="0"/>
              </a:spcBef>
              <a:buClrTx/>
              <a:buFontTx/>
              <a:buNone/>
            </a:pPr>
            <a:r>
              <a:rPr lang="zh-CN" altLang="en-US" sz="3600" b="1" i="1" dirty="0">
                <a:solidFill>
                  <a:srgbClr val="9900FF"/>
                </a:solidFill>
                <a:ea typeface="宋体" pitchFamily="2" charset="-122"/>
              </a:rPr>
              <a:t>结论</a:t>
            </a:r>
            <a:endParaRPr lang="en-US" altLang="zh-CN" sz="3600" b="1" i="1" dirty="0">
              <a:solidFill>
                <a:srgbClr val="9900FF"/>
              </a:solidFill>
              <a:ea typeface="宋体" pitchFamily="2" charset="-122"/>
            </a:endParaRPr>
          </a:p>
        </p:txBody>
      </p:sp>
    </p:spTree>
    <p:extLst>
      <p:ext uri="{BB962C8B-B14F-4D97-AF65-F5344CB8AC3E}">
        <p14:creationId xmlns:p14="http://schemas.microsoft.com/office/powerpoint/2010/main" val="1563246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61443" name="文本框 1"/>
          <p:cNvSpPr txBox="1">
            <a:spLocks noChangeArrowheads="1"/>
          </p:cNvSpPr>
          <p:nvPr/>
        </p:nvSpPr>
        <p:spPr bwMode="auto">
          <a:xfrm>
            <a:off x="892200" y="2101300"/>
            <a:ext cx="69409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终端短路的传输线输入阻抗是否为</a:t>
            </a:r>
            <a:r>
              <a:rPr lang="en-US" altLang="zh-CN" sz="2400" b="0" dirty="0">
                <a:ea typeface="宋体" panose="02010600030101010101" pitchFamily="2" charset="-122"/>
              </a:rPr>
              <a:t>0</a:t>
            </a:r>
            <a:r>
              <a:rPr lang="zh-CN" altLang="en-US" sz="2400" b="0" dirty="0">
                <a:ea typeface="宋体" panose="02010600030101010101" pitchFamily="2" charset="-122"/>
              </a:rPr>
              <a:t>？</a:t>
            </a:r>
          </a:p>
        </p:txBody>
      </p:sp>
      <p:grpSp>
        <p:nvGrpSpPr>
          <p:cNvPr id="34" name="组合 33"/>
          <p:cNvGrpSpPr/>
          <p:nvPr/>
        </p:nvGrpSpPr>
        <p:grpSpPr>
          <a:xfrm>
            <a:off x="1768622" y="3834068"/>
            <a:ext cx="2376272" cy="1176388"/>
            <a:chOff x="4716008" y="2468628"/>
            <a:chExt cx="2376272" cy="1176388"/>
          </a:xfrm>
        </p:grpSpPr>
        <p:cxnSp>
          <p:nvCxnSpPr>
            <p:cNvPr id="39" name="直接连接符 38"/>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椭圆 41"/>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3" name="直接连接符 42"/>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椭圆 43"/>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6" name="直接连接符 45"/>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1" name="直接箭头连接符 50"/>
          <p:cNvCxnSpPr/>
          <p:nvPr/>
        </p:nvCxnSpPr>
        <p:spPr bwMode="auto">
          <a:xfrm flipV="1">
            <a:off x="1823304" y="520996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flipH="1" flipV="1">
            <a:off x="1800407" y="348482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1643284" y="526056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54" name="文本框 53"/>
          <p:cNvSpPr txBox="1"/>
          <p:nvPr/>
        </p:nvSpPr>
        <p:spPr>
          <a:xfrm>
            <a:off x="3377084" y="520996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55" name="直接箭头连接符 54"/>
          <p:cNvCxnSpPr/>
          <p:nvPr/>
        </p:nvCxnSpPr>
        <p:spPr bwMode="auto">
          <a:xfrm flipH="1" flipV="1">
            <a:off x="3738213" y="346365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0" name="矩形 59"/>
              <p:cNvSpPr/>
              <p:nvPr/>
            </p:nvSpPr>
            <p:spPr>
              <a:xfrm>
                <a:off x="2255352" y="440214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2255352" y="440214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226046" y="393033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61" name="矩形 60"/>
              <p:cNvSpPr>
                <a:spLocks noRot="1" noChangeAspect="1" noMove="1" noResize="1" noEditPoints="1" noAdjustHandles="1" noChangeArrowheads="1" noChangeShapeType="1" noTextEdit="1"/>
              </p:cNvSpPr>
              <p:nvPr/>
            </p:nvSpPr>
            <p:spPr>
              <a:xfrm>
                <a:off x="2226046" y="393033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63" name="直接箭头连接符 62"/>
          <p:cNvCxnSpPr/>
          <p:nvPr/>
        </p:nvCxnSpPr>
        <p:spPr bwMode="auto">
          <a:xfrm flipH="1">
            <a:off x="2211715" y="484250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34" name="组合 33"/>
          <p:cNvGrpSpPr/>
          <p:nvPr/>
        </p:nvGrpSpPr>
        <p:grpSpPr>
          <a:xfrm>
            <a:off x="1312962" y="2922562"/>
            <a:ext cx="2376272" cy="1176388"/>
            <a:chOff x="4716008" y="2468628"/>
            <a:chExt cx="2376272" cy="1176388"/>
          </a:xfrm>
        </p:grpSpPr>
        <p:cxnSp>
          <p:nvCxnSpPr>
            <p:cNvPr id="39" name="直接连接符 38"/>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椭圆 41"/>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3" name="直接连接符 42"/>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椭圆 43"/>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6" name="直接连接符 45"/>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1" name="直接箭头连接符 50"/>
          <p:cNvCxnSpPr/>
          <p:nvPr/>
        </p:nvCxnSpPr>
        <p:spPr bwMode="auto">
          <a:xfrm flipV="1">
            <a:off x="1367644" y="4298456"/>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p:nvPr/>
        </p:nvCxnSpPr>
        <p:spPr bwMode="auto">
          <a:xfrm flipH="1" flipV="1">
            <a:off x="1344747" y="2573318"/>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文本框 52"/>
          <p:cNvSpPr txBox="1"/>
          <p:nvPr/>
        </p:nvSpPr>
        <p:spPr>
          <a:xfrm>
            <a:off x="1187624" y="4349057"/>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54" name="文本框 53"/>
          <p:cNvSpPr txBox="1"/>
          <p:nvPr/>
        </p:nvSpPr>
        <p:spPr>
          <a:xfrm>
            <a:off x="2921424" y="4298456"/>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55" name="直接箭头连接符 54"/>
          <p:cNvCxnSpPr/>
          <p:nvPr/>
        </p:nvCxnSpPr>
        <p:spPr bwMode="auto">
          <a:xfrm flipH="1" flipV="1">
            <a:off x="3282553" y="2552146"/>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0" name="矩形 59"/>
              <p:cNvSpPr/>
              <p:nvPr/>
            </p:nvSpPr>
            <p:spPr>
              <a:xfrm>
                <a:off x="1799692" y="3490636"/>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60" name="矩形 59"/>
              <p:cNvSpPr>
                <a:spLocks noRot="1" noChangeAspect="1" noMove="1" noResize="1" noEditPoints="1" noAdjustHandles="1" noChangeArrowheads="1" noChangeShapeType="1" noTextEdit="1"/>
              </p:cNvSpPr>
              <p:nvPr/>
            </p:nvSpPr>
            <p:spPr>
              <a:xfrm>
                <a:off x="1799692" y="3490636"/>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770386" y="3018830"/>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61" name="矩形 60"/>
              <p:cNvSpPr>
                <a:spLocks noRot="1" noChangeAspect="1" noMove="1" noResize="1" noEditPoints="1" noAdjustHandles="1" noChangeArrowheads="1" noChangeShapeType="1" noTextEdit="1"/>
              </p:cNvSpPr>
              <p:nvPr/>
            </p:nvSpPr>
            <p:spPr>
              <a:xfrm>
                <a:off x="1770386" y="3018830"/>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62" name="直接箭头连接符 61"/>
          <p:cNvCxnSpPr/>
          <p:nvPr/>
        </p:nvCxnSpPr>
        <p:spPr bwMode="auto">
          <a:xfrm flipV="1">
            <a:off x="1745984" y="3027631"/>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箭头连接符 62"/>
          <p:cNvCxnSpPr/>
          <p:nvPr/>
        </p:nvCxnSpPr>
        <p:spPr bwMode="auto">
          <a:xfrm flipH="1">
            <a:off x="1756055" y="3930999"/>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2EED51E1-A39A-44DB-9B23-17C6CF2A6088}"/>
                  </a:ext>
                </a:extLst>
              </p:cNvPr>
              <p:cNvSpPr/>
              <p:nvPr/>
            </p:nvSpPr>
            <p:spPr>
              <a:xfrm>
                <a:off x="4649105" y="2012952"/>
                <a:ext cx="2765309" cy="846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0 </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num>
                        <m:den>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den>
                      </m:f>
                      <m:r>
                        <a:rPr lang="en-US" altLang="zh-CN" b="0" i="1" smtClean="0">
                          <a:solidFill>
                            <a:srgbClr val="FF0000"/>
                          </a:solidFill>
                          <a:latin typeface="Cambria Math" panose="02040503050406030204" pitchFamily="18" charset="0"/>
                        </a:rPr>
                        <m:t>=−1</m:t>
                      </m:r>
                    </m:oMath>
                  </m:oMathPara>
                </a14:m>
                <a:endParaRPr lang="zh-CN" altLang="en-US" dirty="0">
                  <a:solidFill>
                    <a:srgbClr val="FF0000"/>
                  </a:solidFill>
                </a:endParaRPr>
              </a:p>
            </p:txBody>
          </p:sp>
        </mc:Choice>
        <mc:Fallback xmlns="">
          <p:sp>
            <p:nvSpPr>
              <p:cNvPr id="65" name="矩形 64">
                <a:extLst>
                  <a:ext uri="{FF2B5EF4-FFF2-40B4-BE49-F238E27FC236}">
                    <a16:creationId xmlns:a16="http://schemas.microsoft.com/office/drawing/2014/main" id="{2EED51E1-A39A-44DB-9B23-17C6CF2A6088}"/>
                  </a:ext>
                </a:extLst>
              </p:cNvPr>
              <p:cNvSpPr>
                <a:spLocks noRot="1" noChangeAspect="1" noMove="1" noResize="1" noEditPoints="1" noAdjustHandles="1" noChangeArrowheads="1" noChangeShapeType="1" noTextEdit="1"/>
              </p:cNvSpPr>
              <p:nvPr/>
            </p:nvSpPr>
            <p:spPr>
              <a:xfrm>
                <a:off x="4649105" y="2012952"/>
                <a:ext cx="2765309" cy="8465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329E7DEC-8C5F-4BDE-B055-D1EF3EAD2F54}"/>
                  </a:ext>
                </a:extLst>
              </p:cNvPr>
              <p:cNvSpPr/>
              <p:nvPr/>
            </p:nvSpPr>
            <p:spPr>
              <a:xfrm>
                <a:off x="4651360" y="3152979"/>
                <a:ext cx="4824386" cy="8719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FF0000"/>
                          </a:solidFill>
                          <a:latin typeface="Cambria Math" panose="02040503050406030204" pitchFamily="18" charset="0"/>
                        </a:rPr>
                        <m:t>𝑉𝑆𝑊𝑅</m:t>
                      </m:r>
                      <m:r>
                        <a:rPr lang="en-US" altLang="zh-CN" i="1" smtClean="0">
                          <a:solidFill>
                            <a:srgbClr val="FF0000"/>
                          </a:solidFill>
                          <a:latin typeface="Cambria Math" panose="02040503050406030204" pitchFamily="18" charset="0"/>
                        </a:rPr>
                        <m:t>=</m:t>
                      </m:r>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𝑉</m:t>
                          </m:r>
                          <m:r>
                            <a:rPr lang="en-US" altLang="zh-CN" b="0" i="1" baseline="-25000" smtClean="0">
                              <a:solidFill>
                                <a:srgbClr val="FF0000"/>
                              </a:solidFill>
                              <a:latin typeface="Cambria Math" panose="02040503050406030204" pitchFamily="18" charset="0"/>
                            </a:rPr>
                            <m:t>𝑚𝑎𝑥</m:t>
                          </m:r>
                        </m:num>
                        <m:den>
                          <m:r>
                            <a:rPr lang="en-US" altLang="zh-CN" i="1">
                              <a:solidFill>
                                <a:srgbClr val="FF0000"/>
                              </a:solidFill>
                              <a:latin typeface="Cambria Math" panose="02040503050406030204" pitchFamily="18" charset="0"/>
                            </a:rPr>
                            <m:t>𝑉</m:t>
                          </m:r>
                          <m:r>
                            <m:rPr>
                              <m:sty m:val="p"/>
                            </m:rPr>
                            <a:rPr lang="en-US" altLang="zh-CN" i="1" baseline="-25000">
                              <a:solidFill>
                                <a:srgbClr val="FF0000"/>
                              </a:solidFill>
                              <a:latin typeface="Cambria Math" panose="02040503050406030204" pitchFamily="18" charset="0"/>
                            </a:rPr>
                            <m:t>min</m:t>
                          </m:r>
                        </m:den>
                      </m:f>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1+</m:t>
                          </m:r>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e>
                          </m:d>
                        </m:num>
                        <m:den>
                          <m:r>
                            <a:rPr lang="en-US" altLang="zh-CN" i="1">
                              <a:solidFill>
                                <a:srgbClr val="FF0000"/>
                              </a:solidFill>
                              <a:latin typeface="Cambria Math" panose="02040503050406030204" pitchFamily="18" charset="0"/>
                            </a:rPr>
                            <m:t>1−</m:t>
                          </m:r>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e>
                          </m:d>
                        </m:den>
                      </m:f>
                      <m:r>
                        <a:rPr lang="en-US" altLang="zh-CN"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chemeClr val="accent6"/>
                  </a:solidFill>
                </a:endParaRPr>
              </a:p>
            </p:txBody>
          </p:sp>
        </mc:Choice>
        <mc:Fallback xmlns="">
          <p:sp>
            <p:nvSpPr>
              <p:cNvPr id="66" name="矩形 65">
                <a:extLst>
                  <a:ext uri="{FF2B5EF4-FFF2-40B4-BE49-F238E27FC236}">
                    <a16:creationId xmlns:a16="http://schemas.microsoft.com/office/drawing/2014/main" id="{329E7DEC-8C5F-4BDE-B055-D1EF3EAD2F54}"/>
                  </a:ext>
                </a:extLst>
              </p:cNvPr>
              <p:cNvSpPr>
                <a:spLocks noRot="1" noChangeAspect="1" noMove="1" noResize="1" noEditPoints="1" noAdjustHandles="1" noChangeArrowheads="1" noChangeShapeType="1" noTextEdit="1"/>
              </p:cNvSpPr>
              <p:nvPr/>
            </p:nvSpPr>
            <p:spPr>
              <a:xfrm>
                <a:off x="4651360" y="3152979"/>
                <a:ext cx="4824386" cy="8719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1902266-A641-438B-AF2B-9301EF518C72}"/>
                  </a:ext>
                </a:extLst>
              </p:cNvPr>
              <p:cNvSpPr txBox="1"/>
              <p:nvPr/>
            </p:nvSpPr>
            <p:spPr>
              <a:xfrm>
                <a:off x="4585086" y="4047435"/>
                <a:ext cx="4826000" cy="32367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𝐵</m:t>
                      </m:r>
                      <m:r>
                        <a:rPr lang="en-US" altLang="zh-CN" b="0" i="1" baseline="-25000" smtClean="0">
                          <a:solidFill>
                            <a:schemeClr val="accent6"/>
                          </a:solidFill>
                          <a:latin typeface="Cambria Math" panose="02040503050406030204" pitchFamily="18" charset="0"/>
                        </a:rPr>
                        <m:t>1</m:t>
                      </m:r>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𝑒</m:t>
                          </m:r>
                        </m:e>
                        <m:sup>
                          <m:r>
                            <a:rPr lang="en-US" altLang="zh-CN" b="0" i="1" smtClean="0">
                              <a:solidFill>
                                <a:schemeClr val="accent6"/>
                              </a:solidFill>
                              <a:latin typeface="Cambria Math" panose="02040503050406030204" pitchFamily="18" charset="0"/>
                            </a:rPr>
                            <m:t>𝑗</m:t>
                          </m:r>
                          <m:r>
                            <a:rPr lang="zh-CN" altLang="en-US" b="0" i="1" smtClean="0">
                              <a:solidFill>
                                <a:schemeClr val="accent6"/>
                              </a:solidFill>
                              <a:latin typeface="Cambria Math" panose="02040503050406030204" pitchFamily="18" charset="0"/>
                            </a:rPr>
                            <m:t>𝛽</m:t>
                          </m:r>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en-US" altLang="zh-CN" b="0" i="1" dirty="0">
                  <a:solidFill>
                    <a:schemeClr val="accent6"/>
                  </a:solidFill>
                  <a:latin typeface="Cambria Math" panose="02040503050406030204" pitchFamily="18" charset="0"/>
                </a:endParaRPr>
              </a:p>
              <a:p>
                <a14:m>
                  <m:oMath xmlns:m="http://schemas.openxmlformats.org/officeDocument/2006/math">
                    <m:r>
                      <a:rPr lang="en-US" altLang="zh-CN" b="0" i="1" smtClean="0">
                        <a:solidFill>
                          <a:schemeClr val="accent6"/>
                        </a:solidFill>
                        <a:latin typeface="Cambria Math" panose="02040503050406030204" pitchFamily="18" charset="0"/>
                      </a:rPr>
                      <m:t>            </m:t>
                    </m:r>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r>
                      <a:rPr lang="en-US" altLang="zh-CN" i="1" smtClean="0">
                        <a:solidFill>
                          <a:schemeClr val="accent6"/>
                        </a:solidFill>
                        <a:latin typeface="Cambria Math" panose="02040503050406030204" pitchFamily="18" charset="0"/>
                      </a:rPr>
                      <m:t> </m:t>
                    </m:r>
                    <m:r>
                      <a:rPr lang="en-US" altLang="zh-CN" b="0" i="1" smtClean="0">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f>
                      <m:fPr>
                        <m:ctrlPr>
                          <a:rPr lang="en-US" altLang="zh-CN" i="1" smtClean="0">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num>
                      <m:den>
                        <m:r>
                          <a:rPr lang="en-US" altLang="zh-CN" b="0" i="1" smtClean="0">
                            <a:solidFill>
                              <a:schemeClr val="accent6"/>
                            </a:solidFill>
                            <a:latin typeface="Cambria Math" panose="02040503050406030204" pitchFamily="18" charset="0"/>
                          </a:rPr>
                          <m:t>𝐴</m:t>
                        </m:r>
                        <m:r>
                          <a:rPr lang="en-US" altLang="zh-CN" b="0" i="1" baseline="-25000" smtClean="0">
                            <a:solidFill>
                              <a:schemeClr val="accent6"/>
                            </a:solidFill>
                            <a:latin typeface="Cambria Math" panose="02040503050406030204" pitchFamily="18" charset="0"/>
                          </a:rPr>
                          <m:t>1</m:t>
                        </m:r>
                      </m:den>
                    </m:f>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a14:m>
                <a:r>
                  <a:rPr lang="en-US" altLang="zh-CN" dirty="0">
                    <a:solidFill>
                      <a:schemeClr val="accent6"/>
                    </a:solidFill>
                  </a:rPr>
                  <a:t>)</a:t>
                </a:r>
              </a:p>
              <a:p>
                <a:r>
                  <a:rPr lang="en-US" altLang="zh-CN" dirty="0">
                    <a:solidFill>
                      <a:schemeClr val="accent6"/>
                    </a:solidFill>
                  </a:rPr>
                  <a:t>          </a:t>
                </a:r>
                <a14:m>
                  <m:oMath xmlns:m="http://schemas.openxmlformats.org/officeDocument/2006/math">
                    <m:r>
                      <a:rPr lang="en-US" altLang="zh-CN" i="1" smtClean="0">
                        <a:solidFill>
                          <a:schemeClr val="accent6"/>
                        </a:solidFill>
                        <a:latin typeface="Cambria Math" panose="02040503050406030204" pitchFamily="18" charset="0"/>
                      </a:rPr>
                      <m:t>=</m:t>
                    </m:r>
                    <m:r>
                      <a:rPr lang="en-US" altLang="zh-CN" i="1" smtClean="0">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r>
                      <a:rPr lang="en-US" altLang="zh-CN" i="1" smtClean="0">
                        <a:solidFill>
                          <a:schemeClr val="accent6"/>
                        </a:solidFill>
                        <a:latin typeface="Cambria Math" panose="02040503050406030204" pitchFamily="18" charset="0"/>
                      </a:rPr>
                      <m:t> </m:t>
                    </m:r>
                    <m:r>
                      <a:rPr lang="en-US" altLang="zh-CN" i="1">
                        <a:solidFill>
                          <a:schemeClr val="accent6"/>
                        </a:solidFill>
                        <a:latin typeface="Cambria Math" panose="02040503050406030204" pitchFamily="18" charset="0"/>
                      </a:rPr>
                      <m:t>(</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i="1">
                        <a:solidFill>
                          <a:schemeClr val="accent6"/>
                        </a:solidFill>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a14:m>
                <a:r>
                  <a:rPr lang="en-US" altLang="zh-CN" dirty="0">
                    <a:solidFill>
                      <a:schemeClr val="accent6"/>
                    </a:solidFill>
                  </a:rPr>
                  <a:t>)</a:t>
                </a:r>
              </a:p>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r>
                        <a:rPr lang="en-US" altLang="zh-CN" i="1" smtClean="0">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r>
                        <a:rPr lang="en-US" altLang="zh-CN" i="1" smtClean="0">
                          <a:solidFill>
                            <a:schemeClr val="accent6"/>
                          </a:solidFill>
                          <a:latin typeface="Cambria Math" panose="02040503050406030204" pitchFamily="18" charset="0"/>
                        </a:rPr>
                        <m:t> </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en-US" altLang="zh-CN" dirty="0">
                  <a:solidFill>
                    <a:schemeClr val="accent6"/>
                  </a:solidFill>
                </a:endParaRPr>
              </a:p>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−2</m:t>
                      </m:r>
                      <m:r>
                        <a:rPr lang="en-US" altLang="zh-CN" b="0" i="1" smtClean="0">
                          <a:solidFill>
                            <a:schemeClr val="accent6"/>
                          </a:solidFill>
                          <a:latin typeface="Cambria Math" panose="02040503050406030204" pitchFamily="18" charset="0"/>
                        </a:rPr>
                        <m:t>𝑗𝐴</m:t>
                      </m:r>
                      <m:r>
                        <a:rPr lang="en-US" altLang="zh-CN" i="1" baseline="-25000">
                          <a:solidFill>
                            <a:schemeClr val="accent6"/>
                          </a:solidFill>
                          <a:latin typeface="Cambria Math" panose="02040503050406030204" pitchFamily="18" charset="0"/>
                        </a:rPr>
                        <m:t>1</m:t>
                      </m:r>
                      <m:r>
                        <m:rPr>
                          <m:sty m:val="p"/>
                        </m:rPr>
                        <a:rPr lang="en-US" altLang="zh-CN" b="0" i="0" smtClean="0">
                          <a:solidFill>
                            <a:schemeClr val="accent6"/>
                          </a:solidFill>
                          <a:latin typeface="Cambria Math" panose="02040503050406030204" pitchFamily="18" charset="0"/>
                        </a:rPr>
                        <m:t>sin</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a:p>
                <a:pPr/>
                <a14:m>
                  <m:oMathPara xmlns:m="http://schemas.openxmlformats.org/officeDocument/2006/math">
                    <m:oMathParaPr>
                      <m:jc m:val="left"/>
                    </m:oMathParaPr>
                    <m:oMath xmlns:m="http://schemas.openxmlformats.org/officeDocument/2006/math">
                      <m:r>
                        <a:rPr lang="en-US" altLang="zh-CN" b="0" i="1" dirty="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m:t>
                      </m:r>
                      <m:f>
                        <m:fPr>
                          <m:ctrlPr>
                            <a:rPr lang="en-US" altLang="zh-CN" b="0" i="1" smtClean="0">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num>
                        <m:den>
                          <m:r>
                            <a:rPr lang="en-US" altLang="zh-CN" b="0" i="1" smtClean="0">
                              <a:solidFill>
                                <a:schemeClr val="accent6"/>
                              </a:solidFill>
                              <a:latin typeface="Cambria Math" panose="02040503050406030204" pitchFamily="18" charset="0"/>
                            </a:rPr>
                            <m:t>𝑍</m:t>
                          </m:r>
                          <m:r>
                            <a:rPr lang="en-US" altLang="zh-CN" b="0" i="1" baseline="-25000" smtClean="0">
                              <a:solidFill>
                                <a:schemeClr val="accent6"/>
                              </a:solidFill>
                              <a:latin typeface="Cambria Math" panose="02040503050406030204" pitchFamily="18" charset="0"/>
                            </a:rPr>
                            <m:t>0</m:t>
                          </m:r>
                        </m:den>
                      </m:f>
                      <m:r>
                        <m:rPr>
                          <m:sty m:val="p"/>
                        </m:rPr>
                        <a:rPr lang="en-US" altLang="zh-CN" b="0" i="0" smtClean="0">
                          <a:solidFill>
                            <a:schemeClr val="accent6"/>
                          </a:solidFill>
                          <a:latin typeface="Cambria Math" panose="02040503050406030204" pitchFamily="18" charset="0"/>
                        </a:rPr>
                        <m:t>cos</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a:p>
                <a:endParaRPr lang="zh-CN" altLang="en-US" dirty="0">
                  <a:solidFill>
                    <a:schemeClr val="accent6"/>
                  </a:solidFill>
                </a:endParaRPr>
              </a:p>
            </p:txBody>
          </p:sp>
        </mc:Choice>
        <mc:Fallback xmlns="">
          <p:sp>
            <p:nvSpPr>
              <p:cNvPr id="67" name="文本框 66">
                <a:extLst>
                  <a:ext uri="{FF2B5EF4-FFF2-40B4-BE49-F238E27FC236}">
                    <a16:creationId xmlns:a16="http://schemas.microsoft.com/office/drawing/2014/main" id="{01902266-A641-438B-AF2B-9301EF518C72}"/>
                  </a:ext>
                </a:extLst>
              </p:cNvPr>
              <p:cNvSpPr txBox="1">
                <a:spLocks noRot="1" noChangeAspect="1" noMove="1" noResize="1" noEditPoints="1" noAdjustHandles="1" noChangeArrowheads="1" noChangeShapeType="1" noTextEdit="1"/>
              </p:cNvSpPr>
              <p:nvPr/>
            </p:nvSpPr>
            <p:spPr>
              <a:xfrm>
                <a:off x="4585086" y="4047435"/>
                <a:ext cx="4826000" cy="3236784"/>
              </a:xfrm>
              <a:prstGeom prst="rect">
                <a:avLst/>
              </a:prstGeom>
              <a:blipFill>
                <a:blip r:embed="rId7"/>
                <a:stretch>
                  <a:fillRect/>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84AB4A70-94E1-49A3-9064-E404682629F0}"/>
              </a:ext>
            </a:extLst>
          </p:cNvPr>
          <p:cNvSpPr txBox="1"/>
          <p:nvPr/>
        </p:nvSpPr>
        <p:spPr>
          <a:xfrm>
            <a:off x="619159" y="1603375"/>
            <a:ext cx="482438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状态 </a:t>
            </a:r>
            <a:r>
              <a:rPr lang="en-US" altLang="zh-CN" b="1" dirty="0">
                <a:solidFill>
                  <a:srgbClr val="7030A0"/>
                </a:solidFill>
              </a:rPr>
              <a:t>2:</a:t>
            </a:r>
            <a:r>
              <a:rPr lang="zh-CN" altLang="en-US" b="1" dirty="0">
                <a:solidFill>
                  <a:srgbClr val="7030A0"/>
                </a:solidFill>
              </a:rPr>
              <a:t>终端短路的传输线</a:t>
            </a:r>
          </a:p>
        </p:txBody>
      </p:sp>
    </p:spTree>
    <p:extLst>
      <p:ext uri="{BB962C8B-B14F-4D97-AF65-F5344CB8AC3E}">
        <p14:creationId xmlns:p14="http://schemas.microsoft.com/office/powerpoint/2010/main" val="3976037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1902266-A641-438B-AF2B-9301EF518C72}"/>
                  </a:ext>
                </a:extLst>
              </p:cNvPr>
              <p:cNvSpPr txBox="1"/>
              <p:nvPr/>
            </p:nvSpPr>
            <p:spPr>
              <a:xfrm>
                <a:off x="611139" y="2571008"/>
                <a:ext cx="4826000"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=−2</m:t>
                      </m:r>
                      <m:r>
                        <a:rPr lang="en-US" altLang="zh-CN" b="0" i="1" smtClean="0">
                          <a:solidFill>
                            <a:schemeClr val="accent6"/>
                          </a:solidFill>
                          <a:latin typeface="Cambria Math" panose="02040503050406030204" pitchFamily="18" charset="0"/>
                        </a:rPr>
                        <m:t>𝑗𝐴</m:t>
                      </m:r>
                      <m:r>
                        <a:rPr lang="en-US" altLang="zh-CN" i="1" baseline="-25000">
                          <a:solidFill>
                            <a:schemeClr val="accent6"/>
                          </a:solidFill>
                          <a:latin typeface="Cambria Math" panose="02040503050406030204" pitchFamily="18" charset="0"/>
                        </a:rPr>
                        <m:t>1</m:t>
                      </m:r>
                      <m:r>
                        <m:rPr>
                          <m:sty m:val="p"/>
                        </m:rPr>
                        <a:rPr lang="en-US" altLang="zh-CN" b="0" i="0" smtClean="0">
                          <a:solidFill>
                            <a:schemeClr val="accent6"/>
                          </a:solidFill>
                          <a:latin typeface="Cambria Math" panose="02040503050406030204" pitchFamily="18" charset="0"/>
                        </a:rPr>
                        <m:t>sin</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a:p>
                <a:endParaRPr lang="zh-CN" altLang="en-US" dirty="0">
                  <a:solidFill>
                    <a:schemeClr val="accent6"/>
                  </a:solidFill>
                </a:endParaRPr>
              </a:p>
            </p:txBody>
          </p:sp>
        </mc:Choice>
        <mc:Fallback xmlns="">
          <p:sp>
            <p:nvSpPr>
              <p:cNvPr id="67" name="文本框 66">
                <a:extLst>
                  <a:ext uri="{FF2B5EF4-FFF2-40B4-BE49-F238E27FC236}">
                    <a16:creationId xmlns:a16="http://schemas.microsoft.com/office/drawing/2014/main" id="{01902266-A641-438B-AF2B-9301EF518C72}"/>
                  </a:ext>
                </a:extLst>
              </p:cNvPr>
              <p:cNvSpPr txBox="1">
                <a:spLocks noRot="1" noChangeAspect="1" noMove="1" noResize="1" noEditPoints="1" noAdjustHandles="1" noChangeArrowheads="1" noChangeShapeType="1" noTextEdit="1"/>
              </p:cNvSpPr>
              <p:nvPr/>
            </p:nvSpPr>
            <p:spPr>
              <a:xfrm>
                <a:off x="611139" y="2571008"/>
                <a:ext cx="4826000" cy="830997"/>
              </a:xfrm>
              <a:prstGeom prst="rect">
                <a:avLst/>
              </a:prstGeom>
              <a:blipFill>
                <a:blip r:embed="rId3"/>
                <a:stretch>
                  <a:fillRect l="-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525360B-6D3B-4E17-BC0E-6471EDFCB323}"/>
                  </a:ext>
                </a:extLst>
              </p:cNvPr>
              <p:cNvSpPr txBox="1"/>
              <p:nvPr/>
            </p:nvSpPr>
            <p:spPr>
              <a:xfrm>
                <a:off x="619159" y="3402005"/>
                <a:ext cx="4572000" cy="7854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dirty="0" smtClean="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m:t>
                      </m:r>
                      <m:f>
                        <m:fPr>
                          <m:ctrlPr>
                            <a:rPr lang="en-US" altLang="zh-CN" b="0" i="1" smtClean="0">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num>
                        <m:den>
                          <m:r>
                            <a:rPr lang="en-US" altLang="zh-CN" b="0" i="1" smtClean="0">
                              <a:solidFill>
                                <a:schemeClr val="accent6"/>
                              </a:solidFill>
                              <a:latin typeface="Cambria Math" panose="02040503050406030204" pitchFamily="18" charset="0"/>
                            </a:rPr>
                            <m:t>𝑍</m:t>
                          </m:r>
                          <m:r>
                            <a:rPr lang="en-US" altLang="zh-CN" b="0" i="1" baseline="-25000" smtClean="0">
                              <a:solidFill>
                                <a:schemeClr val="accent6"/>
                              </a:solidFill>
                              <a:latin typeface="Cambria Math" panose="02040503050406030204" pitchFamily="18" charset="0"/>
                            </a:rPr>
                            <m:t>0</m:t>
                          </m:r>
                        </m:den>
                      </m:f>
                      <m:r>
                        <m:rPr>
                          <m:sty m:val="p"/>
                        </m:rPr>
                        <a:rPr lang="en-US" altLang="zh-CN" b="0" i="0" smtClean="0">
                          <a:solidFill>
                            <a:schemeClr val="accent6"/>
                          </a:solidFill>
                          <a:latin typeface="Cambria Math" panose="02040503050406030204" pitchFamily="18" charset="0"/>
                        </a:rPr>
                        <m:t>cos</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p:txBody>
          </p:sp>
        </mc:Choice>
        <mc:Fallback xmlns="">
          <p:sp>
            <p:nvSpPr>
              <p:cNvPr id="68" name="文本框 67">
                <a:extLst>
                  <a:ext uri="{FF2B5EF4-FFF2-40B4-BE49-F238E27FC236}">
                    <a16:creationId xmlns:a16="http://schemas.microsoft.com/office/drawing/2014/main" id="{4525360B-6D3B-4E17-BC0E-6471EDFCB323}"/>
                  </a:ext>
                </a:extLst>
              </p:cNvPr>
              <p:cNvSpPr txBox="1">
                <a:spLocks noRot="1" noChangeAspect="1" noMove="1" noResize="1" noEditPoints="1" noAdjustHandles="1" noChangeArrowheads="1" noChangeShapeType="1" noTextEdit="1"/>
              </p:cNvSpPr>
              <p:nvPr/>
            </p:nvSpPr>
            <p:spPr>
              <a:xfrm>
                <a:off x="619159" y="3402005"/>
                <a:ext cx="4572000" cy="785408"/>
              </a:xfrm>
              <a:prstGeom prst="rect">
                <a:avLst/>
              </a:prstGeom>
              <a:blipFill>
                <a:blip r:embed="rId4"/>
                <a:stretch>
                  <a:fillRect b="-2326"/>
                </a:stretch>
              </a:blipFill>
            </p:spPr>
            <p:txBody>
              <a:bodyPr/>
              <a:lstStyle/>
              <a:p>
                <a:r>
                  <a:rPr lang="zh-CN" altLang="en-US">
                    <a:noFill/>
                  </a:rPr>
                  <a:t> </a:t>
                </a:r>
              </a:p>
            </p:txBody>
          </p:sp>
        </mc:Fallback>
      </mc:AlternateContent>
      <p:sp>
        <p:nvSpPr>
          <p:cNvPr id="71" name="文本框 70">
            <a:extLst>
              <a:ext uri="{FF2B5EF4-FFF2-40B4-BE49-F238E27FC236}">
                <a16:creationId xmlns:a16="http://schemas.microsoft.com/office/drawing/2014/main" id="{E745E5E2-C869-4AD2-8FAD-50731418908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终端短路的传输线</a:t>
            </a:r>
          </a:p>
        </p:txBody>
      </p:sp>
      <p:pic>
        <p:nvPicPr>
          <p:cNvPr id="3" name="Picture 2" descr="short circuit">
            <a:extLst>
              <a:ext uri="{FF2B5EF4-FFF2-40B4-BE49-F238E27FC236}">
                <a16:creationId xmlns:a16="http://schemas.microsoft.com/office/drawing/2014/main" id="{4F887512-F2ED-A45D-3B11-3195A841AF6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3681"/>
          <a:stretch/>
        </p:blipFill>
        <p:spPr bwMode="auto">
          <a:xfrm>
            <a:off x="3723663" y="2927163"/>
            <a:ext cx="5420337" cy="195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625319" y="4941168"/>
            <a:ext cx="7772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endParaRPr lang="en-US" altLang="zh-CN" sz="2400" dirty="0">
              <a:latin typeface="TimesNewRoman" charset="0"/>
              <a:ea typeface="宋体" pitchFamily="2" charset="-122"/>
            </a:endParaRPr>
          </a:p>
          <a:p>
            <a:pPr algn="just" eaLnBrk="1" hangingPunct="1"/>
            <a:r>
              <a:rPr lang="zh-CN" altLang="en-US" sz="2400" dirty="0">
                <a:latin typeface="TimesNewRoman" charset="0"/>
                <a:ea typeface="宋体" pitchFamily="2" charset="-122"/>
              </a:rPr>
              <a:t>终端短路时入射波被完全</a:t>
            </a:r>
            <a:r>
              <a:rPr lang="zh-CN" altLang="en-US" sz="2400" dirty="0" smtClean="0">
                <a:latin typeface="TimesNewRoman" charset="0"/>
                <a:ea typeface="宋体" pitchFamily="2" charset="-122"/>
              </a:rPr>
              <a:t>反射，此时</a:t>
            </a:r>
            <a:r>
              <a:rPr lang="zh-CN" altLang="en-US" sz="2400" dirty="0">
                <a:latin typeface="TimesNewRoman" charset="0"/>
                <a:ea typeface="宋体" pitchFamily="2" charset="-122"/>
              </a:rPr>
              <a:t>工作在纯驻波状态</a:t>
            </a:r>
            <a:r>
              <a:rPr lang="en-US" altLang="zh-CN" sz="2400" dirty="0">
                <a:latin typeface="TimesNewRoman" charset="0"/>
                <a:ea typeface="宋体" pitchFamily="2" charset="-122"/>
              </a:rPr>
              <a:t>                 </a:t>
            </a:r>
          </a:p>
          <a:p>
            <a:pPr algn="just" eaLnBrk="1" hangingPunct="1">
              <a:buFont typeface="Wingdings" pitchFamily="2" charset="2"/>
              <a:buNone/>
            </a:pPr>
            <a:r>
              <a:rPr lang="en-US" altLang="zh-CN" sz="2400" dirty="0">
                <a:latin typeface="TimesNewRoman" charset="0"/>
                <a:ea typeface="宋体" pitchFamily="2" charset="-122"/>
              </a:rPr>
              <a:t>    </a:t>
            </a:r>
            <a:endParaRPr lang="en-US" altLang="zh-CN" sz="2400" dirty="0">
              <a:ea typeface="宋体" pitchFamily="2" charset="-122"/>
            </a:endParaRPr>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319" y="6282770"/>
            <a:ext cx="12192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5631" y="6228795"/>
            <a:ext cx="19050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484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01902266-A641-438B-AF2B-9301EF518C72}"/>
                  </a:ext>
                </a:extLst>
              </p:cNvPr>
              <p:cNvSpPr txBox="1"/>
              <p:nvPr/>
            </p:nvSpPr>
            <p:spPr>
              <a:xfrm>
                <a:off x="738139" y="2564904"/>
                <a:ext cx="4826000"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=−2</m:t>
                      </m:r>
                      <m:r>
                        <a:rPr lang="en-US" altLang="zh-CN" b="0" i="1" smtClean="0">
                          <a:solidFill>
                            <a:schemeClr val="accent6"/>
                          </a:solidFill>
                          <a:latin typeface="Cambria Math" panose="02040503050406030204" pitchFamily="18" charset="0"/>
                        </a:rPr>
                        <m:t>𝑗𝐴</m:t>
                      </m:r>
                      <m:r>
                        <a:rPr lang="en-US" altLang="zh-CN" i="1" baseline="-25000">
                          <a:solidFill>
                            <a:schemeClr val="accent6"/>
                          </a:solidFill>
                          <a:latin typeface="Cambria Math" panose="02040503050406030204" pitchFamily="18" charset="0"/>
                        </a:rPr>
                        <m:t>1</m:t>
                      </m:r>
                      <m:r>
                        <m:rPr>
                          <m:sty m:val="p"/>
                        </m:rPr>
                        <a:rPr lang="en-US" altLang="zh-CN" b="0" i="0" smtClean="0">
                          <a:solidFill>
                            <a:schemeClr val="accent6"/>
                          </a:solidFill>
                          <a:latin typeface="Cambria Math" panose="02040503050406030204" pitchFamily="18" charset="0"/>
                        </a:rPr>
                        <m:t>sin</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a:p>
                <a:endParaRPr lang="zh-CN" altLang="en-US" dirty="0">
                  <a:solidFill>
                    <a:schemeClr val="accent6"/>
                  </a:solidFill>
                </a:endParaRPr>
              </a:p>
            </p:txBody>
          </p:sp>
        </mc:Choice>
        <mc:Fallback xmlns="">
          <p:sp>
            <p:nvSpPr>
              <p:cNvPr id="67" name="文本框 66">
                <a:extLst>
                  <a:ext uri="{FF2B5EF4-FFF2-40B4-BE49-F238E27FC236}">
                    <a16:creationId xmlns:a16="http://schemas.microsoft.com/office/drawing/2014/main" id="{01902266-A641-438B-AF2B-9301EF518C72}"/>
                  </a:ext>
                </a:extLst>
              </p:cNvPr>
              <p:cNvSpPr txBox="1">
                <a:spLocks noRot="1" noChangeAspect="1" noMove="1" noResize="1" noEditPoints="1" noAdjustHandles="1" noChangeArrowheads="1" noChangeShapeType="1" noTextEdit="1"/>
              </p:cNvSpPr>
              <p:nvPr/>
            </p:nvSpPr>
            <p:spPr>
              <a:xfrm>
                <a:off x="738139" y="2564904"/>
                <a:ext cx="4826000" cy="830997"/>
              </a:xfrm>
              <a:prstGeom prst="rect">
                <a:avLst/>
              </a:prstGeom>
              <a:blipFill>
                <a:blip r:embed="rId3"/>
                <a:stretch>
                  <a:fillRect l="-2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525360B-6D3B-4E17-BC0E-6471EDFCB323}"/>
                  </a:ext>
                </a:extLst>
              </p:cNvPr>
              <p:cNvSpPr txBox="1"/>
              <p:nvPr/>
            </p:nvSpPr>
            <p:spPr>
              <a:xfrm>
                <a:off x="738139" y="3035359"/>
                <a:ext cx="4572000" cy="78540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dirty="0" smtClean="0">
                          <a:solidFill>
                            <a:schemeClr val="accent6"/>
                          </a:solidFill>
                          <a:latin typeface="Cambria Math" panose="02040503050406030204" pitchFamily="18" charset="0"/>
                        </a:rPr>
                        <m:t>𝐼</m:t>
                      </m:r>
                      <m:d>
                        <m:dPr>
                          <m:ctrlPr>
                            <a:rPr lang="en-US" altLang="zh-CN" b="0" i="1" smtClean="0">
                              <a:solidFill>
                                <a:schemeClr val="accent6"/>
                              </a:solidFill>
                              <a:latin typeface="Cambria Math" panose="02040503050406030204" pitchFamily="18" charset="0"/>
                            </a:rPr>
                          </m:ctrlPr>
                        </m:dPr>
                        <m:e>
                          <m:r>
                            <a:rPr lang="en-US" altLang="zh-CN" b="0" i="1" smtClean="0">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r>
                        <a:rPr lang="en-US" altLang="zh-CN" b="0" i="1" smtClean="0">
                          <a:solidFill>
                            <a:schemeClr val="accent6"/>
                          </a:solidFill>
                          <a:latin typeface="Cambria Math" panose="02040503050406030204" pitchFamily="18" charset="0"/>
                        </a:rPr>
                        <m:t>=</m:t>
                      </m:r>
                      <m:f>
                        <m:fPr>
                          <m:ctrlPr>
                            <a:rPr lang="en-US" altLang="zh-CN" b="0" i="1" smtClean="0">
                              <a:solidFill>
                                <a:schemeClr val="accent6"/>
                              </a:solidFill>
                              <a:latin typeface="Cambria Math" panose="02040503050406030204" pitchFamily="18" charset="0"/>
                            </a:rPr>
                          </m:ctrlPr>
                        </m:fPr>
                        <m:num>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num>
                        <m:den>
                          <m:r>
                            <a:rPr lang="en-US" altLang="zh-CN" b="0" i="1" smtClean="0">
                              <a:solidFill>
                                <a:schemeClr val="accent6"/>
                              </a:solidFill>
                              <a:latin typeface="Cambria Math" panose="02040503050406030204" pitchFamily="18" charset="0"/>
                            </a:rPr>
                            <m:t>𝑍</m:t>
                          </m:r>
                          <m:r>
                            <a:rPr lang="en-US" altLang="zh-CN" b="0" i="1" baseline="-25000" smtClean="0">
                              <a:solidFill>
                                <a:schemeClr val="accent6"/>
                              </a:solidFill>
                              <a:latin typeface="Cambria Math" panose="02040503050406030204" pitchFamily="18" charset="0"/>
                            </a:rPr>
                            <m:t>0</m:t>
                          </m:r>
                        </m:den>
                      </m:f>
                      <m:r>
                        <m:rPr>
                          <m:sty m:val="p"/>
                        </m:rPr>
                        <a:rPr lang="en-US" altLang="zh-CN" b="0" i="0" smtClean="0">
                          <a:solidFill>
                            <a:schemeClr val="accent6"/>
                          </a:solidFill>
                          <a:latin typeface="Cambria Math" panose="02040503050406030204" pitchFamily="18" charset="0"/>
                        </a:rPr>
                        <m:t>cos</m:t>
                      </m:r>
                      <m:r>
                        <a:rPr lang="en-US" altLang="zh-CN" b="0" i="1" smtClean="0">
                          <a:solidFill>
                            <a:schemeClr val="accent6"/>
                          </a:solidFill>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oMath>
                  </m:oMathPara>
                </a14:m>
                <a:endParaRPr lang="en-US" altLang="zh-CN" dirty="0">
                  <a:solidFill>
                    <a:schemeClr val="accent6"/>
                  </a:solidFill>
                </a:endParaRPr>
              </a:p>
            </p:txBody>
          </p:sp>
        </mc:Choice>
        <mc:Fallback xmlns="">
          <p:sp>
            <p:nvSpPr>
              <p:cNvPr id="68" name="文本框 67">
                <a:extLst>
                  <a:ext uri="{FF2B5EF4-FFF2-40B4-BE49-F238E27FC236}">
                    <a16:creationId xmlns:a16="http://schemas.microsoft.com/office/drawing/2014/main" id="{4525360B-6D3B-4E17-BC0E-6471EDFCB323}"/>
                  </a:ext>
                </a:extLst>
              </p:cNvPr>
              <p:cNvSpPr txBox="1">
                <a:spLocks noRot="1" noChangeAspect="1" noMove="1" noResize="1" noEditPoints="1" noAdjustHandles="1" noChangeArrowheads="1" noChangeShapeType="1" noTextEdit="1"/>
              </p:cNvSpPr>
              <p:nvPr/>
            </p:nvSpPr>
            <p:spPr>
              <a:xfrm>
                <a:off x="738139" y="3035359"/>
                <a:ext cx="4572000" cy="785408"/>
              </a:xfrm>
              <a:prstGeom prst="rect">
                <a:avLst/>
              </a:prstGeom>
              <a:blipFill>
                <a:blip r:embed="rId4"/>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F3C2E12-4ECF-492B-9D44-CA58BCFEBAF3}"/>
                  </a:ext>
                </a:extLst>
              </p:cNvPr>
              <p:cNvSpPr/>
              <p:nvPr/>
            </p:nvSpPr>
            <p:spPr>
              <a:xfrm>
                <a:off x="-791503" y="4005064"/>
                <a:ext cx="6633975" cy="12306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r>
                        <a:rPr lang="en-US" altLang="zh-CN" i="1">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dirty="0" smtClean="0">
                              <a:latin typeface="Cambria Math" panose="02040503050406030204" pitchFamily="18" charset="0"/>
                            </a:rPr>
                            <m:t>)</m:t>
                          </m:r>
                        </m:num>
                        <m:den>
                          <m:r>
                            <a:rPr lang="en-US" altLang="zh-CN" b="0" i="1" smtClean="0">
                              <a:solidFill>
                                <a:schemeClr val="accent6"/>
                              </a:solidFill>
                              <a:latin typeface="Cambria Math" panose="02040503050406030204" pitchFamily="18" charset="0"/>
                            </a:rPr>
                            <m:t>𝐼</m:t>
                          </m:r>
                          <m:r>
                            <a:rPr lang="en-US" altLang="zh-CN" b="0" i="1" smtClean="0">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smtClean="0">
                              <a:solidFill>
                                <a:schemeClr val="accent6"/>
                              </a:solidFill>
                              <a:latin typeface="Cambria Math" panose="02040503050406030204" pitchFamily="18" charset="0"/>
                            </a:rPr>
                            <m:t>)</m:t>
                          </m:r>
                        </m:den>
                      </m:f>
                      <m:r>
                        <a:rPr lang="en-US" altLang="zh-CN" i="1" dirty="0">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𝑍</m:t>
                          </m:r>
                          <m:r>
                            <a:rPr lang="en-US" altLang="zh-CN" b="0" i="1" smtClean="0">
                              <a:solidFill>
                                <a:schemeClr val="accent6"/>
                              </a:solidFill>
                              <a:latin typeface="Cambria Math" panose="02040503050406030204" pitchFamily="18" charset="0"/>
                            </a:rPr>
                            <m:t>𝑗</m:t>
                          </m:r>
                        </m:e>
                        <m:sub>
                          <m:r>
                            <a:rPr lang="en-US" altLang="zh-CN" i="1">
                              <a:solidFill>
                                <a:schemeClr val="accent6"/>
                              </a:solidFill>
                              <a:latin typeface="Cambria Math" panose="02040503050406030204" pitchFamily="18" charset="0"/>
                            </a:rPr>
                            <m:t>0</m:t>
                          </m:r>
                        </m:sub>
                      </m:sSub>
                      <m:r>
                        <m:rPr>
                          <m:sty m:val="p"/>
                        </m:rPr>
                        <a:rPr lang="en-US" altLang="zh-CN" b="0" i="0" dirty="0" smtClean="0">
                          <a:latin typeface="Cambria Math" panose="02040503050406030204" pitchFamily="18" charset="0"/>
                        </a:rPr>
                        <m:t>tan</m:t>
                      </m:r>
                      <m:r>
                        <a:rPr lang="en-US" altLang="zh-CN" b="0" i="1" dirty="0" smtClean="0">
                          <a:latin typeface="Cambria Math" panose="02040503050406030204" pitchFamily="18" charset="0"/>
                        </a:rPr>
                        <m:t>⁡(</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r>
                        <a:rPr lang="en-US" altLang="zh-CN" b="0" i="1" dirty="0" smtClean="0">
                          <a:latin typeface="Cambria Math" panose="02040503050406030204" pitchFamily="18" charset="0"/>
                        </a:rPr>
                        <m:t>)</m:t>
                      </m:r>
                    </m:oMath>
                  </m:oMathPara>
                </a14:m>
                <a:endParaRPr lang="en-US" altLang="zh-CN" dirty="0"/>
              </a:p>
              <a:p>
                <a:endParaRPr lang="zh-CN" altLang="en-US" dirty="0"/>
              </a:p>
            </p:txBody>
          </p:sp>
        </mc:Choice>
        <mc:Fallback xmlns="">
          <p:sp>
            <p:nvSpPr>
              <p:cNvPr id="10" name="矩形 9">
                <a:extLst>
                  <a:ext uri="{FF2B5EF4-FFF2-40B4-BE49-F238E27FC236}">
                    <a16:creationId xmlns:a16="http://schemas.microsoft.com/office/drawing/2014/main" id="{AF3C2E12-4ECF-492B-9D44-CA58BCFEBAF3}"/>
                  </a:ext>
                </a:extLst>
              </p:cNvPr>
              <p:cNvSpPr>
                <a:spLocks noRot="1" noChangeAspect="1" noMove="1" noResize="1" noEditPoints="1" noAdjustHandles="1" noChangeArrowheads="1" noChangeShapeType="1" noTextEdit="1"/>
              </p:cNvSpPr>
              <p:nvPr/>
            </p:nvSpPr>
            <p:spPr>
              <a:xfrm>
                <a:off x="-791503" y="4005064"/>
                <a:ext cx="6633975" cy="1230658"/>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14" name="图表 13">
            <a:extLst>
              <a:ext uri="{FF2B5EF4-FFF2-40B4-BE49-F238E27FC236}">
                <a16:creationId xmlns:a16="http://schemas.microsoft.com/office/drawing/2014/main" id="{E83A8329-08B5-4EFC-B4C3-5F09DD383893}"/>
              </a:ext>
            </a:extLst>
          </p:cNvPr>
          <p:cNvGraphicFramePr>
            <a:graphicFrameLocks/>
          </p:cNvGraphicFramePr>
          <p:nvPr>
            <p:extLst>
              <p:ext uri="{D42A27DB-BD31-4B8C-83A1-F6EECF244321}">
                <p14:modId xmlns:p14="http://schemas.microsoft.com/office/powerpoint/2010/main" val="4218679571"/>
              </p:ext>
            </p:extLst>
          </p:nvPr>
        </p:nvGraphicFramePr>
        <p:xfrm>
          <a:off x="4067944" y="2461773"/>
          <a:ext cx="4558553" cy="2717987"/>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826124E-8EA9-4E0D-AAC9-92FCE5146846}"/>
                  </a:ext>
                </a:extLst>
              </p:cNvPr>
              <p:cNvSpPr txBox="1"/>
              <p:nvPr/>
            </p:nvSpPr>
            <p:spPr>
              <a:xfrm>
                <a:off x="7967711" y="2461773"/>
                <a:ext cx="876300" cy="625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200" i="1" dirty="0" smtClean="0">
                              <a:latin typeface="Cambria Math" panose="02040503050406030204" pitchFamily="18" charset="0"/>
                            </a:rPr>
                          </m:ctrlPr>
                        </m:fPr>
                        <m:num>
                          <m:r>
                            <m:rPr>
                              <m:nor/>
                            </m:rPr>
                            <a:rPr lang="en-US" altLang="zh-CN" sz="1200" b="0" i="0" dirty="0" smtClean="0"/>
                            <m:t>Z</m:t>
                          </m:r>
                          <m:r>
                            <m:rPr>
                              <m:sty m:val="p"/>
                            </m:rPr>
                            <a:rPr lang="en-US" altLang="zh-CN" sz="1200" i="1" baseline="-25000" dirty="0">
                              <a:latin typeface="Cambria Math" panose="02040503050406030204" pitchFamily="18" charset="0"/>
                            </a:rPr>
                            <m:t>in</m:t>
                          </m:r>
                        </m:num>
                        <m:den>
                          <m:r>
                            <m:rPr>
                              <m:nor/>
                            </m:rPr>
                            <a:rPr lang="en-US" altLang="zh-CN" sz="1200" dirty="0"/>
                            <m:t>Z</m:t>
                          </m:r>
                          <m:r>
                            <m:rPr>
                              <m:nor/>
                            </m:rPr>
                            <a:rPr lang="en-US" altLang="zh-CN" sz="1200" baseline="-25000" dirty="0"/>
                            <m:t>0</m:t>
                          </m:r>
                        </m:den>
                      </m:f>
                    </m:oMath>
                  </m:oMathPara>
                </a14:m>
                <a:endParaRPr lang="zh-CN" altLang="en-US" sz="1200" dirty="0"/>
              </a:p>
              <a:p>
                <a:endParaRPr lang="zh-CN" altLang="en-US" sz="1200" dirty="0"/>
              </a:p>
            </p:txBody>
          </p:sp>
        </mc:Choice>
        <mc:Fallback xmlns="">
          <p:sp>
            <p:nvSpPr>
              <p:cNvPr id="15" name="文本框 14">
                <a:extLst>
                  <a:ext uri="{FF2B5EF4-FFF2-40B4-BE49-F238E27FC236}">
                    <a16:creationId xmlns:a16="http://schemas.microsoft.com/office/drawing/2014/main" id="{5826124E-8EA9-4E0D-AAC9-92FCE5146846}"/>
                  </a:ext>
                </a:extLst>
              </p:cNvPr>
              <p:cNvSpPr txBox="1">
                <a:spLocks noRot="1" noChangeAspect="1" noMove="1" noResize="1" noEditPoints="1" noAdjustHandles="1" noChangeArrowheads="1" noChangeShapeType="1" noTextEdit="1"/>
              </p:cNvSpPr>
              <p:nvPr/>
            </p:nvSpPr>
            <p:spPr>
              <a:xfrm>
                <a:off x="7967711" y="2461773"/>
                <a:ext cx="876300" cy="625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A8C4194-42B1-408D-A094-A88886E15434}"/>
                  </a:ext>
                </a:extLst>
              </p:cNvPr>
              <p:cNvSpPr/>
              <p:nvPr/>
            </p:nvSpPr>
            <p:spPr>
              <a:xfrm>
                <a:off x="777778" y="5013176"/>
                <a:ext cx="39009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𝑧</m:t>
                              </m:r>
                            </m:e>
                            <m:sup>
                              <m:r>
                                <a:rPr lang="en-US" altLang="zh-CN" b="0" i="1" smtClean="0">
                                  <a:solidFill>
                                    <a:srgbClr val="FF0000"/>
                                  </a:solidFill>
                                  <a:latin typeface="Cambria Math" panose="02040503050406030204" pitchFamily="18" charset="0"/>
                                  <a:ea typeface="Cambria Math" panose="02040503050406030204" pitchFamily="18" charset="0"/>
                                </a:rPr>
                                <m:t>′</m:t>
                              </m:r>
                            </m:sup>
                          </m:s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𝑧</m:t>
                          </m:r>
                          <m:r>
                            <a:rPr lang="en-US" altLang="zh-CN" i="1" baseline="-25000" smtClean="0">
                              <a:solidFill>
                                <a:srgbClr val="FF0000"/>
                              </a:solidFill>
                              <a:latin typeface="Cambria Math" panose="02040503050406030204" pitchFamily="18" charset="0"/>
                              <a:ea typeface="Cambria Math" panose="02040503050406030204" pitchFamily="18" charset="0"/>
                            </a:rPr>
                            <m:t>𝑙</m:t>
                          </m:r>
                        </m:e>
                      </m:d>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0</m:t>
                      </m:r>
                      <m:r>
                        <a:rPr lang="en-US" altLang="zh-CN" i="1">
                          <a:solidFill>
                            <a:srgbClr val="FF0000"/>
                          </a:solidFill>
                          <a:latin typeface="Cambria Math" panose="02040503050406030204" pitchFamily="18" charset="0"/>
                          <a:ea typeface="Cambria Math" panose="02040503050406030204" pitchFamily="18" charset="0"/>
                        </a:rPr>
                        <m:t>𝑡𝑎𝑛</m:t>
                      </m:r>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𝛽</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baseline="-25000">
                          <a:solidFill>
                            <a:srgbClr val="FF0000"/>
                          </a:solidFill>
                          <a:latin typeface="Cambria Math" panose="02040503050406030204" pitchFamily="18" charset="0"/>
                          <a:ea typeface="Cambria Math" panose="02040503050406030204" pitchFamily="18" charset="0"/>
                        </a:rPr>
                        <m:t>𝑙</m:t>
                      </m:r>
                      <m:r>
                        <a:rPr lang="en-US" altLang="zh-CN" i="1">
                          <a:solidFill>
                            <a:srgbClr val="FF0000"/>
                          </a:solidFill>
                          <a:latin typeface="Cambria Math" panose="02040503050406030204" pitchFamily="18" charset="0"/>
                          <a:ea typeface="Cambria Math" panose="02040503050406030204" pitchFamily="18" charset="0"/>
                        </a:rPr>
                        <m:t>)</m:t>
                      </m:r>
                    </m:oMath>
                  </m:oMathPara>
                </a14:m>
                <a:endParaRPr lang="zh-CN" altLang="en-US" dirty="0">
                  <a:solidFill>
                    <a:srgbClr val="FF0000"/>
                  </a:solidFill>
                </a:endParaRPr>
              </a:p>
            </p:txBody>
          </p:sp>
        </mc:Choice>
        <mc:Fallback xmlns="">
          <p:sp>
            <p:nvSpPr>
              <p:cNvPr id="16" name="矩形 15">
                <a:extLst>
                  <a:ext uri="{FF2B5EF4-FFF2-40B4-BE49-F238E27FC236}">
                    <a16:creationId xmlns:a16="http://schemas.microsoft.com/office/drawing/2014/main" id="{4A8C4194-42B1-408D-A094-A88886E15434}"/>
                  </a:ext>
                </a:extLst>
              </p:cNvPr>
              <p:cNvSpPr>
                <a:spLocks noRot="1" noChangeAspect="1" noMove="1" noResize="1" noEditPoints="1" noAdjustHandles="1" noChangeArrowheads="1" noChangeShapeType="1" noTextEdit="1"/>
              </p:cNvSpPr>
              <p:nvPr/>
            </p:nvSpPr>
            <p:spPr>
              <a:xfrm>
                <a:off x="777778" y="5013176"/>
                <a:ext cx="3900940" cy="461665"/>
              </a:xfrm>
              <a:prstGeom prst="rect">
                <a:avLst/>
              </a:prstGeom>
              <a:blipFill>
                <a:blip r:embed="rId8"/>
                <a:stretch>
                  <a:fillRect r="-156" b="-18421"/>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DD30642-D605-44CC-ABBD-4E7C80FBA057}"/>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终端短路的传输线</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89457DF-D76D-0D94-7193-0F770F652B69}"/>
                  </a:ext>
                </a:extLst>
              </p:cNvPr>
              <p:cNvSpPr/>
              <p:nvPr/>
            </p:nvSpPr>
            <p:spPr>
              <a:xfrm>
                <a:off x="3967534" y="5382508"/>
                <a:ext cx="5000600"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9900CC"/>
                          </a:solidFill>
                          <a:latin typeface="Cambria Math" panose="02040503050406030204" pitchFamily="18" charset="0"/>
                          <a:ea typeface="Cambria Math" panose="02040503050406030204" pitchFamily="18" charset="0"/>
                        </a:rPr>
                        <m:t>𝑍</m:t>
                      </m:r>
                      <m:r>
                        <m:rPr>
                          <m:sty m:val="p"/>
                        </m:rPr>
                        <a:rPr lang="en-US" altLang="zh-CN" i="1" baseline="-25000">
                          <a:solidFill>
                            <a:srgbClr val="9900CC"/>
                          </a:solidFill>
                          <a:latin typeface="Cambria Math" panose="02040503050406030204" pitchFamily="18" charset="0"/>
                          <a:ea typeface="Cambria Math" panose="02040503050406030204" pitchFamily="18" charset="0"/>
                        </a:rPr>
                        <m:t>in</m:t>
                      </m:r>
                      <m:d>
                        <m:dPr>
                          <m:ctrlPr>
                            <a:rPr lang="en-US" altLang="zh-CN" b="0" i="1" smtClean="0">
                              <a:solidFill>
                                <a:srgbClr val="9900CC"/>
                              </a:solidFill>
                              <a:latin typeface="Cambria Math" panose="02040503050406030204" pitchFamily="18" charset="0"/>
                              <a:ea typeface="Cambria Math" panose="02040503050406030204" pitchFamily="18" charset="0"/>
                            </a:rPr>
                          </m:ctrlPr>
                        </m:dPr>
                        <m:e>
                          <m:sSup>
                            <m:sSupPr>
                              <m:ctrlPr>
                                <a:rPr lang="en-US" altLang="zh-CN" b="0" i="1" smtClean="0">
                                  <a:solidFill>
                                    <a:srgbClr val="9900CC"/>
                                  </a:solidFill>
                                  <a:latin typeface="Cambria Math" panose="02040503050406030204" pitchFamily="18" charset="0"/>
                                  <a:ea typeface="Cambria Math" panose="02040503050406030204" pitchFamily="18" charset="0"/>
                                </a:rPr>
                              </m:ctrlPr>
                            </m:sSupPr>
                            <m:e>
                              <m:r>
                                <a:rPr lang="en-US" altLang="zh-CN" b="0" i="1" smtClean="0">
                                  <a:solidFill>
                                    <a:srgbClr val="9900CC"/>
                                  </a:solidFill>
                                  <a:latin typeface="Cambria Math" panose="02040503050406030204" pitchFamily="18" charset="0"/>
                                  <a:ea typeface="Cambria Math" panose="02040503050406030204" pitchFamily="18" charset="0"/>
                                </a:rPr>
                                <m:t>𝑧</m:t>
                              </m:r>
                            </m:e>
                            <m:sup>
                              <m:r>
                                <a:rPr lang="en-US" altLang="zh-CN" b="0" i="1" smtClean="0">
                                  <a:solidFill>
                                    <a:srgbClr val="9900CC"/>
                                  </a:solidFill>
                                  <a:latin typeface="Cambria Math" panose="02040503050406030204" pitchFamily="18" charset="0"/>
                                  <a:ea typeface="Cambria Math" panose="02040503050406030204" pitchFamily="18" charset="0"/>
                                </a:rPr>
                                <m:t>′</m:t>
                              </m:r>
                            </m:sup>
                          </m:sSup>
                          <m:r>
                            <a:rPr lang="en-US" altLang="zh-CN" b="0" i="1" smtClean="0">
                              <a:solidFill>
                                <a:srgbClr val="9900CC"/>
                              </a:solidFill>
                              <a:latin typeface="Cambria Math" panose="02040503050406030204" pitchFamily="18" charset="0"/>
                              <a:ea typeface="Cambria Math" panose="02040503050406030204" pitchFamily="18" charset="0"/>
                            </a:rPr>
                            <m:t>=</m:t>
                          </m:r>
                          <m:r>
                            <a:rPr lang="en-US" altLang="zh-CN" i="1">
                              <a:solidFill>
                                <a:srgbClr val="9900CC"/>
                              </a:solidFill>
                              <a:latin typeface="Cambria Math" panose="02040503050406030204" pitchFamily="18" charset="0"/>
                              <a:ea typeface="Cambria Math" panose="02040503050406030204" pitchFamily="18" charset="0"/>
                            </a:rPr>
                            <m:t>−</m:t>
                          </m:r>
                          <m:r>
                            <m:rPr>
                              <m:sty m:val="p"/>
                            </m:rPr>
                            <a:rPr lang="en-US" altLang="zh-CN" i="1" smtClean="0">
                              <a:solidFill>
                                <a:srgbClr val="9900CC"/>
                              </a:solidFill>
                              <a:latin typeface="Cambria Math" panose="02040503050406030204" pitchFamily="18" charset="0"/>
                              <a:ea typeface="Cambria Math" panose="02040503050406030204" pitchFamily="18" charset="0"/>
                            </a:rPr>
                            <m:t>z</m:t>
                          </m:r>
                          <m:r>
                            <m:rPr>
                              <m:sty m:val="p"/>
                            </m:rPr>
                            <a:rPr lang="en-US" altLang="zh-CN" i="1" baseline="-25000" smtClean="0">
                              <a:solidFill>
                                <a:srgbClr val="9900CC"/>
                              </a:solidFill>
                              <a:latin typeface="Cambria Math" panose="02040503050406030204" pitchFamily="18" charset="0"/>
                              <a:ea typeface="Cambria Math" panose="02040503050406030204" pitchFamily="18" charset="0"/>
                            </a:rPr>
                            <m:t>l</m:t>
                          </m:r>
                        </m:e>
                      </m:d>
                      <m:r>
                        <a:rPr lang="en-US" altLang="zh-CN" i="1">
                          <a:solidFill>
                            <a:srgbClr val="9900CC"/>
                          </a:solidFill>
                          <a:latin typeface="Cambria Math" panose="02040503050406030204" pitchFamily="18" charset="0"/>
                          <a:ea typeface="Cambria Math" panose="02040503050406030204" pitchFamily="18" charset="0"/>
                        </a:rPr>
                        <m:t>=</m:t>
                      </m:r>
                      <m:sSub>
                        <m:sSubPr>
                          <m:ctrlPr>
                            <a:rPr lang="en-US" altLang="zh-CN" i="1">
                              <a:solidFill>
                                <a:srgbClr val="9900CC"/>
                              </a:solidFill>
                              <a:latin typeface="Cambria Math" panose="02040503050406030204" pitchFamily="18" charset="0"/>
                            </a:rPr>
                          </m:ctrlPr>
                        </m:sSubPr>
                        <m:e>
                          <m:r>
                            <a:rPr lang="en-US" altLang="zh-CN" i="1">
                              <a:solidFill>
                                <a:srgbClr val="9900CC"/>
                              </a:solidFill>
                              <a:latin typeface="Cambria Math" panose="02040503050406030204" pitchFamily="18" charset="0"/>
                            </a:rPr>
                            <m:t>𝑍</m:t>
                          </m:r>
                        </m:e>
                        <m:sub>
                          <m:r>
                            <a:rPr lang="en-US" altLang="zh-CN" i="1">
                              <a:solidFill>
                                <a:srgbClr val="9900CC"/>
                              </a:solidFill>
                              <a:latin typeface="Cambria Math" panose="02040503050406030204" pitchFamily="18" charset="0"/>
                            </a:rPr>
                            <m:t>0</m:t>
                          </m:r>
                        </m:sub>
                      </m:sSub>
                      <m:f>
                        <m:fPr>
                          <m:ctrlPr>
                            <a:rPr lang="en-US" altLang="zh-CN" i="1" dirty="0">
                              <a:solidFill>
                                <a:srgbClr val="9900CC"/>
                              </a:solidFill>
                              <a:latin typeface="Cambria Math" panose="02040503050406030204" pitchFamily="18" charset="0"/>
                            </a:rPr>
                          </m:ctrlPr>
                        </m:fPr>
                        <m:num>
                          <m:r>
                            <a:rPr lang="en-US" altLang="zh-CN" i="1">
                              <a:solidFill>
                                <a:srgbClr val="9900CC"/>
                              </a:solidFill>
                              <a:latin typeface="Cambria Math" panose="02040503050406030204" pitchFamily="18" charset="0"/>
                              <a:ea typeface="Cambria Math" panose="02040503050406030204" pitchFamily="18" charset="0"/>
                            </a:rPr>
                            <m:t>𝑍</m:t>
                          </m:r>
                          <m:r>
                            <a:rPr lang="en-US" altLang="zh-CN" i="1" baseline="-25000">
                              <a:solidFill>
                                <a:srgbClr val="9900CC"/>
                              </a:solidFill>
                              <a:latin typeface="Cambria Math" panose="02040503050406030204" pitchFamily="18" charset="0"/>
                              <a:ea typeface="Cambria Math" panose="02040503050406030204" pitchFamily="18" charset="0"/>
                            </a:rPr>
                            <m:t>𝐿</m:t>
                          </m:r>
                          <m:r>
                            <a:rPr lang="en-US" altLang="zh-CN" i="1">
                              <a:solidFill>
                                <a:srgbClr val="9900CC"/>
                              </a:solidFill>
                              <a:latin typeface="Cambria Math" panose="02040503050406030204" pitchFamily="18" charset="0"/>
                            </a:rPr>
                            <m:t>+</m:t>
                          </m:r>
                          <m:r>
                            <a:rPr lang="en-US" altLang="zh-CN" i="1">
                              <a:solidFill>
                                <a:srgbClr val="9900CC"/>
                              </a:solidFill>
                              <a:latin typeface="Cambria Math" panose="02040503050406030204" pitchFamily="18" charset="0"/>
                            </a:rPr>
                            <m:t>𝑗𝑍</m:t>
                          </m:r>
                          <m:r>
                            <a:rPr lang="en-US" altLang="zh-CN" b="0" i="1" baseline="-25000" smtClean="0">
                              <a:solidFill>
                                <a:srgbClr val="9900CC"/>
                              </a:solidFill>
                              <a:latin typeface="Cambria Math" panose="02040503050406030204" pitchFamily="18" charset="0"/>
                              <a:ea typeface="Cambria Math" panose="02040503050406030204" pitchFamily="18" charset="0"/>
                            </a:rPr>
                            <m:t>0</m:t>
                          </m:r>
                          <m:r>
                            <a:rPr lang="en-US" altLang="zh-CN" i="1">
                              <a:solidFill>
                                <a:srgbClr val="9900CC"/>
                              </a:solidFill>
                              <a:latin typeface="Cambria Math" panose="02040503050406030204" pitchFamily="18" charset="0"/>
                              <a:ea typeface="Cambria Math" panose="02040503050406030204" pitchFamily="18" charset="0"/>
                            </a:rPr>
                            <m:t>𝑡𝑎𝑛</m:t>
                          </m:r>
                          <m:r>
                            <a:rPr lang="en-US" altLang="zh-CN" i="1">
                              <a:solidFill>
                                <a:srgbClr val="9900CC"/>
                              </a:solidFill>
                              <a:latin typeface="Cambria Math" panose="02040503050406030204" pitchFamily="18" charset="0"/>
                              <a:ea typeface="Cambria Math" panose="02040503050406030204" pitchFamily="18" charset="0"/>
                            </a:rPr>
                            <m:t>(</m:t>
                          </m:r>
                          <m:r>
                            <a:rPr lang="zh-CN" altLang="en-US" i="1">
                              <a:solidFill>
                                <a:srgbClr val="9900CC"/>
                              </a:solidFill>
                              <a:latin typeface="Cambria Math" panose="02040503050406030204" pitchFamily="18" charset="0"/>
                              <a:ea typeface="Cambria Math" panose="02040503050406030204" pitchFamily="18" charset="0"/>
                            </a:rPr>
                            <m:t>𝛽</m:t>
                          </m:r>
                          <m:r>
                            <a:rPr lang="en-US" altLang="zh-CN" i="1">
                              <a:solidFill>
                                <a:srgbClr val="9900CC"/>
                              </a:solidFill>
                              <a:latin typeface="Cambria Math" panose="02040503050406030204" pitchFamily="18" charset="0"/>
                              <a:ea typeface="Cambria Math" panose="02040503050406030204" pitchFamily="18" charset="0"/>
                            </a:rPr>
                            <m:t>𝑧</m:t>
                          </m:r>
                          <m:r>
                            <a:rPr lang="en-US" altLang="zh-CN" i="1" baseline="-25000">
                              <a:solidFill>
                                <a:srgbClr val="9900CC"/>
                              </a:solidFill>
                              <a:latin typeface="Cambria Math" panose="02040503050406030204" pitchFamily="18" charset="0"/>
                              <a:ea typeface="Cambria Math" panose="02040503050406030204" pitchFamily="18" charset="0"/>
                            </a:rPr>
                            <m:t>𝑙</m:t>
                          </m:r>
                          <m:r>
                            <a:rPr lang="en-US" altLang="zh-CN" i="1">
                              <a:solidFill>
                                <a:srgbClr val="9900CC"/>
                              </a:solidFill>
                              <a:latin typeface="Cambria Math" panose="02040503050406030204" pitchFamily="18" charset="0"/>
                              <a:ea typeface="Cambria Math" panose="02040503050406030204" pitchFamily="18" charset="0"/>
                            </a:rPr>
                            <m:t>)</m:t>
                          </m:r>
                        </m:num>
                        <m:den>
                          <m:sSub>
                            <m:sSubPr>
                              <m:ctrlPr>
                                <a:rPr lang="en-US" altLang="zh-CN" i="1">
                                  <a:solidFill>
                                    <a:srgbClr val="9900CC"/>
                                  </a:solidFill>
                                  <a:latin typeface="Cambria Math" panose="02040503050406030204" pitchFamily="18" charset="0"/>
                                </a:rPr>
                              </m:ctrlPr>
                            </m:sSubPr>
                            <m:e>
                              <m:r>
                                <a:rPr lang="en-US" altLang="zh-CN" i="1">
                                  <a:solidFill>
                                    <a:srgbClr val="9900CC"/>
                                  </a:solidFill>
                                  <a:latin typeface="Cambria Math" panose="02040503050406030204" pitchFamily="18" charset="0"/>
                                </a:rPr>
                                <m:t>𝑍</m:t>
                              </m:r>
                            </m:e>
                            <m:sub>
                              <m:r>
                                <a:rPr lang="en-US" altLang="zh-CN" i="1">
                                  <a:solidFill>
                                    <a:srgbClr val="9900CC"/>
                                  </a:solidFill>
                                  <a:latin typeface="Cambria Math" panose="02040503050406030204" pitchFamily="18" charset="0"/>
                                </a:rPr>
                                <m:t>0</m:t>
                              </m:r>
                            </m:sub>
                          </m:sSub>
                          <m:r>
                            <a:rPr lang="en-US" altLang="zh-CN" b="0" i="1" smtClean="0">
                              <a:solidFill>
                                <a:srgbClr val="9900CC"/>
                              </a:solidFill>
                              <a:latin typeface="Cambria Math" panose="02040503050406030204" pitchFamily="18" charset="0"/>
                            </a:rPr>
                            <m:t>+</m:t>
                          </m:r>
                          <m:r>
                            <a:rPr lang="en-US" altLang="zh-CN" b="0" i="1" smtClean="0">
                              <a:solidFill>
                                <a:srgbClr val="9900CC"/>
                              </a:solidFill>
                              <a:latin typeface="Cambria Math" panose="02040503050406030204" pitchFamily="18" charset="0"/>
                            </a:rPr>
                            <m:t>𝑗𝑍𝐿𝑡𝑎𝑛</m:t>
                          </m:r>
                          <m:r>
                            <a:rPr lang="en-US" altLang="zh-CN" b="0" i="1" smtClean="0">
                              <a:solidFill>
                                <a:srgbClr val="9900CC"/>
                              </a:solidFill>
                              <a:latin typeface="Cambria Math" panose="02040503050406030204" pitchFamily="18" charset="0"/>
                              <a:ea typeface="Cambria Math" panose="02040503050406030204" pitchFamily="18" charset="0"/>
                            </a:rPr>
                            <m:t>(</m:t>
                          </m:r>
                          <m:r>
                            <a:rPr lang="zh-CN" altLang="en-US" b="0" i="1" smtClean="0">
                              <a:solidFill>
                                <a:srgbClr val="9900CC"/>
                              </a:solidFill>
                              <a:latin typeface="Cambria Math" panose="02040503050406030204" pitchFamily="18" charset="0"/>
                              <a:ea typeface="Cambria Math" panose="02040503050406030204" pitchFamily="18" charset="0"/>
                            </a:rPr>
                            <m:t>𝛽</m:t>
                          </m:r>
                          <m:r>
                            <a:rPr lang="en-US" altLang="zh-CN" b="0" i="1" smtClean="0">
                              <a:solidFill>
                                <a:srgbClr val="9900CC"/>
                              </a:solidFill>
                              <a:latin typeface="Cambria Math" panose="02040503050406030204" pitchFamily="18" charset="0"/>
                              <a:ea typeface="Cambria Math" panose="02040503050406030204" pitchFamily="18" charset="0"/>
                            </a:rPr>
                            <m:t>𝑧</m:t>
                          </m:r>
                          <m:r>
                            <a:rPr lang="en-US" altLang="zh-CN" b="0" i="1" baseline="-25000" smtClean="0">
                              <a:solidFill>
                                <a:srgbClr val="9900CC"/>
                              </a:solidFill>
                              <a:latin typeface="Cambria Math" panose="02040503050406030204" pitchFamily="18" charset="0"/>
                              <a:ea typeface="Cambria Math" panose="02040503050406030204" pitchFamily="18" charset="0"/>
                            </a:rPr>
                            <m:t>𝑙</m:t>
                          </m:r>
                          <m:r>
                            <a:rPr lang="en-US" altLang="zh-CN" b="0" i="1" smtClean="0">
                              <a:solidFill>
                                <a:srgbClr val="9900CC"/>
                              </a:solidFill>
                              <a:latin typeface="Cambria Math" panose="02040503050406030204" pitchFamily="18" charset="0"/>
                              <a:ea typeface="Cambria Math" panose="02040503050406030204" pitchFamily="18" charset="0"/>
                            </a:rPr>
                            <m:t>)</m:t>
                          </m:r>
                        </m:den>
                      </m:f>
                    </m:oMath>
                  </m:oMathPara>
                </a14:m>
                <a:endParaRPr lang="zh-CN" altLang="en-US" dirty="0">
                  <a:solidFill>
                    <a:srgbClr val="9900CC"/>
                  </a:solidFill>
                </a:endParaRPr>
              </a:p>
            </p:txBody>
          </p:sp>
        </mc:Choice>
        <mc:Fallback xmlns="">
          <p:sp>
            <p:nvSpPr>
              <p:cNvPr id="2" name="矩形 1">
                <a:extLst>
                  <a:ext uri="{FF2B5EF4-FFF2-40B4-BE49-F238E27FC236}">
                    <a16:creationId xmlns:a16="http://schemas.microsoft.com/office/drawing/2014/main" id="{B89457DF-D76D-0D94-7193-0F770F652B69}"/>
                  </a:ext>
                </a:extLst>
              </p:cNvPr>
              <p:cNvSpPr>
                <a:spLocks noRot="1" noChangeAspect="1" noMove="1" noResize="1" noEditPoints="1" noAdjustHandles="1" noChangeArrowheads="1" noChangeShapeType="1" noTextEdit="1"/>
              </p:cNvSpPr>
              <p:nvPr/>
            </p:nvSpPr>
            <p:spPr>
              <a:xfrm>
                <a:off x="3967534" y="5382508"/>
                <a:ext cx="5000600" cy="861326"/>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4230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65</a:t>
            </a:fld>
            <a:r>
              <a:rPr lang="en-US" altLang="zh-CN"/>
              <a:t>/11</a:t>
            </a:r>
            <a:endParaRPr lang="zh-CN" altLang="en-US" dirty="0"/>
          </a:p>
        </p:txBody>
      </p:sp>
      <p:sp>
        <p:nvSpPr>
          <p:cNvPr id="5" name="Rectangle 2"/>
          <p:cNvSpPr>
            <a:spLocks noGrp="1" noChangeArrowheads="1"/>
          </p:cNvSpPr>
          <p:nvPr>
            <p:ph type="title"/>
          </p:nvPr>
        </p:nvSpPr>
        <p:spPr>
          <a:xfrm>
            <a:off x="990600" y="1160512"/>
            <a:ext cx="3581400" cy="609600"/>
          </a:xfrm>
        </p:spPr>
        <p:txBody>
          <a:bodyPr/>
          <a:lstStyle/>
          <a:p>
            <a:pPr algn="l" eaLnBrk="1" hangingPunct="1"/>
            <a:r>
              <a:rPr lang="zh-CN" altLang="en-US" sz="3600" b="1" dirty="0">
                <a:solidFill>
                  <a:srgbClr val="008000"/>
                </a:solidFill>
                <a:ea typeface="宋体" pitchFamily="2" charset="-122"/>
              </a:rPr>
              <a:t>输入阻抗</a:t>
            </a:r>
            <a:endParaRPr lang="en-US" altLang="zh-CN" sz="3600" b="1" dirty="0">
              <a:solidFill>
                <a:srgbClr val="008000"/>
              </a:solidFill>
              <a:ea typeface="宋体" pitchFamily="2" charset="-122"/>
            </a:endParaRPr>
          </a:p>
        </p:txBody>
      </p:sp>
      <p:sp>
        <p:nvSpPr>
          <p:cNvPr id="6" name="Rectangle 4"/>
          <p:cNvSpPr>
            <a:spLocks noChangeArrowheads="1"/>
          </p:cNvSpPr>
          <p:nvPr/>
        </p:nvSpPr>
        <p:spPr bwMode="auto">
          <a:xfrm>
            <a:off x="685800" y="2379712"/>
            <a:ext cx="77724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r>
              <a:rPr lang="zh-CN" altLang="en-US" sz="2400" b="1" dirty="0">
                <a:solidFill>
                  <a:srgbClr val="008000"/>
                </a:solidFill>
                <a:latin typeface="TimesNewRoman" charset="0"/>
                <a:ea typeface="宋体" pitchFamily="2" charset="-122"/>
              </a:rPr>
              <a:t>终端短路时传输线上的输入阻抗是纯电抗</a:t>
            </a:r>
            <a:r>
              <a:rPr lang="zh-CN" altLang="en-US" sz="2400" b="1" dirty="0">
                <a:latin typeface="TimesNewRoman" charset="0"/>
                <a:ea typeface="宋体" pitchFamily="2" charset="-122"/>
              </a:rPr>
              <a:t>；</a:t>
            </a:r>
            <a:endParaRPr lang="en-US" altLang="zh-CN" sz="2400" b="1" dirty="0">
              <a:latin typeface="TimesNewRoman" charset="0"/>
              <a:ea typeface="宋体" pitchFamily="2" charset="-122"/>
            </a:endParaRPr>
          </a:p>
          <a:p>
            <a:pPr algn="just" eaLnBrk="1" hangingPunct="1"/>
            <a:endParaRPr lang="en-US" altLang="zh-CN" sz="2400" b="1" dirty="0">
              <a:latin typeface="TimesNewRoman" charset="0"/>
              <a:ea typeface="宋体" pitchFamily="2" charset="-122"/>
            </a:endParaRPr>
          </a:p>
          <a:p>
            <a:pPr algn="just" eaLnBrk="1" hangingPunct="1"/>
            <a:endParaRPr lang="zh-CN" altLang="en-US" sz="2400" b="1" dirty="0">
              <a:solidFill>
                <a:srgbClr val="008000"/>
              </a:solidFill>
              <a:latin typeface="TimesNewRoman" charset="0"/>
              <a:ea typeface="宋体" pitchFamily="2" charset="-122"/>
            </a:endParaRPr>
          </a:p>
          <a:p>
            <a:pPr algn="just" eaLnBrk="1" hangingPunct="1"/>
            <a:r>
              <a:rPr lang="zh-CN" altLang="en-US" sz="2400" b="1" dirty="0">
                <a:solidFill>
                  <a:srgbClr val="008000"/>
                </a:solidFill>
                <a:latin typeface="TimesNewRoman" charset="0"/>
                <a:ea typeface="宋体" pitchFamily="2" charset="-122"/>
              </a:rPr>
              <a:t>感性还是容性取决于该点距终端的位置。</a:t>
            </a:r>
            <a:endParaRPr lang="en-US" altLang="zh-CN" sz="2400" b="1" dirty="0">
              <a:latin typeface="TimesNewRoman" charset="0"/>
              <a:ea typeface="宋体" pitchFamily="2" charset="-122"/>
            </a:endParaRPr>
          </a:p>
          <a:p>
            <a:pPr algn="just" eaLnBrk="1" hangingPunct="1">
              <a:buFont typeface="Wingdings" pitchFamily="2" charset="2"/>
              <a:buNone/>
            </a:pPr>
            <a:endParaRPr lang="en-US" altLang="zh-CN" sz="2400" b="1" dirty="0">
              <a:latin typeface="TimesNewRoman" charset="0"/>
              <a:ea typeface="宋体" pitchFamily="2" charset="-122"/>
            </a:endParaRPr>
          </a:p>
        </p:txBody>
      </p:sp>
    </p:spTree>
    <p:extLst>
      <p:ext uri="{BB962C8B-B14F-4D97-AF65-F5344CB8AC3E}">
        <p14:creationId xmlns:p14="http://schemas.microsoft.com/office/powerpoint/2010/main" val="1520152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974904" y="6520259"/>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400" b="0" kern="1200">
                <a:solidFill>
                  <a:srgbClr val="0070C0"/>
                </a:solidFill>
                <a:latin typeface="Arial Black" panose="020B0A04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66</a:t>
            </a:fld>
            <a:r>
              <a:rPr lang="en-US" altLang="zh-CN"/>
              <a:t>/11</a:t>
            </a:r>
            <a:endParaRPr lang="zh-CN" altLang="en-US" dirty="0"/>
          </a:p>
        </p:txBody>
      </p:sp>
      <p:sp>
        <p:nvSpPr>
          <p:cNvPr id="5" name="Rectangle 2"/>
          <p:cNvSpPr>
            <a:spLocks noChangeArrowheads="1"/>
          </p:cNvSpPr>
          <p:nvPr/>
        </p:nvSpPr>
        <p:spPr bwMode="auto">
          <a:xfrm>
            <a:off x="990600" y="784820"/>
            <a:ext cx="5105400"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spcBef>
                <a:spcPct val="0"/>
              </a:spcBef>
              <a:buClrTx/>
              <a:buFontTx/>
              <a:buNone/>
            </a:pPr>
            <a:r>
              <a:rPr lang="zh-CN" altLang="en-US" sz="2800" b="1" dirty="0">
                <a:solidFill>
                  <a:srgbClr val="9900FF"/>
                </a:solidFill>
                <a:latin typeface="Comic Sans MS" pitchFamily="66" charset="0"/>
                <a:ea typeface="宋体" pitchFamily="2" charset="-122"/>
              </a:rPr>
              <a:t>瞬时电压和电流</a:t>
            </a:r>
            <a:endParaRPr lang="en-US" altLang="zh-CN" sz="2800" b="1" dirty="0">
              <a:solidFill>
                <a:srgbClr val="9900FF"/>
              </a:solidFill>
              <a:latin typeface="Comic Sans MS" pitchFamily="66" charset="0"/>
              <a:ea typeface="宋体" pitchFamily="2" charset="-122"/>
            </a:endParaRPr>
          </a:p>
        </p:txBody>
      </p:sp>
      <p:sp>
        <p:nvSpPr>
          <p:cNvPr id="6" name="Rectangle 3"/>
          <p:cNvSpPr>
            <a:spLocks noChangeArrowheads="1"/>
          </p:cNvSpPr>
          <p:nvPr/>
        </p:nvSpPr>
        <p:spPr bwMode="auto">
          <a:xfrm>
            <a:off x="914400" y="1697868"/>
            <a:ext cx="73152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spcBef>
                <a:spcPct val="0"/>
              </a:spcBef>
              <a:buClrTx/>
              <a:buFontTx/>
              <a:buNone/>
            </a:pPr>
            <a:r>
              <a:rPr lang="zh-CN" altLang="en-US" sz="2400" dirty="0">
                <a:ea typeface="宋体" pitchFamily="2" charset="-122"/>
              </a:rPr>
              <a:t>根据定义式，瞬时电压和电流的表达式如下</a:t>
            </a:r>
            <a:r>
              <a:rPr lang="en-US" altLang="zh-CN" sz="2400" dirty="0">
                <a:ea typeface="宋体" pitchFamily="2" charset="-122"/>
              </a:rPr>
              <a:t>:</a:t>
            </a: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endParaRPr lang="en-US" altLang="zh-CN" sz="2400" dirty="0">
              <a:ea typeface="宋体" pitchFamily="2" charset="-122"/>
            </a:endParaRPr>
          </a:p>
          <a:p>
            <a:pPr algn="just" eaLnBrk="1" hangingPunct="1">
              <a:spcBef>
                <a:spcPct val="0"/>
              </a:spcBef>
              <a:buClrTx/>
              <a:buFontTx/>
              <a:buNone/>
            </a:pPr>
            <a:r>
              <a:rPr lang="zh-CN" altLang="en-US" sz="2400" dirty="0">
                <a:ea typeface="宋体" pitchFamily="2" charset="-122"/>
              </a:rPr>
              <a:t>很明显</a:t>
            </a:r>
            <a:r>
              <a:rPr lang="en-US" altLang="zh-CN" sz="2400" dirty="0">
                <a:ea typeface="宋体" pitchFamily="2" charset="-122"/>
              </a:rPr>
              <a:t>, </a:t>
            </a:r>
            <a:r>
              <a:rPr lang="zh-CN" altLang="en-US" sz="2400" dirty="0">
                <a:ea typeface="宋体" pitchFamily="2" charset="-122"/>
              </a:rPr>
              <a:t>电压和电流沿着传输线成正弦</a:t>
            </a:r>
            <a:r>
              <a:rPr lang="en-US" altLang="zh-CN" sz="2400" dirty="0">
                <a:ea typeface="宋体" pitchFamily="2" charset="-122"/>
              </a:rPr>
              <a:t> (</a:t>
            </a:r>
            <a:r>
              <a:rPr lang="en-US" altLang="zh-CN" sz="2400" dirty="0" err="1">
                <a:ea typeface="宋体" pitchFamily="2" charset="-122"/>
              </a:rPr>
              <a:t>sin</a:t>
            </a:r>
            <a:r>
              <a:rPr lang="en-US" altLang="zh-CN" sz="2400" dirty="0" err="1">
                <a:ea typeface="宋体" pitchFamily="2" charset="-122"/>
                <a:sym typeface="Symbol" pitchFamily="18" charset="2"/>
              </a:rPr>
              <a:t>z</a:t>
            </a:r>
            <a:r>
              <a:rPr lang="en-US" altLang="zh-CN" sz="2400" dirty="0">
                <a:ea typeface="宋体" pitchFamily="2" charset="-122"/>
                <a:sym typeface="Symbol" pitchFamily="18" charset="2"/>
              </a:rPr>
              <a:t>)</a:t>
            </a:r>
            <a:r>
              <a:rPr lang="zh-CN" altLang="en-US" sz="2400" dirty="0">
                <a:ea typeface="宋体" pitchFamily="2" charset="-122"/>
                <a:sym typeface="Symbol" pitchFamily="18" charset="2"/>
              </a:rPr>
              <a:t>或者余弦</a:t>
            </a:r>
            <a:r>
              <a:rPr lang="en-US" altLang="zh-CN" sz="2400" dirty="0">
                <a:ea typeface="宋体" pitchFamily="2" charset="-122"/>
                <a:sym typeface="Symbol" pitchFamily="18" charset="2"/>
              </a:rPr>
              <a:t> </a:t>
            </a:r>
            <a:r>
              <a:rPr lang="en-US" altLang="zh-CN" sz="2400" dirty="0">
                <a:ea typeface="宋体" pitchFamily="2" charset="-122"/>
              </a:rPr>
              <a:t>(</a:t>
            </a:r>
            <a:r>
              <a:rPr lang="en-US" altLang="zh-CN" sz="2400" dirty="0" err="1">
                <a:ea typeface="宋体" pitchFamily="2" charset="-122"/>
              </a:rPr>
              <a:t>cos</a:t>
            </a:r>
            <a:r>
              <a:rPr lang="en-US" altLang="zh-CN" sz="2400" dirty="0" err="1">
                <a:ea typeface="宋体" pitchFamily="2" charset="-122"/>
                <a:sym typeface="Symbol" pitchFamily="18" charset="2"/>
              </a:rPr>
              <a:t>z</a:t>
            </a:r>
            <a:r>
              <a:rPr lang="en-US" altLang="zh-CN" sz="2400" dirty="0">
                <a:ea typeface="宋体" pitchFamily="2" charset="-122"/>
                <a:sym typeface="Symbol" pitchFamily="18" charset="2"/>
              </a:rPr>
              <a:t>)</a:t>
            </a:r>
            <a:r>
              <a:rPr lang="en-US" altLang="zh-CN" sz="2400" dirty="0">
                <a:ea typeface="宋体" pitchFamily="2" charset="-122"/>
              </a:rPr>
              <a:t> </a:t>
            </a:r>
            <a:r>
              <a:rPr lang="zh-CN" altLang="en-US" sz="2400" dirty="0">
                <a:ea typeface="宋体" pitchFamily="2" charset="-122"/>
              </a:rPr>
              <a:t>变化分布</a:t>
            </a:r>
            <a:r>
              <a:rPr lang="en-US" altLang="zh-CN" sz="2400" dirty="0">
                <a:ea typeface="宋体" pitchFamily="2" charset="-122"/>
              </a:rPr>
              <a:t>, </a:t>
            </a:r>
            <a:r>
              <a:rPr lang="zh-CN" altLang="en-US" sz="2400" dirty="0">
                <a:ea typeface="宋体" pitchFamily="2" charset="-122"/>
              </a:rPr>
              <a:t>同时他们具有共同的余弦参量</a:t>
            </a:r>
            <a:r>
              <a:rPr lang="en-US" altLang="zh-CN" sz="2400" dirty="0">
                <a:ea typeface="宋体" pitchFamily="2" charset="-122"/>
              </a:rPr>
              <a:t>. </a:t>
            </a:r>
          </a:p>
          <a:p>
            <a:pPr algn="just" eaLnBrk="1" hangingPunct="1">
              <a:spcBef>
                <a:spcPct val="0"/>
              </a:spcBef>
              <a:buClrTx/>
              <a:buFontTx/>
              <a:buNone/>
            </a:pPr>
            <a:r>
              <a:rPr lang="zh-CN" altLang="en-US" sz="2400" dirty="0">
                <a:ea typeface="宋体" pitchFamily="2" charset="-122"/>
              </a:rPr>
              <a:t>然而</a:t>
            </a:r>
            <a:r>
              <a:rPr lang="en-US" altLang="zh-CN" sz="2400" dirty="0">
                <a:ea typeface="宋体" pitchFamily="2" charset="-122"/>
              </a:rPr>
              <a:t>, </a:t>
            </a:r>
            <a:r>
              <a:rPr lang="zh-CN" altLang="en-US" sz="2400" dirty="0">
                <a:ea typeface="宋体" pitchFamily="2" charset="-122"/>
              </a:rPr>
              <a:t>时间相位与距离的变化无关。</a:t>
            </a:r>
            <a:r>
              <a:rPr lang="en-US" altLang="zh-CN" sz="2400" dirty="0">
                <a:ea typeface="宋体" pitchFamily="2" charset="-122"/>
              </a:rPr>
              <a:t> </a:t>
            </a:r>
            <a:endParaRPr lang="en-US" altLang="zh-CN" sz="2400" dirty="0">
              <a:latin typeface="Arial" pitchFamily="34" charset="0"/>
              <a:ea typeface="宋体" pitchFamily="2" charset="-122"/>
            </a:endParaRPr>
          </a:p>
        </p:txBody>
      </p:sp>
      <p:graphicFrame>
        <p:nvGraphicFramePr>
          <p:cNvPr id="7" name="Object 4"/>
          <p:cNvGraphicFramePr>
            <a:graphicFrameLocks noChangeAspect="1"/>
          </p:cNvGraphicFramePr>
          <p:nvPr/>
        </p:nvGraphicFramePr>
        <p:xfrm>
          <a:off x="1752600" y="2204864"/>
          <a:ext cx="5638800" cy="1533525"/>
        </p:xfrm>
        <a:graphic>
          <a:graphicData uri="http://schemas.openxmlformats.org/presentationml/2006/ole">
            <mc:AlternateContent xmlns:mc="http://schemas.openxmlformats.org/markup-compatibility/2006">
              <mc:Choice xmlns:v="urn:schemas-microsoft-com:vml" Requires="v">
                <p:oleObj spid="_x0000_s4119" name="Equation" r:id="rId3" imgW="3365500" imgH="914400" progId="Equation.DSMT4">
                  <p:embed/>
                </p:oleObj>
              </mc:Choice>
              <mc:Fallback>
                <p:oleObj name="Equation" r:id="rId3" imgW="3365500" imgH="9144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204864"/>
                        <a:ext cx="5638800" cy="15335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899592" y="5877272"/>
            <a:ext cx="7560840" cy="461665"/>
          </a:xfrm>
          <a:prstGeom prst="rect">
            <a:avLst/>
          </a:prstGeom>
        </p:spPr>
        <p:txBody>
          <a:bodyPr wrap="square">
            <a:spAutoFit/>
          </a:bodyPr>
          <a:lstStyle/>
          <a:p>
            <a:pPr algn="just">
              <a:spcBef>
                <a:spcPct val="0"/>
              </a:spcBef>
            </a:pPr>
            <a:r>
              <a:rPr lang="zh-CN" altLang="en-US" sz="2400" b="1" dirty="0">
                <a:solidFill>
                  <a:srgbClr val="008000"/>
                </a:solidFill>
                <a:ea typeface="宋体" pitchFamily="2" charset="-122"/>
              </a:rPr>
              <a:t>电压和电流不同相, 相差90</a:t>
            </a:r>
            <a:r>
              <a:rPr lang="en-US" altLang="zh-CN" sz="2400" b="1" baseline="30000" dirty="0">
                <a:solidFill>
                  <a:srgbClr val="008000"/>
                </a:solidFill>
                <a:ea typeface="宋体" pitchFamily="2" charset="-122"/>
              </a:rPr>
              <a:t>o </a:t>
            </a:r>
            <a:r>
              <a:rPr lang="en-US" altLang="zh-CN" sz="2400" b="1" dirty="0">
                <a:solidFill>
                  <a:srgbClr val="008000"/>
                </a:solidFill>
                <a:ea typeface="宋体" pitchFamily="2" charset="-122"/>
              </a:rPr>
              <a:t>, </a:t>
            </a:r>
            <a:r>
              <a:rPr lang="zh-CN" altLang="en-US" sz="2400" b="1" dirty="0">
                <a:solidFill>
                  <a:srgbClr val="008000"/>
                </a:solidFill>
                <a:ea typeface="宋体" pitchFamily="2" charset="-122"/>
              </a:rPr>
              <a:t>而且电流超前电压90</a:t>
            </a:r>
            <a:r>
              <a:rPr lang="en-US" altLang="zh-CN" sz="2400" b="1" baseline="30000" dirty="0">
                <a:solidFill>
                  <a:srgbClr val="008000"/>
                </a:solidFill>
                <a:ea typeface="宋体" pitchFamily="2" charset="-122"/>
              </a:rPr>
              <a:t>o</a:t>
            </a:r>
            <a:r>
              <a:rPr lang="zh-CN" altLang="en-US" sz="2400" b="1" dirty="0">
                <a:solidFill>
                  <a:srgbClr val="008000"/>
                </a:solidFill>
                <a:ea typeface="宋体" pitchFamily="2" charset="-122"/>
              </a:rPr>
              <a:t>。</a:t>
            </a:r>
            <a:r>
              <a:rPr lang="en-US" altLang="zh-CN" sz="2400" b="1" dirty="0">
                <a:solidFill>
                  <a:srgbClr val="008000"/>
                </a:solidFill>
                <a:ea typeface="宋体" pitchFamily="2" charset="-122"/>
              </a:rPr>
              <a:t> </a:t>
            </a:r>
          </a:p>
        </p:txBody>
      </p:sp>
    </p:spTree>
    <p:extLst>
      <p:ext uri="{BB962C8B-B14F-4D97-AF65-F5344CB8AC3E}">
        <p14:creationId xmlns:p14="http://schemas.microsoft.com/office/powerpoint/2010/main" val="1840714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71" name="文本框 70">
            <a:extLst>
              <a:ext uri="{FF2B5EF4-FFF2-40B4-BE49-F238E27FC236}">
                <a16:creationId xmlns:a16="http://schemas.microsoft.com/office/drawing/2014/main" id="{E745E5E2-C869-4AD2-8FAD-50731418908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终端短路的传输线</a:t>
            </a:r>
          </a:p>
        </p:txBody>
      </p:sp>
      <p:pic>
        <p:nvPicPr>
          <p:cNvPr id="3" name="Picture 2" descr="short circuit">
            <a:extLst>
              <a:ext uri="{FF2B5EF4-FFF2-40B4-BE49-F238E27FC236}">
                <a16:creationId xmlns:a16="http://schemas.microsoft.com/office/drawing/2014/main" id="{4F887512-F2ED-A45D-3B11-3195A841AF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276872"/>
            <a:ext cx="6648028" cy="42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9226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68</a:t>
            </a:fld>
            <a:endParaRPr lang="zh-CN" altLang="en-US" dirty="0"/>
          </a:p>
        </p:txBody>
      </p:sp>
      <p:sp>
        <p:nvSpPr>
          <p:cNvPr id="5" name="Rectangle 2"/>
          <p:cNvSpPr>
            <a:spLocks noChangeArrowheads="1"/>
          </p:cNvSpPr>
          <p:nvPr/>
        </p:nvSpPr>
        <p:spPr bwMode="auto">
          <a:xfrm>
            <a:off x="899592" y="1087016"/>
            <a:ext cx="1447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spcBef>
                <a:spcPct val="0"/>
              </a:spcBef>
              <a:buClrTx/>
              <a:buFontTx/>
              <a:buNone/>
            </a:pPr>
            <a:r>
              <a:rPr lang="zh-CN" altLang="en-US" sz="3600" b="1" i="1" dirty="0">
                <a:solidFill>
                  <a:srgbClr val="9900FF"/>
                </a:solidFill>
                <a:ea typeface="宋体" pitchFamily="2" charset="-122"/>
              </a:rPr>
              <a:t>结论</a:t>
            </a:r>
            <a:endParaRPr lang="en-US" altLang="zh-CN" sz="3600" b="1" i="1" dirty="0">
              <a:solidFill>
                <a:srgbClr val="9900FF"/>
              </a:solidFill>
              <a:ea typeface="宋体" pitchFamily="2" charset="-122"/>
            </a:endParaRPr>
          </a:p>
        </p:txBody>
      </p:sp>
      <p:sp>
        <p:nvSpPr>
          <p:cNvPr id="6" name="Rectangle 3"/>
          <p:cNvSpPr>
            <a:spLocks noChangeArrowheads="1"/>
          </p:cNvSpPr>
          <p:nvPr/>
        </p:nvSpPr>
        <p:spPr bwMode="auto">
          <a:xfrm>
            <a:off x="762000" y="1960240"/>
            <a:ext cx="8001000" cy="341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150000"/>
              </a:lnSpc>
              <a:spcBef>
                <a:spcPts val="1200"/>
              </a:spcBef>
              <a:spcAft>
                <a:spcPts val="600"/>
              </a:spcAft>
              <a:buClr>
                <a:schemeClr val="folHlink"/>
              </a:buClr>
              <a:buSzPct val="60000"/>
              <a:buFont typeface="Wingdings" pitchFamily="2" charset="2"/>
              <a:buChar char="n"/>
            </a:pPr>
            <a:r>
              <a:rPr lang="zh-CN" altLang="en-US" sz="2400" b="1" dirty="0">
                <a:solidFill>
                  <a:srgbClr val="FF00FF"/>
                </a:solidFill>
                <a:latin typeface="TimesNewRoman" charset="0"/>
                <a:ea typeface="宋体" pitchFamily="2" charset="-122"/>
              </a:rPr>
              <a:t>传输线上形成驻波</a:t>
            </a:r>
            <a:endParaRPr lang="en-US" altLang="zh-CN" sz="2400" b="1" dirty="0">
              <a:solidFill>
                <a:srgbClr val="FF00FF"/>
              </a:solidFill>
              <a:latin typeface="TimesNewRoman" charset="0"/>
              <a:ea typeface="宋体" pitchFamily="2" charset="-122"/>
            </a:endParaRPr>
          </a:p>
          <a:p>
            <a:pPr algn="just" eaLnBrk="1" hangingPunct="1">
              <a:lnSpc>
                <a:spcPct val="150000"/>
              </a:lnSpc>
              <a:spcBef>
                <a:spcPts val="1200"/>
              </a:spcBef>
              <a:spcAft>
                <a:spcPts val="600"/>
              </a:spcAft>
              <a:buClr>
                <a:schemeClr val="folHlink"/>
              </a:buClr>
              <a:buSzPct val="60000"/>
              <a:buFont typeface="Wingdings" pitchFamily="2" charset="2"/>
              <a:buChar char="n"/>
            </a:pPr>
            <a:r>
              <a:rPr lang="zh-CN" altLang="en-US" sz="2400" b="1" dirty="0">
                <a:solidFill>
                  <a:srgbClr val="FF00FF"/>
                </a:solidFill>
                <a:latin typeface="TimesNewRoman" charset="0"/>
                <a:ea typeface="宋体" pitchFamily="2" charset="-122"/>
              </a:rPr>
              <a:t>输入阻抗是纯电抗</a:t>
            </a:r>
            <a:endParaRPr lang="en-US" altLang="zh-CN" sz="2400" b="1" dirty="0">
              <a:solidFill>
                <a:srgbClr val="FF00FF"/>
              </a:solidFill>
              <a:latin typeface="TimesNewRoman" charset="0"/>
              <a:ea typeface="宋体" pitchFamily="2" charset="-122"/>
            </a:endParaRPr>
          </a:p>
          <a:p>
            <a:pPr algn="just" eaLnBrk="1" hangingPunct="1">
              <a:lnSpc>
                <a:spcPct val="150000"/>
              </a:lnSpc>
              <a:spcBef>
                <a:spcPts val="1200"/>
              </a:spcBef>
              <a:spcAft>
                <a:spcPts val="600"/>
              </a:spcAft>
              <a:buClr>
                <a:schemeClr val="folHlink"/>
              </a:buClr>
              <a:buSzPct val="60000"/>
              <a:buFont typeface="Wingdings" pitchFamily="2" charset="2"/>
              <a:buChar char="n"/>
            </a:pPr>
            <a:r>
              <a:rPr lang="zh-CN" altLang="en-US" sz="2400" b="1" dirty="0">
                <a:solidFill>
                  <a:srgbClr val="FF00FF"/>
                </a:solidFill>
                <a:latin typeface="Tahoma" pitchFamily="34" charset="0"/>
                <a:ea typeface="宋体" pitchFamily="2" charset="-122"/>
              </a:rPr>
              <a:t>电压电流的幅度为正余弦变化, 彼此的峰谷点错开</a:t>
            </a:r>
            <a:r>
              <a:rPr lang="en-US" altLang="zh-CN" sz="2400" b="1" dirty="0">
                <a:solidFill>
                  <a:srgbClr val="FF00FF"/>
                </a:solidFill>
                <a:latin typeface="TimesNewRoman" charset="0"/>
                <a:ea typeface="宋体" pitchFamily="2" charset="-122"/>
                <a:sym typeface="Symbol" pitchFamily="18" charset="2"/>
              </a:rPr>
              <a:t>4</a:t>
            </a:r>
          </a:p>
        </p:txBody>
      </p:sp>
    </p:spTree>
    <p:extLst>
      <p:ext uri="{BB962C8B-B14F-4D97-AF65-F5344CB8AC3E}">
        <p14:creationId xmlns:p14="http://schemas.microsoft.com/office/powerpoint/2010/main" val="607256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546718" y="1634184"/>
            <a:ext cx="4586663" cy="461665"/>
          </a:xfrm>
          <a:prstGeom prst="rect">
            <a:avLst/>
          </a:prstGeom>
          <a:noFill/>
        </p:spPr>
        <p:txBody>
          <a:bodyPr wrap="square" rtlCol="0">
            <a:spAutoFit/>
          </a:bodyPr>
          <a:lstStyle/>
          <a:p>
            <a:r>
              <a:rPr lang="zh-CN" altLang="en-US" b="1" dirty="0">
                <a:solidFill>
                  <a:srgbClr val="7030A0"/>
                </a:solidFill>
              </a:rPr>
              <a:t>状态 </a:t>
            </a:r>
            <a:r>
              <a:rPr lang="en-US" altLang="zh-CN" b="1" dirty="0">
                <a:solidFill>
                  <a:srgbClr val="7030A0"/>
                </a:solidFill>
              </a:rPr>
              <a:t>3</a:t>
            </a:r>
            <a:r>
              <a:rPr lang="en-US" altLang="zh-CN" b="1" dirty="0" smtClean="0">
                <a:solidFill>
                  <a:srgbClr val="7030A0"/>
                </a:solidFill>
              </a:rPr>
              <a:t>:</a:t>
            </a:r>
            <a:r>
              <a:rPr lang="zh-CN" altLang="en-US" b="1" dirty="0" smtClean="0">
                <a:solidFill>
                  <a:srgbClr val="7030A0"/>
                </a:solidFill>
              </a:rPr>
              <a:t>终端</a:t>
            </a:r>
            <a:r>
              <a:rPr lang="zh-CN" altLang="en-US" b="1" dirty="0">
                <a:solidFill>
                  <a:srgbClr val="7030A0"/>
                </a:solidFill>
              </a:rPr>
              <a:t>开</a:t>
            </a:r>
            <a:r>
              <a:rPr lang="zh-CN" altLang="en-US" b="1" dirty="0" smtClean="0">
                <a:solidFill>
                  <a:srgbClr val="7030A0"/>
                </a:solidFill>
              </a:rPr>
              <a:t>路</a:t>
            </a:r>
            <a:r>
              <a:rPr lang="zh-CN" altLang="en-US" b="1" dirty="0">
                <a:solidFill>
                  <a:srgbClr val="7030A0"/>
                </a:solidFill>
              </a:rPr>
              <a:t>的传输线</a:t>
            </a:r>
            <a:endParaRPr lang="zh-CN" altLang="en-US" dirty="0"/>
          </a:p>
        </p:txBody>
      </p:sp>
      <p:grpSp>
        <p:nvGrpSpPr>
          <p:cNvPr id="30" name="组合 29">
            <a:extLst>
              <a:ext uri="{FF2B5EF4-FFF2-40B4-BE49-F238E27FC236}">
                <a16:creationId xmlns:a16="http://schemas.microsoft.com/office/drawing/2014/main" id="{980C184E-95AB-4533-AACD-D552E2DD4CBF}"/>
              </a:ext>
            </a:extLst>
          </p:cNvPr>
          <p:cNvGrpSpPr/>
          <p:nvPr/>
        </p:nvGrpSpPr>
        <p:grpSpPr>
          <a:xfrm>
            <a:off x="1418778" y="2877196"/>
            <a:ext cx="2376272" cy="1176388"/>
            <a:chOff x="4716008" y="2468628"/>
            <a:chExt cx="2376272" cy="1176388"/>
          </a:xfrm>
        </p:grpSpPr>
        <p:cxnSp>
          <p:nvCxnSpPr>
            <p:cNvPr id="31" name="直接连接符 30">
              <a:extLst>
                <a:ext uri="{FF2B5EF4-FFF2-40B4-BE49-F238E27FC236}">
                  <a16:creationId xmlns:a16="http://schemas.microsoft.com/office/drawing/2014/main" id="{3D8DFF6C-D774-4DE0-AC2D-678944B66F58}"/>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a:extLst>
                <a:ext uri="{FF2B5EF4-FFF2-40B4-BE49-F238E27FC236}">
                  <a16:creationId xmlns:a16="http://schemas.microsoft.com/office/drawing/2014/main" id="{0B2553CA-9CAB-4115-A8A2-61286884B864}"/>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椭圆 32">
              <a:extLst>
                <a:ext uri="{FF2B5EF4-FFF2-40B4-BE49-F238E27FC236}">
                  <a16:creationId xmlns:a16="http://schemas.microsoft.com/office/drawing/2014/main" id="{305C0B4E-EC7F-4DE0-A061-6C13426C40D9}"/>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4" name="椭圆 33">
              <a:extLst>
                <a:ext uri="{FF2B5EF4-FFF2-40B4-BE49-F238E27FC236}">
                  <a16:creationId xmlns:a16="http://schemas.microsoft.com/office/drawing/2014/main" id="{BF26BF0B-744F-4E24-A5E2-F34D74D02F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5" name="直接连接符 34">
              <a:extLst>
                <a:ext uri="{FF2B5EF4-FFF2-40B4-BE49-F238E27FC236}">
                  <a16:creationId xmlns:a16="http://schemas.microsoft.com/office/drawing/2014/main" id="{D56D7525-865B-40A4-962A-EC7DE0340C46}"/>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椭圆 35">
              <a:extLst>
                <a:ext uri="{FF2B5EF4-FFF2-40B4-BE49-F238E27FC236}">
                  <a16:creationId xmlns:a16="http://schemas.microsoft.com/office/drawing/2014/main" id="{958546B9-0A35-45F1-85D0-655BF9321766}"/>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7" name="椭圆 36">
              <a:extLst>
                <a:ext uri="{FF2B5EF4-FFF2-40B4-BE49-F238E27FC236}">
                  <a16:creationId xmlns:a16="http://schemas.microsoft.com/office/drawing/2014/main" id="{E6BC442C-0591-474B-A3F9-C7C9735D4049}"/>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8" name="直接连接符 37">
              <a:extLst>
                <a:ext uri="{FF2B5EF4-FFF2-40B4-BE49-F238E27FC236}">
                  <a16:creationId xmlns:a16="http://schemas.microsoft.com/office/drawing/2014/main" id="{AC7C2681-B700-495B-A101-6B3DFFB39F7E}"/>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9" name="直接箭头连接符 38">
            <a:extLst>
              <a:ext uri="{FF2B5EF4-FFF2-40B4-BE49-F238E27FC236}">
                <a16:creationId xmlns:a16="http://schemas.microsoft.com/office/drawing/2014/main" id="{6E586F26-0DA3-47E6-88B4-F75EBAD3798B}"/>
              </a:ext>
            </a:extLst>
          </p:cNvPr>
          <p:cNvCxnSpPr/>
          <p:nvPr/>
        </p:nvCxnSpPr>
        <p:spPr bwMode="auto">
          <a:xfrm flipV="1">
            <a:off x="1473460" y="425309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a:extLst>
              <a:ext uri="{FF2B5EF4-FFF2-40B4-BE49-F238E27FC236}">
                <a16:creationId xmlns:a16="http://schemas.microsoft.com/office/drawing/2014/main" id="{864DC791-A89B-4102-B215-F92599FBE710}"/>
              </a:ext>
            </a:extLst>
          </p:cNvPr>
          <p:cNvCxnSpPr/>
          <p:nvPr/>
        </p:nvCxnSpPr>
        <p:spPr bwMode="auto">
          <a:xfrm flipH="1" flipV="1">
            <a:off x="1450563" y="252795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文本框 40">
            <a:extLst>
              <a:ext uri="{FF2B5EF4-FFF2-40B4-BE49-F238E27FC236}">
                <a16:creationId xmlns:a16="http://schemas.microsoft.com/office/drawing/2014/main" id="{E01E88F0-41DF-4680-86FA-F2AA154FD9F7}"/>
              </a:ext>
            </a:extLst>
          </p:cNvPr>
          <p:cNvSpPr txBox="1"/>
          <p:nvPr/>
        </p:nvSpPr>
        <p:spPr>
          <a:xfrm>
            <a:off x="1293440" y="430369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42" name="文本框 41">
            <a:extLst>
              <a:ext uri="{FF2B5EF4-FFF2-40B4-BE49-F238E27FC236}">
                <a16:creationId xmlns:a16="http://schemas.microsoft.com/office/drawing/2014/main" id="{E1F359C2-8527-4A8D-8BD1-FD65EA4C8418}"/>
              </a:ext>
            </a:extLst>
          </p:cNvPr>
          <p:cNvSpPr txBox="1"/>
          <p:nvPr/>
        </p:nvSpPr>
        <p:spPr>
          <a:xfrm>
            <a:off x="3027240" y="425309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43" name="直接箭头连接符 42">
            <a:extLst>
              <a:ext uri="{FF2B5EF4-FFF2-40B4-BE49-F238E27FC236}">
                <a16:creationId xmlns:a16="http://schemas.microsoft.com/office/drawing/2014/main" id="{BFE32E64-CB18-4EDB-B6B4-96326C400F88}"/>
              </a:ext>
            </a:extLst>
          </p:cNvPr>
          <p:cNvCxnSpPr/>
          <p:nvPr/>
        </p:nvCxnSpPr>
        <p:spPr bwMode="auto">
          <a:xfrm flipH="1" flipV="1">
            <a:off x="3388369" y="250678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219EE92-A1C1-4CAB-B6EF-C127414343F2}"/>
                  </a:ext>
                </a:extLst>
              </p:cNvPr>
              <p:cNvSpPr/>
              <p:nvPr/>
            </p:nvSpPr>
            <p:spPr>
              <a:xfrm>
                <a:off x="1905508" y="3445270"/>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44" name="矩形 43">
                <a:extLst>
                  <a:ext uri="{FF2B5EF4-FFF2-40B4-BE49-F238E27FC236}">
                    <a16:creationId xmlns:a16="http://schemas.microsoft.com/office/drawing/2014/main" id="{B219EE92-A1C1-4CAB-B6EF-C127414343F2}"/>
                  </a:ext>
                </a:extLst>
              </p:cNvPr>
              <p:cNvSpPr>
                <a:spLocks noRot="1" noChangeAspect="1" noMove="1" noResize="1" noEditPoints="1" noAdjustHandles="1" noChangeArrowheads="1" noChangeShapeType="1" noTextEdit="1"/>
              </p:cNvSpPr>
              <p:nvPr/>
            </p:nvSpPr>
            <p:spPr>
              <a:xfrm>
                <a:off x="1905508" y="3445270"/>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C2E77ADF-4893-4147-84CD-313763E0CDBD}"/>
                  </a:ext>
                </a:extLst>
              </p:cNvPr>
              <p:cNvSpPr/>
              <p:nvPr/>
            </p:nvSpPr>
            <p:spPr>
              <a:xfrm>
                <a:off x="1876202" y="2973464"/>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45" name="矩形 44">
                <a:extLst>
                  <a:ext uri="{FF2B5EF4-FFF2-40B4-BE49-F238E27FC236}">
                    <a16:creationId xmlns:a16="http://schemas.microsoft.com/office/drawing/2014/main" id="{C2E77ADF-4893-4147-84CD-313763E0CDBD}"/>
                  </a:ext>
                </a:extLst>
              </p:cNvPr>
              <p:cNvSpPr>
                <a:spLocks noRot="1" noChangeAspect="1" noMove="1" noResize="1" noEditPoints="1" noAdjustHandles="1" noChangeArrowheads="1" noChangeShapeType="1" noTextEdit="1"/>
              </p:cNvSpPr>
              <p:nvPr/>
            </p:nvSpPr>
            <p:spPr>
              <a:xfrm>
                <a:off x="1876202" y="2973464"/>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EF3A184B-707D-45BA-B1D7-FCA5DF31EE80}"/>
              </a:ext>
            </a:extLst>
          </p:cNvPr>
          <p:cNvCxnSpPr/>
          <p:nvPr/>
        </p:nvCxnSpPr>
        <p:spPr bwMode="auto">
          <a:xfrm flipV="1">
            <a:off x="1851800" y="2982265"/>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a:extLst>
              <a:ext uri="{FF2B5EF4-FFF2-40B4-BE49-F238E27FC236}">
                <a16:creationId xmlns:a16="http://schemas.microsoft.com/office/drawing/2014/main" id="{865FA7E9-676B-40E0-B9D2-6896C4E43F90}"/>
              </a:ext>
            </a:extLst>
          </p:cNvPr>
          <p:cNvCxnSpPr/>
          <p:nvPr/>
        </p:nvCxnSpPr>
        <p:spPr bwMode="auto">
          <a:xfrm flipH="1">
            <a:off x="1861871" y="3885633"/>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文本框 47">
            <a:extLst>
              <a:ext uri="{FF2B5EF4-FFF2-40B4-BE49-F238E27FC236}">
                <a16:creationId xmlns:a16="http://schemas.microsoft.com/office/drawing/2014/main" id="{7547C58D-0921-4134-9987-F22FBEC77A9A}"/>
              </a:ext>
            </a:extLst>
          </p:cNvPr>
          <p:cNvSpPr txBox="1"/>
          <p:nvPr/>
        </p:nvSpPr>
        <p:spPr>
          <a:xfrm>
            <a:off x="1905508" y="5086440"/>
            <a:ext cx="1944216" cy="461665"/>
          </a:xfrm>
          <a:prstGeom prst="rect">
            <a:avLst/>
          </a:prstGeom>
          <a:noFill/>
        </p:spPr>
        <p:txBody>
          <a:bodyPr wrap="square" rtlCol="0">
            <a:spAutoFit/>
          </a:bodyPr>
          <a:lstStyle/>
          <a:p>
            <a:r>
              <a:rPr lang="zh-CN" altLang="en-US" dirty="0"/>
              <a:t>开路</a:t>
            </a:r>
          </a:p>
        </p:txBody>
      </p:sp>
      <p:sp>
        <p:nvSpPr>
          <p:cNvPr id="2" name="文本框 1"/>
          <p:cNvSpPr txBox="1"/>
          <p:nvPr/>
        </p:nvSpPr>
        <p:spPr>
          <a:xfrm>
            <a:off x="5868144" y="3212976"/>
            <a:ext cx="2399556" cy="461665"/>
          </a:xfrm>
          <a:prstGeom prst="rect">
            <a:avLst/>
          </a:prstGeom>
          <a:noFill/>
        </p:spPr>
        <p:txBody>
          <a:bodyPr wrap="square" rtlCol="0">
            <a:spAutoFit/>
          </a:bodyPr>
          <a:lstStyle/>
          <a:p>
            <a:r>
              <a:rPr lang="zh-CN" altLang="en-US" dirty="0" smtClean="0"/>
              <a:t>？？</a:t>
            </a:r>
            <a:endParaRPr lang="zh-CN" altLang="en-US" dirty="0"/>
          </a:p>
        </p:txBody>
      </p:sp>
    </p:spTree>
    <p:extLst>
      <p:ext uri="{BB962C8B-B14F-4D97-AF65-F5344CB8AC3E}">
        <p14:creationId xmlns:p14="http://schemas.microsoft.com/office/powerpoint/2010/main" val="18405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62E056E-4255-4BF6-AEE0-7C9407AEDCEF}"/>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41989" name="文本框 8">
            <a:extLst>
              <a:ext uri="{FF2B5EF4-FFF2-40B4-BE49-F238E27FC236}">
                <a16:creationId xmlns:a16="http://schemas.microsoft.com/office/drawing/2014/main" id="{A82200AB-0779-4425-B90F-F74C2E725591}"/>
              </a:ext>
            </a:extLst>
          </p:cNvPr>
          <p:cNvSpPr txBox="1">
            <a:spLocks noChangeArrowheads="1"/>
          </p:cNvSpPr>
          <p:nvPr/>
        </p:nvSpPr>
        <p:spPr bwMode="auto">
          <a:xfrm>
            <a:off x="250825" y="4875038"/>
            <a:ext cx="89296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电场表示为电势的梯度，因此电场沿任意闭合路径的先积分为</a:t>
            </a:r>
            <a:r>
              <a:rPr lang="en-US" altLang="zh-CN" sz="2400" b="0" dirty="0">
                <a:ea typeface="宋体" panose="02010600030101010101" pitchFamily="2" charset="-122"/>
              </a:rPr>
              <a:t>0</a:t>
            </a:r>
            <a:r>
              <a:rPr lang="zh-CN" altLang="en-US" sz="2400" b="0" dirty="0">
                <a:ea typeface="宋体" panose="02010600030101010101" pitchFamily="2" charset="-122"/>
              </a:rPr>
              <a:t>。</a:t>
            </a:r>
            <a:endParaRPr lang="en-US" altLang="zh-CN" sz="2400" b="0" dirty="0">
              <a:ea typeface="宋体" panose="02010600030101010101" pitchFamily="2" charset="-122"/>
            </a:endParaRPr>
          </a:p>
          <a:p>
            <a:pPr>
              <a:spcBef>
                <a:spcPct val="0"/>
              </a:spcBef>
            </a:pPr>
            <a:r>
              <a:rPr lang="zh-CN" altLang="en-US" sz="2400" dirty="0">
                <a:solidFill>
                  <a:srgbClr val="FF0000"/>
                </a:solidFill>
                <a:ea typeface="宋体" panose="02010600030101010101" pitchFamily="2" charset="-122"/>
              </a:rPr>
              <a:t>基尔霍夫电压定律</a:t>
            </a:r>
            <a:r>
              <a:rPr lang="en-US" altLang="zh-CN" sz="2400" dirty="0">
                <a:solidFill>
                  <a:srgbClr val="FF0000"/>
                </a:solidFill>
                <a:ea typeface="宋体" panose="02010600030101010101" pitchFamily="2" charset="-122"/>
              </a:rPr>
              <a:t>KVL</a:t>
            </a:r>
            <a:r>
              <a:rPr lang="zh-CN" altLang="en-US" sz="2400" dirty="0">
                <a:solidFill>
                  <a:srgbClr val="FF0000"/>
                </a:solidFill>
                <a:ea typeface="宋体" panose="02010600030101010101" pitchFamily="2" charset="-122"/>
              </a:rPr>
              <a:t>：</a:t>
            </a:r>
            <a:r>
              <a:rPr lang="zh-CN" altLang="en-US" sz="2400" b="0" dirty="0">
                <a:solidFill>
                  <a:srgbClr val="333333"/>
                </a:solidFill>
                <a:latin typeface="Helvetica Neue"/>
                <a:ea typeface="宋体" panose="02010600030101010101" pitchFamily="2" charset="-122"/>
              </a:rPr>
              <a:t>在任何一个</a:t>
            </a:r>
            <a:r>
              <a:rPr lang="zh-CN" altLang="en-US" sz="2400" b="0" dirty="0">
                <a:solidFill>
                  <a:srgbClr val="136EC2"/>
                </a:solidFill>
                <a:latin typeface="Helvetica Neue"/>
                <a:ea typeface="宋体" panose="02010600030101010101" pitchFamily="2" charset="-122"/>
                <a:hlinkClick r:id="rId3"/>
              </a:rPr>
              <a:t>闭合</a:t>
            </a:r>
            <a:r>
              <a:rPr lang="zh-CN" altLang="en-US" sz="2400" b="0" dirty="0">
                <a:solidFill>
                  <a:srgbClr val="333333"/>
                </a:solidFill>
                <a:latin typeface="Helvetica Neue"/>
                <a:ea typeface="宋体" panose="02010600030101010101" pitchFamily="2" charset="-122"/>
              </a:rPr>
              <a:t>回路中，各元件上的电压降的代数和等于电动势的代数和，即从一点出发绕回路一周回到该点时，各段电压的代数和恒等于零。</a:t>
            </a:r>
            <a:endParaRPr lang="en-US" altLang="zh-CN" sz="2400" b="0" dirty="0">
              <a:solidFill>
                <a:srgbClr val="333333"/>
              </a:solidFill>
              <a:latin typeface="Helvetica Neue"/>
              <a:ea typeface="宋体" panose="02010600030101010101" pitchFamily="2" charset="-122"/>
            </a:endParaRPr>
          </a:p>
          <a:p>
            <a:pPr>
              <a:spcBef>
                <a:spcPct val="0"/>
              </a:spcBef>
            </a:pPr>
            <a:r>
              <a:rPr lang="zh-CN" altLang="en-US" sz="2400" dirty="0">
                <a:solidFill>
                  <a:srgbClr val="FF0000"/>
                </a:solidFill>
                <a:ea typeface="宋体" panose="02010600030101010101" pitchFamily="2" charset="-122"/>
              </a:rPr>
              <a:t>基尔霍夫电压定律</a:t>
            </a:r>
            <a:r>
              <a:rPr lang="en-US" altLang="zh-CN" sz="2400" dirty="0">
                <a:solidFill>
                  <a:srgbClr val="FF0000"/>
                </a:solidFill>
                <a:ea typeface="宋体" panose="02010600030101010101" pitchFamily="2" charset="-122"/>
              </a:rPr>
              <a:t>KVL</a:t>
            </a:r>
            <a:r>
              <a:rPr lang="zh-CN" altLang="en-US" sz="2400" b="0" dirty="0">
                <a:ea typeface="宋体" panose="02010600030101010101" pitchFamily="2" charset="-122"/>
              </a:rPr>
              <a:t>的场论表达形式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57352D1-CA47-4622-88EA-5E70294C1040}"/>
                  </a:ext>
                </a:extLst>
              </p:cNvPr>
              <p:cNvSpPr txBox="1"/>
              <p:nvPr/>
            </p:nvSpPr>
            <p:spPr>
              <a:xfrm>
                <a:off x="1043608" y="1742258"/>
                <a:ext cx="7704856" cy="29938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𝐸</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𝐵</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r>
                        <a:rPr lang="en-US" altLang="zh-CN" i="1" dirty="0">
                          <a:latin typeface="Cambria Math" panose="02040503050406030204" pitchFamily="18" charset="0"/>
                        </a:rPr>
                        <m:t>=</m:t>
                      </m:r>
                      <m:r>
                        <a:rPr lang="en-US" altLang="zh-CN" i="1">
                          <a:latin typeface="Cambria Math" panose="02040503050406030204" pitchFamily="18" charset="0"/>
                        </a:rPr>
                        <m:t>−</m:t>
                      </m:r>
                      <m:r>
                        <a:rPr lang="zh-CN" altLang="en-US" i="1" smtClean="0">
                          <a:latin typeface="Cambria Math" panose="02040503050406030204" pitchFamily="18" charset="0"/>
                        </a:rPr>
                        <m:t>𝜇</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i="1" smtClean="0">
                                  <a:latin typeface="Cambria Math" panose="02040503050406030204" pitchFamily="18" charset="0"/>
                                </a:rPr>
                                <m:t>𝐻</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dirty="0">
                          <a:latin typeface="Cambria Math" panose="02040503050406030204" pitchFamily="18" charset="0"/>
                        </a:rPr>
                        <m:t>=0</m:t>
                      </m:r>
                    </m:oMath>
                  </m:oMathPara>
                </a14:m>
                <a:endParaRPr lang="en-US" altLang="zh-CN" i="1" dirty="0"/>
              </a:p>
              <a:p>
                <a:pPr/>
                <a14:m>
                  <m:oMathPara xmlns:m="http://schemas.openxmlformats.org/officeDocument/2006/math">
                    <m:oMathParaPr>
                      <m:jc m:val="left"/>
                    </m:oMathParaPr>
                    <m:oMath xmlns:m="http://schemas.openxmlformats.org/officeDocument/2006/math">
                      <m:nary>
                        <m:naryPr>
                          <m:limLoc m:val="undOvr"/>
                          <m:ctrlPr>
                            <a:rPr lang="zh-CN" altLang="en-US" i="1" smtClean="0">
                              <a:latin typeface="Cambria Math" panose="02040503050406030204" pitchFamily="18" charset="0"/>
                            </a:rPr>
                          </m:ctrlPr>
                        </m:naryPr>
                        <m:sub>
                          <m:r>
                            <m:rPr>
                              <m:sty m:val="p"/>
                            </m:rPr>
                            <a:rPr lang="en-US" altLang="zh-CN" i="1" smtClean="0">
                              <a:latin typeface="Cambria Math" panose="02040503050406030204" pitchFamily="18" charset="0"/>
                            </a:rPr>
                            <m:t>S</m:t>
                          </m:r>
                        </m:sub>
                        <m:sup/>
                        <m:e>
                          <m:r>
                            <a:rPr lang="zh-CN" altLang="en-US"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acc>
                            <m:accPr>
                              <m:chr m:val="⃗"/>
                              <m:ctrlPr>
                                <a:rPr lang="zh-CN" altLang="en-US"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𝐸</m:t>
                              </m:r>
                            </m:e>
                          </m:acc>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𝑆</m:t>
                              </m:r>
                            </m:e>
                          </m:acc>
                        </m:e>
                      </m:nary>
                      <m:r>
                        <a:rPr lang="en-US" altLang="zh-CN" i="1">
                          <a:latin typeface="Cambria Math" panose="02040503050406030204" pitchFamily="18" charset="0"/>
                        </a:rPr>
                        <m:t>=</m:t>
                      </m:r>
                      <m:nary>
                        <m:naryPr>
                          <m:chr m:val="∮"/>
                          <m:limLoc m:val="undOvr"/>
                          <m:subHide m:val="on"/>
                          <m:supHide m:val="on"/>
                          <m:ctrlPr>
                            <a:rPr lang="en-US" altLang="zh-CN" i="1">
                              <a:latin typeface="Cambria Math" panose="02040503050406030204" pitchFamily="18" charset="0"/>
                            </a:rPr>
                          </m:ctrlPr>
                        </m:naryPr>
                        <m:sub/>
                        <m:sup/>
                        <m:e>
                          <m:acc>
                            <m:accPr>
                              <m:chr m:val="⃗"/>
                              <m:ctrlPr>
                                <a:rPr lang="zh-CN" altLang="en-US"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𝐸</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𝑙</m:t>
                              </m:r>
                            </m:e>
                          </m:acc>
                        </m:e>
                      </m:nary>
                      <m:r>
                        <a:rPr lang="en-US" altLang="zh-CN" b="0" i="1" smtClean="0">
                          <a:latin typeface="Cambria Math" panose="02040503050406030204" pitchFamily="18" charset="0"/>
                        </a:rPr>
                        <m:t>=</m:t>
                      </m:r>
                      <m:nary>
                        <m:naryPr>
                          <m:chr m:val="∮"/>
                          <m:limLoc m:val="undOvr"/>
                          <m:subHide m:val="on"/>
                          <m:supHide m:val="on"/>
                          <m:ctrlPr>
                            <a:rPr lang="en-US" altLang="zh-CN" i="1" smtClean="0">
                              <a:latin typeface="Cambria Math" panose="02040503050406030204" pitchFamily="18" charset="0"/>
                            </a:rPr>
                          </m:ctrlPr>
                        </m:naryP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𝜙</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𝑙</m:t>
                              </m:r>
                            </m:e>
                          </m:acc>
                          <m:r>
                            <a:rPr lang="en-US" altLang="zh-CN" b="0" i="1" smtClean="0">
                              <a:latin typeface="Cambria Math" panose="02040503050406030204" pitchFamily="18" charset="0"/>
                              <a:ea typeface="Cambria Math" panose="02040503050406030204" pitchFamily="18" charset="0"/>
                            </a:rPr>
                            <m:t>=0</m:t>
                          </m:r>
                        </m:e>
                      </m:nary>
                    </m:oMath>
                  </m:oMathPara>
                </a14:m>
                <a:endParaRPr lang="en-US" altLang="zh-CN" i="1" dirty="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nary>
                        <m:naryPr>
                          <m:chr m:val="∮"/>
                          <m:limLoc m:val="undOvr"/>
                          <m:subHide m:val="on"/>
                          <m:supHide m:val="on"/>
                          <m:ctrlPr>
                            <a:rPr lang="en-US" altLang="zh-CN" i="1" smtClean="0">
                              <a:latin typeface="Cambria Math" panose="02040503050406030204" pitchFamily="18" charset="0"/>
                            </a:rPr>
                          </m:ctrlPr>
                        </m:naryPr>
                        <m:sub/>
                        <m:sup/>
                        <m:e>
                          <m:acc>
                            <m:accPr>
                              <m:chr m:val="⃗"/>
                              <m:ctrlPr>
                                <a:rPr lang="zh-CN" altLang="en-US"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𝐸</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𝑙</m:t>
                              </m:r>
                            </m:e>
                          </m:acc>
                        </m:e>
                      </m:nary>
                      <m:r>
                        <a:rPr lang="en-US" altLang="zh-CN" b="0" i="1" smtClean="0">
                          <a:latin typeface="Cambria Math" panose="02040503050406030204" pitchFamily="18" charset="0"/>
                        </a:rPr>
                        <m:t>=0</m:t>
                      </m:r>
                    </m:oMath>
                  </m:oMathPara>
                </a14:m>
                <a:endParaRPr lang="zh-CN" altLang="en-US" i="1" dirty="0"/>
              </a:p>
            </p:txBody>
          </p:sp>
        </mc:Choice>
        <mc:Fallback xmlns="">
          <p:sp>
            <p:nvSpPr>
              <p:cNvPr id="8" name="文本框 7">
                <a:extLst>
                  <a:ext uri="{FF2B5EF4-FFF2-40B4-BE49-F238E27FC236}">
                    <a16:creationId xmlns:a16="http://schemas.microsoft.com/office/drawing/2014/main" id="{C57352D1-CA47-4622-88EA-5E70294C1040}"/>
                  </a:ext>
                </a:extLst>
              </p:cNvPr>
              <p:cNvSpPr txBox="1">
                <a:spLocks noRot="1" noChangeAspect="1" noMove="1" noResize="1" noEditPoints="1" noAdjustHandles="1" noChangeArrowheads="1" noChangeShapeType="1" noTextEdit="1"/>
              </p:cNvSpPr>
              <p:nvPr/>
            </p:nvSpPr>
            <p:spPr>
              <a:xfrm>
                <a:off x="1043608" y="1742258"/>
                <a:ext cx="7704856" cy="2993897"/>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70</a:t>
            </a:fld>
            <a:endParaRPr lang="zh-CN" altLang="en-US" dirty="0"/>
          </a:p>
        </p:txBody>
      </p:sp>
      <p:sp>
        <p:nvSpPr>
          <p:cNvPr id="6" name="Rectangle 3"/>
          <p:cNvSpPr>
            <a:spLocks noChangeArrowheads="1"/>
          </p:cNvSpPr>
          <p:nvPr/>
        </p:nvSpPr>
        <p:spPr bwMode="auto">
          <a:xfrm>
            <a:off x="827584" y="22860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r>
              <a:rPr lang="en-US" altLang="zh-CN" sz="2400" b="1" dirty="0">
                <a:ea typeface="宋体" pitchFamily="2" charset="-122"/>
              </a:rPr>
              <a:t> </a:t>
            </a:r>
            <a:r>
              <a:rPr lang="zh-CN" altLang="en-US" sz="2400" b="1" dirty="0">
                <a:ea typeface="宋体" pitchFamily="2" charset="-122"/>
              </a:rPr>
              <a:t>此时，传输线上既有入射波也有反射波，工作于行驻波状态</a:t>
            </a:r>
            <a:r>
              <a:rPr lang="en-US" altLang="zh-CN" sz="2400" b="1" dirty="0">
                <a:ea typeface="宋体" pitchFamily="2" charset="-122"/>
              </a:rPr>
              <a:t>. </a:t>
            </a:r>
            <a:r>
              <a:rPr lang="en-US" altLang="zh-CN" sz="2400" b="1" dirty="0">
                <a:latin typeface="宋体" pitchFamily="2" charset="-122"/>
                <a:ea typeface="宋体" pitchFamily="2" charset="-122"/>
              </a:rPr>
              <a:t>(</a:t>
            </a:r>
            <a:r>
              <a:rPr lang="zh-CN" altLang="en-US" sz="2400" b="1" dirty="0">
                <a:solidFill>
                  <a:srgbClr val="009900"/>
                </a:solidFill>
                <a:latin typeface="宋体" pitchFamily="2" charset="-122"/>
                <a:ea typeface="宋体" pitchFamily="2" charset="-122"/>
              </a:rPr>
              <a:t>行驻波</a:t>
            </a:r>
            <a:r>
              <a:rPr lang="zh-CN" altLang="en-US" sz="2400" b="1" dirty="0">
                <a:latin typeface="宋体" pitchFamily="2" charset="-122"/>
                <a:ea typeface="宋体" pitchFamily="2" charset="-122"/>
              </a:rPr>
              <a:t>)</a:t>
            </a:r>
          </a:p>
          <a:p>
            <a:pPr algn="just" eaLnBrk="1" hangingPunct="1"/>
            <a:endParaRPr lang="zh-CN" altLang="en-US" sz="2400" b="1" dirty="0">
              <a:latin typeface="宋体" pitchFamily="2" charset="-122"/>
              <a:ea typeface="宋体" pitchFamily="2" charset="-122"/>
            </a:endParaRPr>
          </a:p>
          <a:p>
            <a:pPr algn="just" eaLnBrk="1" hangingPunct="1"/>
            <a:r>
              <a:rPr lang="zh-CN" altLang="en-US" sz="2400" b="1" dirty="0">
                <a:solidFill>
                  <a:srgbClr val="FF00FF"/>
                </a:solidFill>
                <a:latin typeface="宋体" pitchFamily="2" charset="-122"/>
                <a:ea typeface="宋体" pitchFamily="2" charset="-122"/>
              </a:rPr>
              <a:t>合成电压电流的最小值不等于零，最大值也不等于终端入射波振幅的两倍。</a:t>
            </a:r>
            <a:endParaRPr lang="en-US" altLang="zh-CN" sz="2400" b="1" dirty="0">
              <a:solidFill>
                <a:srgbClr val="FF00FF"/>
              </a:solidFill>
              <a:latin typeface="宋体" pitchFamily="2" charset="-122"/>
              <a:ea typeface="宋体" pitchFamily="2" charset="-122"/>
            </a:endParaRPr>
          </a:p>
          <a:p>
            <a:pPr algn="just" eaLnBrk="1" hangingPunct="1"/>
            <a:endParaRPr lang="zh-CN" altLang="en-US" sz="2400" b="1" dirty="0">
              <a:solidFill>
                <a:srgbClr val="FF00FF"/>
              </a:solidFill>
              <a:ea typeface="宋体" pitchFamily="2" charset="-122"/>
            </a:endParaRPr>
          </a:p>
          <a:p>
            <a:pPr algn="just" eaLnBrk="1" hangingPunct="1"/>
            <a:r>
              <a:rPr lang="en-US" altLang="zh-CN" sz="2400" b="1" dirty="0">
                <a:ea typeface="宋体" pitchFamily="2" charset="-122"/>
              </a:rPr>
              <a:t>The</a:t>
            </a:r>
            <a:r>
              <a:rPr lang="zh-CN" altLang="en-US" sz="2400" b="1" dirty="0">
                <a:ea typeface="宋体" pitchFamily="2" charset="-122"/>
              </a:rPr>
              <a:t>沿传输线的输入阻抗为一个全复数形式，但是，</a:t>
            </a:r>
            <a:r>
              <a:rPr lang="en-US" altLang="zh-CN" sz="2400" b="1" dirty="0">
                <a:ea typeface="宋体" pitchFamily="2" charset="-122"/>
              </a:rPr>
              <a:t> </a:t>
            </a:r>
            <a:r>
              <a:rPr lang="zh-CN" altLang="en-US" sz="2400" b="1" dirty="0">
                <a:solidFill>
                  <a:srgbClr val="FF00FF"/>
                </a:solidFill>
                <a:ea typeface="宋体" pitchFamily="2" charset="-122"/>
              </a:rPr>
              <a:t>对于谷点和峰点出是纯电阻特性。</a:t>
            </a:r>
            <a:r>
              <a:rPr lang="en-US" altLang="zh-CN" sz="2400" b="1" dirty="0">
                <a:ea typeface="宋体" pitchFamily="2" charset="-122"/>
              </a:rPr>
              <a:t> </a:t>
            </a:r>
          </a:p>
          <a:p>
            <a:pPr algn="just" eaLnBrk="1" hangingPunct="1"/>
            <a:endParaRPr lang="zh-CN" altLang="en-US" sz="2400" b="1" dirty="0">
              <a:ea typeface="宋体" pitchFamily="2" charset="-122"/>
            </a:endParaRPr>
          </a:p>
        </p:txBody>
      </p:sp>
      <p:sp>
        <p:nvSpPr>
          <p:cNvPr id="7" name="文本框 6">
            <a:extLst>
              <a:ext uri="{FF2B5EF4-FFF2-40B4-BE49-F238E27FC236}">
                <a16:creationId xmlns:a16="http://schemas.microsoft.com/office/drawing/2014/main" id="{8422413D-C38A-4985-9C5E-85A25BA06B1C}"/>
              </a:ext>
            </a:extLst>
          </p:cNvPr>
          <p:cNvSpPr txBox="1"/>
          <p:nvPr/>
        </p:nvSpPr>
        <p:spPr>
          <a:xfrm>
            <a:off x="619159" y="1603375"/>
            <a:ext cx="596906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状态 </a:t>
            </a:r>
            <a:r>
              <a:rPr lang="en-US" altLang="zh-CN" b="1" dirty="0" smtClean="0">
                <a:solidFill>
                  <a:srgbClr val="7030A0"/>
                </a:solidFill>
              </a:rPr>
              <a:t>4:</a:t>
            </a:r>
            <a:r>
              <a:rPr lang="zh-CN" altLang="en-US" dirty="0">
                <a:solidFill>
                  <a:srgbClr val="9900FF"/>
                </a:solidFill>
                <a:latin typeface="Comic Sans MS" pitchFamily="66" charset="0"/>
              </a:rPr>
              <a:t>终端负载为任意值</a:t>
            </a:r>
            <a:r>
              <a:rPr lang="en-US" altLang="zh-CN" dirty="0">
                <a:solidFill>
                  <a:srgbClr val="9900FF"/>
                </a:solidFill>
                <a:latin typeface="Comic Sans MS" pitchFamily="66" charset="0"/>
              </a:rPr>
              <a:t> </a:t>
            </a:r>
            <a:r>
              <a:rPr lang="en-US" altLang="zh-CN" b="1" dirty="0" err="1">
                <a:solidFill>
                  <a:srgbClr val="9900FF"/>
                </a:solidFill>
                <a:latin typeface="Comic Sans MS" pitchFamily="66" charset="0"/>
              </a:rPr>
              <a:t>Z</a:t>
            </a:r>
            <a:r>
              <a:rPr lang="en-US" altLang="zh-CN" b="1" baseline="-25000" dirty="0" err="1">
                <a:solidFill>
                  <a:srgbClr val="9900FF"/>
                </a:solidFill>
                <a:latin typeface="Comic Sans MS" pitchFamily="66" charset="0"/>
              </a:rPr>
              <a:t>L</a:t>
            </a:r>
            <a:r>
              <a:rPr lang="en-US" altLang="zh-CN" b="1" dirty="0">
                <a:solidFill>
                  <a:srgbClr val="9900FF"/>
                </a:solidFill>
                <a:latin typeface="Comic Sans MS" pitchFamily="66" charset="0"/>
              </a:rPr>
              <a:t>=</a:t>
            </a:r>
            <a:r>
              <a:rPr lang="en-US" altLang="zh-CN" b="1" dirty="0" err="1">
                <a:solidFill>
                  <a:srgbClr val="9900FF"/>
                </a:solidFill>
                <a:latin typeface="Comic Sans MS" pitchFamily="66" charset="0"/>
              </a:rPr>
              <a:t>R+jX</a:t>
            </a:r>
            <a:endParaRPr lang="zh-CN" altLang="en-US" b="1" dirty="0">
              <a:solidFill>
                <a:srgbClr val="7030A0"/>
              </a:solidFill>
            </a:endParaRPr>
          </a:p>
        </p:txBody>
      </p:sp>
    </p:spTree>
    <p:extLst>
      <p:ext uri="{BB962C8B-B14F-4D97-AF65-F5344CB8AC3E}">
        <p14:creationId xmlns:p14="http://schemas.microsoft.com/office/powerpoint/2010/main" val="13635495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755576" y="2420888"/>
                <a:ext cx="4824386" cy="50917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b="0"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𝑉</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e>
                          </m:d>
                        </m:e>
                      </m:d>
                      <m:r>
                        <a:rPr lang="en-US" altLang="zh-CN" b="0" i="1" smtClean="0">
                          <a:solidFill>
                            <a:schemeClr val="accent6"/>
                          </a:solidFill>
                          <a:latin typeface="Cambria Math" panose="02040503050406030204" pitchFamily="18" charset="0"/>
                        </a:rPr>
                        <m:t> </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smtClean="0">
                          <a:solidFill>
                            <a:schemeClr val="accent6"/>
                          </a:solidFill>
                          <a:latin typeface="Cambria Math" panose="02040503050406030204" pitchFamily="18" charset="0"/>
                        </a:rPr>
                        <m:t> </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(1+</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r>
                            <m:rPr>
                              <m:nor/>
                            </m:rPr>
                            <a:rPr lang="en-US" altLang="zh-CN" dirty="0">
                              <a:solidFill>
                                <a:schemeClr val="accent6"/>
                              </a:solidFill>
                            </a:rPr>
                            <m:t>)</m:t>
                          </m:r>
                          <m:r>
                            <m:rPr>
                              <m:nor/>
                            </m:rPr>
                            <a:rPr lang="zh-CN" altLang="en-US" dirty="0">
                              <a:solidFill>
                                <a:schemeClr val="accent6"/>
                              </a:solidFill>
                            </a:rPr>
                            <m:t> </m:t>
                          </m:r>
                        </m:e>
                      </m:d>
                    </m:oMath>
                  </m:oMathPara>
                </a14:m>
                <a:endParaRPr lang="zh-CN" altLang="en-US" dirty="0">
                  <a:solidFill>
                    <a:schemeClr val="accent6"/>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55576" y="2420888"/>
                <a:ext cx="4824386" cy="5091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03125" y="3072018"/>
                <a:ext cx="4824386"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r>
                        <m:rPr>
                          <m:sty m:val="p"/>
                        </m:rPr>
                        <a:rPr lang="en-US" altLang="zh-CN" i="1" baseline="-25000">
                          <a:solidFill>
                            <a:schemeClr val="accent6"/>
                          </a:solidFill>
                          <a:latin typeface="Cambria Math" panose="02040503050406030204" pitchFamily="18" charset="0"/>
                        </a:rPr>
                        <m:t>max</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a:solidFill>
                            <a:schemeClr val="accent6"/>
                          </a:solidFill>
                          <a:latin typeface="Cambria Math" panose="02040503050406030204" pitchFamily="18" charset="0"/>
                        </a:rPr>
                        <m:t>(1+</m:t>
                      </m:r>
                      <m:d>
                        <m:dPr>
                          <m:begChr m:val="|"/>
                          <m:endChr m:val="|"/>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e>
                      </m:d>
                      <m:r>
                        <m:rPr>
                          <m:nor/>
                        </m:rPr>
                        <a:rPr lang="en-US" altLang="zh-CN" dirty="0">
                          <a:solidFill>
                            <a:schemeClr val="accent6"/>
                          </a:solidFill>
                        </a:rPr>
                        <m:t>)</m:t>
                      </m:r>
                    </m:oMath>
                  </m:oMathPara>
                </a14:m>
                <a:endParaRPr lang="zh-CN" altLang="en-US" dirty="0">
                  <a:solidFill>
                    <a:schemeClr val="accent6"/>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703125" y="3072018"/>
                <a:ext cx="4824386" cy="461665"/>
              </a:xfrm>
              <a:prstGeom prst="rect">
                <a:avLst/>
              </a:prstGeom>
              <a:blipFill>
                <a:blip r:embed="rId4"/>
                <a:stretch>
                  <a:fillRect l="-253"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03125" y="3592816"/>
                <a:ext cx="4824386"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accent6"/>
                          </a:solidFill>
                          <a:latin typeface="Cambria Math" panose="02040503050406030204" pitchFamily="18" charset="0"/>
                        </a:rPr>
                        <m:t>𝑉</m:t>
                      </m:r>
                      <m:r>
                        <m:rPr>
                          <m:sty m:val="p"/>
                        </m:rPr>
                        <a:rPr lang="en-US" altLang="zh-CN" i="1" baseline="-25000">
                          <a:solidFill>
                            <a:schemeClr val="accent6"/>
                          </a:solidFill>
                          <a:latin typeface="Cambria Math" panose="02040503050406030204" pitchFamily="18" charset="0"/>
                        </a:rPr>
                        <m:t>min</m:t>
                      </m:r>
                      <m:r>
                        <a:rPr lang="en-US" altLang="zh-CN" i="1" smtClean="0">
                          <a:solidFill>
                            <a:schemeClr val="accent6"/>
                          </a:solidFill>
                          <a:latin typeface="Cambria Math" panose="02040503050406030204" pitchFamily="18" charset="0"/>
                        </a:rPr>
                        <m:t>=</m:t>
                      </m:r>
                      <m:d>
                        <m:dPr>
                          <m:begChr m:val="|"/>
                          <m:endChr m:val="|"/>
                          <m:ctrlPr>
                            <a:rPr lang="en-US" altLang="zh-CN" i="1" smtClean="0">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e>
                      </m:d>
                      <m:r>
                        <a:rPr lang="en-US" altLang="zh-CN" i="1">
                          <a:solidFill>
                            <a:schemeClr val="accent6"/>
                          </a:solidFill>
                          <a:latin typeface="Cambria Math" panose="02040503050406030204" pitchFamily="18" charset="0"/>
                        </a:rPr>
                        <m:t>(1−</m:t>
                      </m:r>
                      <m:d>
                        <m:dPr>
                          <m:begChr m:val="|"/>
                          <m:endChr m:val="|"/>
                          <m:ctrlPr>
                            <a:rPr lang="en-US" altLang="zh-CN" i="1">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e>
                      </m:d>
                      <m:r>
                        <m:rPr>
                          <m:nor/>
                        </m:rPr>
                        <a:rPr lang="en-US" altLang="zh-CN" dirty="0">
                          <a:solidFill>
                            <a:schemeClr val="accent6"/>
                          </a:solidFill>
                        </a:rPr>
                        <m:t>)</m:t>
                      </m:r>
                    </m:oMath>
                  </m:oMathPara>
                </a14:m>
                <a:endParaRPr lang="zh-CN" altLang="en-US" dirty="0">
                  <a:solidFill>
                    <a:schemeClr val="accent6"/>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03125" y="3592816"/>
                <a:ext cx="4824386" cy="461665"/>
              </a:xfrm>
              <a:prstGeom prst="rect">
                <a:avLst/>
              </a:prstGeom>
              <a:blipFill>
                <a:blip r:embed="rId5"/>
                <a:stretch>
                  <a:fillRect l="-253"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67544" y="5457082"/>
                <a:ext cx="6113337" cy="9173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𝑍</m:t>
                      </m:r>
                      <m:r>
                        <m:rPr>
                          <m:sty m:val="p"/>
                        </m:rPr>
                        <a:rPr lang="en-US" altLang="zh-CN" i="1" baseline="-25000">
                          <a:latin typeface="Cambria Math" panose="02040503050406030204" pitchFamily="18" charset="0"/>
                          <a:ea typeface="Cambria Math" panose="02040503050406030204" pitchFamily="18" charset="0"/>
                        </a:rPr>
                        <m:t>in</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sub>
                      </m:sSub>
                      <m:f>
                        <m:fPr>
                          <m:ctrlPr>
                            <a:rPr lang="en-US" altLang="zh-CN" i="1" dirty="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r>
                            <a:rPr lang="en-US" altLang="zh-CN" i="1">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r>
                            <a:rPr lang="en-US" altLang="zh-CN" i="1">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zh-CN" altLang="en-US" i="1">
                                  <a:latin typeface="Cambria Math" panose="02040503050406030204" pitchFamily="18" charset="0"/>
                                </a:rPr>
                                <m:t>𝛽</m:t>
                              </m:r>
                              <m:r>
                                <a:rPr lang="en-US" altLang="zh-CN" i="1">
                                  <a:latin typeface="Cambria Math" panose="02040503050406030204" pitchFamily="18" charset="0"/>
                                </a:rPr>
                                <m:t>𝑧</m:t>
                              </m:r>
                              <m:r>
                                <a:rPr lang="en-US" altLang="zh-CN" i="1" baseline="30000">
                                  <a:latin typeface="Cambria Math" panose="02040503050406030204" pitchFamily="18" charset="0"/>
                                </a:rPr>
                                <m:t>′</m:t>
                              </m:r>
                            </m:sup>
                          </m:sSup>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0</m:t>
                          </m:r>
                        </m:sub>
                      </m:sSub>
                      <m:f>
                        <m:fPr>
                          <m:ctrlPr>
                            <a:rPr lang="en-US" altLang="zh-CN" i="1" dirty="0">
                              <a:solidFill>
                                <a:srgbClr val="FF0000"/>
                              </a:solidFill>
                              <a:latin typeface="Cambria Math" panose="02040503050406030204" pitchFamily="18" charset="0"/>
                            </a:rPr>
                          </m:ctrlPr>
                        </m:fPr>
                        <m:num>
                          <m:r>
                            <a:rPr lang="en-US" altLang="zh-CN" i="1" dirty="0">
                              <a:solidFill>
                                <a:srgbClr val="FF0000"/>
                              </a:solidFill>
                              <a:latin typeface="Cambria Math" panose="02040503050406030204" pitchFamily="18" charset="0"/>
                            </a:rPr>
                            <m:t>1</m:t>
                          </m:r>
                          <m:r>
                            <a:rPr lang="en-US" altLang="zh-CN" i="1">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num>
                        <m:den>
                          <m:r>
                            <a:rPr lang="en-US" altLang="zh-CN" i="1" dirty="0">
                              <a:solidFill>
                                <a:srgbClr val="FF0000"/>
                              </a:solidFill>
                              <a:latin typeface="Cambria Math" panose="02040503050406030204" pitchFamily="18" charset="0"/>
                            </a:rPr>
                            <m:t>1</m:t>
                          </m:r>
                          <m:r>
                            <a:rPr lang="en-US" altLang="zh-CN" b="0" i="1" dirty="0" smtClean="0">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den>
                      </m:f>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467544" y="5457082"/>
                <a:ext cx="6113337" cy="917367"/>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467544" y="1780168"/>
            <a:ext cx="3275256" cy="461665"/>
          </a:xfrm>
          <a:prstGeom prst="rect">
            <a:avLst/>
          </a:prstGeom>
        </p:spPr>
        <p:txBody>
          <a:bodyPr wrap="none">
            <a:spAutoFit/>
          </a:bodyPr>
          <a:lstStyle/>
          <a:p>
            <a:r>
              <a:rPr lang="zh-CN" altLang="en-US" b="1" dirty="0">
                <a:solidFill>
                  <a:srgbClr val="FF00FF"/>
                </a:solidFill>
              </a:rPr>
              <a:t>谷点和峰</a:t>
            </a:r>
            <a:r>
              <a:rPr lang="zh-CN" altLang="en-US" b="1" dirty="0" smtClean="0">
                <a:solidFill>
                  <a:srgbClr val="FF00FF"/>
                </a:solidFill>
              </a:rPr>
              <a:t>点的反射系数</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09722" y="4135229"/>
                <a:ext cx="2522101"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𝑧</m:t>
                      </m:r>
                      <m:r>
                        <a:rPr lang="en-US" altLang="zh-CN" i="1">
                          <a:solidFill>
                            <a:srgbClr val="FF0000"/>
                          </a:solidFill>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Γ</m:t>
                      </m:r>
                      <m:r>
                        <a:rPr lang="en-US" altLang="zh-CN" i="1" baseline="-25000">
                          <a:latin typeface="Cambria Math" panose="02040503050406030204" pitchFamily="18" charset="0"/>
                          <a:ea typeface="Cambria Math" panose="02040503050406030204" pitchFamily="18" charset="0"/>
                        </a:rPr>
                        <m:t>0</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2</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09722" y="4135229"/>
                <a:ext cx="2522101" cy="4789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0012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72</a:t>
            </a:fld>
            <a:endParaRPr lang="zh-CN" altLang="en-US" dirty="0"/>
          </a:p>
        </p:txBody>
      </p:sp>
      <p:sp>
        <p:nvSpPr>
          <p:cNvPr id="5" name="Rectangle 2"/>
          <p:cNvSpPr>
            <a:spLocks noChangeArrowheads="1"/>
          </p:cNvSpPr>
          <p:nvPr/>
        </p:nvSpPr>
        <p:spPr bwMode="auto">
          <a:xfrm>
            <a:off x="899592" y="1720552"/>
            <a:ext cx="7772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endParaRPr lang="zh-CN" altLang="en-US" sz="2400" dirty="0">
              <a:latin typeface="宋体" pitchFamily="2" charset="-122"/>
              <a:ea typeface="宋体" pitchFamily="2" charset="-122"/>
            </a:endParaRPr>
          </a:p>
          <a:p>
            <a:pPr algn="just" eaLnBrk="1" hangingPunct="1"/>
            <a:r>
              <a:rPr lang="zh-CN" altLang="en-US" sz="2400" dirty="0">
                <a:ea typeface="宋体" pitchFamily="2" charset="-122"/>
              </a:rPr>
              <a:t>在峰值点和谷值点的电压值可以由驻波比计算得出</a:t>
            </a:r>
            <a:r>
              <a:rPr lang="en-US" altLang="zh-CN" sz="2400" dirty="0">
                <a:ea typeface="宋体" pitchFamily="2" charset="-122"/>
              </a:rPr>
              <a:t> (</a:t>
            </a:r>
            <a:r>
              <a:rPr lang="zh-CN" altLang="en-US" sz="2400" b="1" dirty="0">
                <a:solidFill>
                  <a:srgbClr val="FF00FF"/>
                </a:solidFill>
                <a:ea typeface="宋体" pitchFamily="2" charset="-122"/>
              </a:rPr>
              <a:t>纯电阻</a:t>
            </a:r>
            <a:r>
              <a:rPr lang="en-US" altLang="zh-CN" sz="2400" dirty="0">
                <a:ea typeface="宋体" pitchFamily="2" charset="-122"/>
              </a:rPr>
              <a:t>):</a:t>
            </a:r>
          </a:p>
          <a:p>
            <a:pPr algn="just" eaLnBrk="1" hangingPunct="1"/>
            <a:endParaRPr lang="en-US" altLang="zh-CN" sz="2400" dirty="0">
              <a:ea typeface="宋体" pitchFamily="2" charset="-122"/>
            </a:endParaRPr>
          </a:p>
          <a:p>
            <a:pPr algn="just" eaLnBrk="1" hangingPunct="1"/>
            <a:endParaRPr lang="en-US" altLang="zh-CN" sz="2400" dirty="0">
              <a:ea typeface="宋体" pitchFamily="2" charset="-122"/>
            </a:endParaRPr>
          </a:p>
          <a:p>
            <a:pPr algn="just" eaLnBrk="1" hangingPunct="1"/>
            <a:endParaRPr lang="en-US" altLang="zh-CN" sz="2400" dirty="0">
              <a:ea typeface="宋体" pitchFamily="2" charset="-122"/>
            </a:endParaRPr>
          </a:p>
          <a:p>
            <a:pPr algn="just" eaLnBrk="1" hangingPunct="1"/>
            <a:r>
              <a:rPr lang="zh-CN" altLang="en-US" sz="2400" dirty="0">
                <a:ea typeface="宋体" pitchFamily="2" charset="-122"/>
              </a:rPr>
              <a:t>在峰值点和谷值点归一化的输入阻抗值为</a:t>
            </a:r>
            <a:r>
              <a:rPr lang="en-US" altLang="zh-CN" sz="2400" dirty="0">
                <a:ea typeface="宋体" pitchFamily="2" charset="-122"/>
              </a:rPr>
              <a:t>:</a:t>
            </a:r>
          </a:p>
          <a:p>
            <a:pPr algn="just" eaLnBrk="1" hangingPunct="1"/>
            <a:endParaRPr lang="en-US" altLang="zh-CN" sz="2400" dirty="0">
              <a:ea typeface="宋体" pitchFamily="2" charset="-122"/>
            </a:endParaRPr>
          </a:p>
          <a:p>
            <a:pPr algn="just" eaLnBrk="1" hangingPunct="1"/>
            <a:endParaRPr lang="zh-CN" altLang="en-US" sz="2400" dirty="0">
              <a:ea typeface="宋体" pitchFamily="2" charset="-122"/>
            </a:endParaRPr>
          </a:p>
        </p:txBody>
      </p:sp>
      <p:graphicFrame>
        <p:nvGraphicFramePr>
          <p:cNvPr id="6" name="Object 3"/>
          <p:cNvGraphicFramePr>
            <a:graphicFrameLocks noChangeAspect="1"/>
          </p:cNvGraphicFramePr>
          <p:nvPr>
            <p:extLst/>
          </p:nvPr>
        </p:nvGraphicFramePr>
        <p:xfrm>
          <a:off x="3414192" y="2996952"/>
          <a:ext cx="2057400" cy="963613"/>
        </p:xfrm>
        <a:graphic>
          <a:graphicData uri="http://schemas.openxmlformats.org/presentationml/2006/ole">
            <mc:AlternateContent xmlns:mc="http://schemas.openxmlformats.org/markup-compatibility/2006">
              <mc:Choice xmlns:v="urn:schemas-microsoft-com:vml" Requires="v">
                <p:oleObj spid="_x0000_s5148" name="Equation" r:id="rId3" imgW="1308100" imgH="609600" progId="Equation.DSMT4">
                  <p:embed/>
                </p:oleObj>
              </mc:Choice>
              <mc:Fallback>
                <p:oleObj name="Equation" r:id="rId3" imgW="1308100" imgH="609600" progId="Equation.DSMT4">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192" y="2996952"/>
                        <a:ext cx="2057400" cy="9636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4"/>
          <p:cNvGraphicFramePr>
            <a:graphicFrameLocks noChangeAspect="1"/>
          </p:cNvGraphicFramePr>
          <p:nvPr>
            <p:extLst/>
          </p:nvPr>
        </p:nvGraphicFramePr>
        <p:xfrm>
          <a:off x="3687688" y="5013176"/>
          <a:ext cx="1676400" cy="1189038"/>
        </p:xfrm>
        <a:graphic>
          <a:graphicData uri="http://schemas.openxmlformats.org/presentationml/2006/ole">
            <mc:AlternateContent xmlns:mc="http://schemas.openxmlformats.org/markup-compatibility/2006">
              <mc:Choice xmlns:v="urn:schemas-microsoft-com:vml" Requires="v">
                <p:oleObj spid="_x0000_s5149" name="Equation" r:id="rId5" imgW="1002865" imgH="710891" progId="Equation.DSMT4">
                  <p:embed/>
                </p:oleObj>
              </mc:Choice>
              <mc:Fallback>
                <p:oleObj name="Equation" r:id="rId5" imgW="1002865" imgH="710891" progId="Equation.DSMT4">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7688" y="5013176"/>
                        <a:ext cx="1676400" cy="118903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5"/>
          <p:cNvSpPr>
            <a:spLocks noChangeArrowheads="1"/>
          </p:cNvSpPr>
          <p:nvPr/>
        </p:nvSpPr>
        <p:spPr bwMode="auto">
          <a:xfrm>
            <a:off x="971600" y="737047"/>
            <a:ext cx="66214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14300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60020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205740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5146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9718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4290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88620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85000"/>
              </a:lnSpc>
              <a:spcBef>
                <a:spcPct val="0"/>
              </a:spcBef>
              <a:buClrTx/>
              <a:buFontTx/>
              <a:buNone/>
            </a:pPr>
            <a:r>
              <a:rPr lang="zh-CN" altLang="en-US" sz="2800" dirty="0">
                <a:solidFill>
                  <a:srgbClr val="9900FF"/>
                </a:solidFill>
                <a:latin typeface="Comic Sans MS" pitchFamily="66" charset="0"/>
                <a:ea typeface="宋体" pitchFamily="2" charset="-122"/>
              </a:rPr>
              <a:t>在峰值点和谷值点的输入阻抗</a:t>
            </a:r>
            <a:endParaRPr lang="en-US" altLang="zh-CN" sz="2800" dirty="0">
              <a:solidFill>
                <a:srgbClr val="9900FF"/>
              </a:solidFill>
              <a:latin typeface="Comic Sans MS" pitchFamily="66" charset="0"/>
              <a:ea typeface="宋体" pitchFamily="2" charset="-122"/>
            </a:endParaRPr>
          </a:p>
        </p:txBody>
      </p:sp>
    </p:spTree>
    <p:extLst>
      <p:ext uri="{BB962C8B-B14F-4D97-AF65-F5344CB8AC3E}">
        <p14:creationId xmlns:p14="http://schemas.microsoft.com/office/powerpoint/2010/main" val="3244512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73</a:t>
            </a:fld>
            <a:endParaRPr lang="zh-CN" altLang="en-US" dirty="0"/>
          </a:p>
        </p:txBody>
      </p:sp>
      <p:sp>
        <p:nvSpPr>
          <p:cNvPr id="5" name="Rectangle 2"/>
          <p:cNvSpPr>
            <a:spLocks noGrp="1" noChangeArrowheads="1"/>
          </p:cNvSpPr>
          <p:nvPr>
            <p:ph type="title"/>
          </p:nvPr>
        </p:nvSpPr>
        <p:spPr>
          <a:xfrm>
            <a:off x="1066800" y="457200"/>
            <a:ext cx="2590800" cy="1143000"/>
          </a:xfrm>
        </p:spPr>
        <p:txBody>
          <a:bodyPr/>
          <a:lstStyle/>
          <a:p>
            <a:pPr algn="l" eaLnBrk="1" hangingPunct="1"/>
            <a:r>
              <a:rPr lang="zh-CN" altLang="en-US" sz="3600" b="1">
                <a:solidFill>
                  <a:srgbClr val="FF00FF"/>
                </a:solidFill>
                <a:ea typeface="楷体_GB2312" pitchFamily="49" charset="-122"/>
              </a:rPr>
              <a:t>传输功率</a:t>
            </a:r>
            <a:endParaRPr lang="en-US" altLang="zh-CN" sz="3600" b="1">
              <a:solidFill>
                <a:srgbClr val="FF00FF"/>
              </a:solidFill>
              <a:ea typeface="楷体_GB2312" pitchFamily="49" charset="-122"/>
            </a:endParaRPr>
          </a:p>
        </p:txBody>
      </p:sp>
      <p:sp>
        <p:nvSpPr>
          <p:cNvPr id="6" name="Rectangle 3"/>
          <p:cNvSpPr txBox="1">
            <a:spLocks noChangeArrowheads="1"/>
          </p:cNvSpPr>
          <p:nvPr/>
        </p:nvSpPr>
        <p:spPr>
          <a:xfrm>
            <a:off x="611560" y="1692746"/>
            <a:ext cx="7958138" cy="38862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zh-CN" altLang="en-US" sz="2400" dirty="0">
                <a:ea typeface="宋体" pitchFamily="2" charset="-122"/>
              </a:rPr>
              <a:t>传输给负载的功率，称为传输功率。分为三种情况：</a:t>
            </a:r>
          </a:p>
          <a:p>
            <a:pPr>
              <a:lnSpc>
                <a:spcPct val="90000"/>
              </a:lnSpc>
              <a:buFont typeface="Wingdings" pitchFamily="2" charset="2"/>
              <a:buNone/>
            </a:pPr>
            <a:r>
              <a:rPr lang="en-US" altLang="zh-CN" sz="2400" dirty="0">
                <a:ea typeface="宋体" pitchFamily="2" charset="-122"/>
              </a:rPr>
              <a:t>    （1）</a:t>
            </a:r>
            <a:r>
              <a:rPr lang="zh-CN" altLang="en-US" sz="2400" dirty="0">
                <a:ea typeface="宋体" pitchFamily="2" charset="-122"/>
              </a:rPr>
              <a:t>匹配线情况</a:t>
            </a:r>
          </a:p>
          <a:p>
            <a:pPr>
              <a:lnSpc>
                <a:spcPct val="90000"/>
              </a:lnSpc>
              <a:buFont typeface="Wingdings" pitchFamily="2" charset="2"/>
              <a:buNone/>
            </a:pPr>
            <a:r>
              <a:rPr lang="zh-CN" altLang="en-US" sz="2400" dirty="0">
                <a:ea typeface="宋体" pitchFamily="2" charset="-122"/>
              </a:rPr>
              <a:t>              此时负载无反射功率，传输给负载的功率为：</a:t>
            </a:r>
          </a:p>
          <a:p>
            <a:pPr>
              <a:lnSpc>
                <a:spcPct val="90000"/>
              </a:lnSpc>
              <a:buFont typeface="Wingdings" pitchFamily="2" charset="2"/>
              <a:buNone/>
            </a:pPr>
            <a:endParaRPr lang="en-US" altLang="zh-CN" sz="2400" dirty="0">
              <a:ea typeface="宋体" pitchFamily="2" charset="-122"/>
            </a:endParaRPr>
          </a:p>
          <a:p>
            <a:pPr>
              <a:lnSpc>
                <a:spcPct val="90000"/>
              </a:lnSpc>
              <a:buFont typeface="Wingdings" pitchFamily="2" charset="2"/>
              <a:buNone/>
            </a:pPr>
            <a:endParaRPr lang="en-US" altLang="zh-CN" sz="2400" dirty="0">
              <a:ea typeface="宋体" pitchFamily="2" charset="-122"/>
            </a:endParaRPr>
          </a:p>
          <a:p>
            <a:pPr>
              <a:lnSpc>
                <a:spcPct val="90000"/>
              </a:lnSpc>
              <a:buFont typeface="Wingdings" pitchFamily="2" charset="2"/>
              <a:buNone/>
            </a:pPr>
            <a:r>
              <a:rPr lang="en-US" altLang="zh-CN" sz="2400" dirty="0">
                <a:ea typeface="宋体" pitchFamily="2" charset="-122"/>
              </a:rPr>
              <a:t>    </a:t>
            </a:r>
          </a:p>
          <a:p>
            <a:pPr>
              <a:lnSpc>
                <a:spcPct val="90000"/>
              </a:lnSpc>
              <a:buFont typeface="Wingdings" pitchFamily="2" charset="2"/>
              <a:buNone/>
            </a:pPr>
            <a:r>
              <a:rPr lang="en-US" altLang="zh-CN" sz="2400" dirty="0">
                <a:ea typeface="宋体" pitchFamily="2" charset="-122"/>
              </a:rPr>
              <a:t>    （2）</a:t>
            </a:r>
            <a:r>
              <a:rPr lang="zh-CN" altLang="en-US" sz="2400" dirty="0">
                <a:ea typeface="宋体" pitchFamily="2" charset="-122"/>
              </a:rPr>
              <a:t>失配无耗线情况</a:t>
            </a:r>
          </a:p>
          <a:p>
            <a:pPr>
              <a:lnSpc>
                <a:spcPct val="90000"/>
              </a:lnSpc>
              <a:buFont typeface="Wingdings" pitchFamily="2" charset="2"/>
              <a:buNone/>
            </a:pPr>
            <a:r>
              <a:rPr lang="zh-CN" altLang="en-US" sz="2400" dirty="0">
                <a:ea typeface="宋体" pitchFamily="2" charset="-122"/>
              </a:rPr>
              <a:t>              此时负载有反射，传输给负载的功率（为入射功率减去反射功率）</a:t>
            </a:r>
          </a:p>
          <a:p>
            <a:pPr>
              <a:lnSpc>
                <a:spcPct val="90000"/>
              </a:lnSpc>
              <a:buFont typeface="Wingdings" pitchFamily="2" charset="2"/>
              <a:buNone/>
            </a:pPr>
            <a:endParaRPr lang="en-US" altLang="zh-CN" sz="2400" dirty="0">
              <a:ea typeface="宋体" pitchFamily="2" charset="-122"/>
            </a:endParaRPr>
          </a:p>
          <a:p>
            <a:pPr>
              <a:lnSpc>
                <a:spcPct val="90000"/>
              </a:lnSpc>
              <a:buFont typeface="Wingdings" pitchFamily="2" charset="2"/>
              <a:buNone/>
            </a:pPr>
            <a:r>
              <a:rPr lang="en-US" altLang="zh-CN" sz="2400" dirty="0">
                <a:ea typeface="宋体" pitchFamily="2" charset="-122"/>
              </a:rPr>
              <a:t>    （3）</a:t>
            </a:r>
            <a:r>
              <a:rPr lang="zh-CN" altLang="en-US" sz="2400" dirty="0">
                <a:ea typeface="宋体" pitchFamily="2" charset="-122"/>
              </a:rPr>
              <a:t>失配有耗线</a:t>
            </a:r>
            <a:r>
              <a:rPr lang="zh-CN" altLang="en-US" sz="2400" dirty="0" smtClean="0">
                <a:ea typeface="宋体" pitchFamily="2" charset="-122"/>
              </a:rPr>
              <a:t>情况</a:t>
            </a:r>
            <a:endParaRPr lang="en-US" altLang="zh-CN" sz="2000" dirty="0">
              <a:ea typeface="宋体" pitchFamily="2" charset="-122"/>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1805612400"/>
              </p:ext>
            </p:extLst>
          </p:nvPr>
        </p:nvGraphicFramePr>
        <p:xfrm>
          <a:off x="2699792" y="2726380"/>
          <a:ext cx="3124200" cy="925513"/>
        </p:xfrm>
        <a:graphic>
          <a:graphicData uri="http://schemas.openxmlformats.org/presentationml/2006/ole">
            <mc:AlternateContent xmlns:mc="http://schemas.openxmlformats.org/markup-compatibility/2006">
              <mc:Choice xmlns:v="urn:schemas-microsoft-com:vml" Requires="v">
                <p:oleObj spid="_x0000_s6170" name="Equation" r:id="rId3" imgW="1803400" imgH="533400" progId="Equation.DSMT4">
                  <p:embed/>
                </p:oleObj>
              </mc:Choice>
              <mc:Fallback>
                <p:oleObj name="Equation" r:id="rId3" imgW="1803400" imgH="5334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726380"/>
                        <a:ext cx="3124200" cy="9255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1475061464"/>
              </p:ext>
            </p:extLst>
          </p:nvPr>
        </p:nvGraphicFramePr>
        <p:xfrm>
          <a:off x="3203848" y="4428352"/>
          <a:ext cx="1600200" cy="514350"/>
        </p:xfrm>
        <a:graphic>
          <a:graphicData uri="http://schemas.openxmlformats.org/presentationml/2006/ole">
            <mc:AlternateContent xmlns:mc="http://schemas.openxmlformats.org/markup-compatibility/2006">
              <mc:Choice xmlns:v="urn:schemas-microsoft-com:vml" Requires="v">
                <p:oleObj spid="_x0000_s6171" name="Equation" r:id="rId5" imgW="711200" imgH="228600" progId="Equation.DSMT4">
                  <p:embed/>
                </p:oleObj>
              </mc:Choice>
              <mc:Fallback>
                <p:oleObj name="Equation" r:id="rId5" imgW="711200" imgH="228600" progId="Equation.DSMT4">
                  <p:embed/>
                  <p:pic>
                    <p:nvPicPr>
                      <p:cNvPr id="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4428352"/>
                        <a:ext cx="1600200" cy="5143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7905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74</a:t>
            </a:fld>
            <a:endParaRPr lang="zh-CN" altLang="en-US" dirty="0"/>
          </a:p>
        </p:txBody>
      </p:sp>
      <p:sp>
        <p:nvSpPr>
          <p:cNvPr id="5" name="Rectangle 2"/>
          <p:cNvSpPr>
            <a:spLocks noChangeArrowheads="1"/>
          </p:cNvSpPr>
          <p:nvPr/>
        </p:nvSpPr>
        <p:spPr bwMode="auto">
          <a:xfrm>
            <a:off x="762000" y="1219200"/>
            <a:ext cx="795813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90000"/>
              </a:lnSpc>
            </a:pPr>
            <a:r>
              <a:rPr lang="zh-CN" altLang="en-US" b="1" dirty="0">
                <a:solidFill>
                  <a:srgbClr val="9966FF"/>
                </a:solidFill>
                <a:latin typeface="楷体_GB2312" pitchFamily="49" charset="-122"/>
                <a:ea typeface="楷体_GB2312" pitchFamily="49" charset="-122"/>
              </a:rPr>
              <a:t>回波损耗</a:t>
            </a:r>
            <a:r>
              <a:rPr lang="en-US" altLang="zh-CN" b="1" i="1" dirty="0">
                <a:solidFill>
                  <a:srgbClr val="9966FF"/>
                </a:solidFill>
                <a:latin typeface="TimesNewRoman" charset="0"/>
                <a:ea typeface="宋体" pitchFamily="2" charset="-122"/>
              </a:rPr>
              <a:t> </a:t>
            </a:r>
            <a:r>
              <a:rPr lang="en-US" altLang="zh-CN" b="1" dirty="0">
                <a:solidFill>
                  <a:srgbClr val="9966FF"/>
                </a:solidFill>
                <a:latin typeface="楷体_GB2312" pitchFamily="49" charset="-122"/>
                <a:ea typeface="楷体_GB2312" pitchFamily="49" charset="-122"/>
              </a:rPr>
              <a:t>(</a:t>
            </a:r>
            <a:r>
              <a:rPr lang="en-US" altLang="zh-CN" b="1" i="1" dirty="0">
                <a:solidFill>
                  <a:srgbClr val="9966FF"/>
                </a:solidFill>
                <a:latin typeface="TimesNewRoman" charset="0"/>
                <a:ea typeface="宋体" pitchFamily="2" charset="-122"/>
              </a:rPr>
              <a:t>Return Loss</a:t>
            </a:r>
            <a:r>
              <a:rPr lang="zh-CN" altLang="en-US" b="1" dirty="0">
                <a:solidFill>
                  <a:srgbClr val="9966FF"/>
                </a:solidFill>
                <a:latin typeface="楷体_GB2312" pitchFamily="49" charset="-122"/>
                <a:ea typeface="楷体_GB2312" pitchFamily="49" charset="-122"/>
              </a:rPr>
              <a:t>)</a:t>
            </a:r>
          </a:p>
          <a:p>
            <a:pPr eaLnBrk="1" hangingPunct="1">
              <a:lnSpc>
                <a:spcPct val="90000"/>
              </a:lnSpc>
            </a:pPr>
            <a:endParaRPr lang="zh-CN" altLang="en-US" b="1" dirty="0">
              <a:solidFill>
                <a:srgbClr val="9966FF"/>
              </a:solidFill>
              <a:latin typeface="楷体_GB2312" pitchFamily="49" charset="-122"/>
              <a:ea typeface="楷体_GB2312" pitchFamily="49" charset="-122"/>
            </a:endParaRPr>
          </a:p>
          <a:p>
            <a:pPr eaLnBrk="1" hangingPunct="1">
              <a:lnSpc>
                <a:spcPct val="90000"/>
              </a:lnSpc>
              <a:buFont typeface="Wingdings" pitchFamily="2" charset="2"/>
              <a:buNone/>
            </a:pPr>
            <a:r>
              <a:rPr lang="en-US" altLang="zh-CN" dirty="0">
                <a:latin typeface="TimesNewRoman" charset="0"/>
                <a:ea typeface="宋体" pitchFamily="2" charset="-122"/>
              </a:rPr>
              <a:t> </a:t>
            </a:r>
            <a:r>
              <a:rPr lang="zh-CN" altLang="en-US" sz="2400" dirty="0">
                <a:latin typeface="TimesNewRoman" charset="0"/>
                <a:ea typeface="宋体" pitchFamily="2" charset="-122"/>
              </a:rPr>
              <a:t>回波损耗定义为入射波功率与反射波功率的比值</a:t>
            </a:r>
            <a:r>
              <a:rPr lang="en-US" altLang="zh-CN" sz="2400" dirty="0">
                <a:latin typeface="TimesNewRoman" charset="0"/>
                <a:ea typeface="宋体" pitchFamily="2" charset="-122"/>
              </a:rPr>
              <a:t>.  dB </a:t>
            </a:r>
            <a:r>
              <a:rPr lang="zh-CN" altLang="en-US" sz="2400" dirty="0">
                <a:latin typeface="TimesNewRoman" charset="0"/>
                <a:ea typeface="宋体" pitchFamily="2" charset="-122"/>
              </a:rPr>
              <a:t>的定义式为</a:t>
            </a:r>
            <a:r>
              <a:rPr lang="en-US" altLang="zh-CN" sz="2400" dirty="0">
                <a:latin typeface="TimesNewRoman" charset="0"/>
                <a:ea typeface="宋体" pitchFamily="2" charset="-122"/>
              </a:rPr>
              <a:t>s</a:t>
            </a: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r>
              <a:rPr lang="zh-CN" altLang="en-US" sz="2400" b="1" dirty="0">
                <a:latin typeface="楷体_GB2312" pitchFamily="49" charset="-122"/>
                <a:ea typeface="楷体_GB2312" pitchFamily="49" charset="-122"/>
              </a:rPr>
              <a:t>：</a:t>
            </a:r>
          </a:p>
          <a:p>
            <a:pPr eaLnBrk="1" hangingPunct="1">
              <a:lnSpc>
                <a:spcPct val="90000"/>
              </a:lnSpc>
              <a:buFont typeface="Wingdings" pitchFamily="2" charset="2"/>
              <a:buNone/>
            </a:pPr>
            <a:endParaRPr lang="en-US" altLang="zh-CN" sz="2400" dirty="0">
              <a:latin typeface="楷体_GB2312" pitchFamily="49" charset="-122"/>
              <a:ea typeface="楷体_GB2312" pitchFamily="49"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r>
              <a:rPr lang="en-US" altLang="zh-CN" sz="2400" dirty="0">
                <a:latin typeface="TimesNewRoman" charset="0"/>
                <a:ea typeface="宋体" pitchFamily="2" charset="-122"/>
              </a:rPr>
              <a:t>   </a:t>
            </a: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pPr>
            <a:endParaRPr lang="zh-CN" altLang="en-US" sz="2400" dirty="0">
              <a:ea typeface="宋体"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952" y="3212976"/>
            <a:ext cx="62484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179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75</a:t>
            </a:fld>
            <a:endParaRPr lang="zh-CN" altLang="en-US" dirty="0"/>
          </a:p>
        </p:txBody>
      </p:sp>
      <p:sp>
        <p:nvSpPr>
          <p:cNvPr id="5" name="Rectangle 2"/>
          <p:cNvSpPr>
            <a:spLocks noChangeArrowheads="1"/>
          </p:cNvSpPr>
          <p:nvPr/>
        </p:nvSpPr>
        <p:spPr bwMode="auto">
          <a:xfrm>
            <a:off x="656258" y="1990204"/>
            <a:ext cx="795813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algn="just" eaLnBrk="1" hangingPunct="1">
              <a:lnSpc>
                <a:spcPct val="90000"/>
              </a:lnSpc>
              <a:buFont typeface="Wingdings" pitchFamily="2" charset="2"/>
              <a:buNone/>
            </a:pPr>
            <a:r>
              <a:rPr lang="zh-CN" altLang="en-US" sz="2800" dirty="0">
                <a:latin typeface="TimesNewRoman" charset="0"/>
                <a:ea typeface="宋体" pitchFamily="2" charset="-122"/>
              </a:rPr>
              <a:t>   </a:t>
            </a:r>
            <a:r>
              <a:rPr lang="zh-CN" altLang="en-US" sz="2800" b="1" dirty="0">
                <a:latin typeface="楷体_GB2312" pitchFamily="49" charset="-122"/>
                <a:ea typeface="楷体_GB2312" pitchFamily="49" charset="-122"/>
              </a:rPr>
              <a:t>对无耗线而言，沿线各处的回波损耗都相同。但对有耗线而言，回波损耗是位置的函数。</a:t>
            </a:r>
          </a:p>
          <a:p>
            <a:pPr algn="just" eaLnBrk="1" hangingPunct="1">
              <a:lnSpc>
                <a:spcPct val="90000"/>
              </a:lnSpc>
              <a:buFont typeface="Wingdings" pitchFamily="2" charset="2"/>
              <a:buNone/>
            </a:pPr>
            <a:r>
              <a:rPr lang="zh-CN" altLang="en-US" sz="2800" b="1" dirty="0">
                <a:latin typeface="楷体_GB2312" pitchFamily="49" charset="-122"/>
                <a:ea typeface="楷体_GB2312" pitchFamily="49" charset="-122"/>
              </a:rPr>
              <a:t>  比如：输入端和输出端的回波损耗之间的关系为：</a:t>
            </a:r>
          </a:p>
          <a:p>
            <a:pPr eaLnBrk="1" hangingPunct="1">
              <a:lnSpc>
                <a:spcPct val="90000"/>
              </a:lnSpc>
              <a:buFont typeface="Wingdings" pitchFamily="2" charset="2"/>
              <a:buNone/>
            </a:pPr>
            <a:endParaRPr lang="en-US" altLang="zh-CN" sz="2400" dirty="0">
              <a:latin typeface="楷体_GB2312" pitchFamily="49" charset="-122"/>
              <a:ea typeface="楷体_GB2312" pitchFamily="49"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buFont typeface="Wingdings" pitchFamily="2" charset="2"/>
              <a:buNone/>
            </a:pPr>
            <a:r>
              <a:rPr lang="en-US" altLang="zh-CN" sz="2400" dirty="0">
                <a:latin typeface="TimesNewRoman" charset="0"/>
                <a:ea typeface="宋体" pitchFamily="2" charset="-122"/>
              </a:rPr>
              <a:t>   </a:t>
            </a:r>
          </a:p>
          <a:p>
            <a:pPr eaLnBrk="1" hangingPunct="1">
              <a:lnSpc>
                <a:spcPct val="90000"/>
              </a:lnSpc>
              <a:buFont typeface="Wingdings" pitchFamily="2" charset="2"/>
              <a:buNone/>
            </a:pPr>
            <a:endParaRPr lang="en-US" altLang="zh-CN" sz="2400" dirty="0">
              <a:latin typeface="TimesNewRoman" charset="0"/>
              <a:ea typeface="宋体" pitchFamily="2" charset="-122"/>
            </a:endParaRPr>
          </a:p>
          <a:p>
            <a:pPr eaLnBrk="1" hangingPunct="1">
              <a:lnSpc>
                <a:spcPct val="90000"/>
              </a:lnSpc>
            </a:pPr>
            <a:endParaRPr lang="zh-CN" altLang="en-US" sz="2400" dirty="0">
              <a:ea typeface="宋体" pitchFamily="2"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1995437677"/>
              </p:ext>
            </p:extLst>
          </p:nvPr>
        </p:nvGraphicFramePr>
        <p:xfrm>
          <a:off x="1043608" y="4365104"/>
          <a:ext cx="7173913" cy="2016125"/>
        </p:xfrm>
        <a:graphic>
          <a:graphicData uri="http://schemas.openxmlformats.org/presentationml/2006/ole">
            <mc:AlternateContent xmlns:mc="http://schemas.openxmlformats.org/markup-compatibility/2006">
              <mc:Choice xmlns:v="urn:schemas-microsoft-com:vml" Requires="v">
                <p:oleObj spid="_x0000_s7182" name="Equation" r:id="rId3" imgW="3162300" imgH="914400" progId="Equation.DSMT4">
                  <p:embed/>
                </p:oleObj>
              </mc:Choice>
              <mc:Fallback>
                <p:oleObj name="Equation" r:id="rId3" imgW="3162300" imgH="914400" progId="Equation.DSMT4">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365104"/>
                        <a:ext cx="7173913" cy="20161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7647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76</a:t>
            </a:fld>
            <a:endParaRPr lang="zh-CN" altLang="en-US" dirty="0"/>
          </a:p>
        </p:txBody>
      </p:sp>
      <p:sp>
        <p:nvSpPr>
          <p:cNvPr id="5" name="Rectangle 2"/>
          <p:cNvSpPr>
            <a:spLocks noChangeArrowheads="1"/>
          </p:cNvSpPr>
          <p:nvPr/>
        </p:nvSpPr>
        <p:spPr bwMode="auto">
          <a:xfrm>
            <a:off x="467544" y="1772816"/>
            <a:ext cx="7772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accent2"/>
              </a:buClr>
              <a:buFont typeface="Wingdings" pitchFamily="2" charset="2"/>
              <a:buChar char="w"/>
              <a:defRPr sz="3200">
                <a:solidFill>
                  <a:schemeClr val="tx1"/>
                </a:solidFill>
                <a:latin typeface="Times New Roman" pitchFamily="18" charset="0"/>
              </a:defRPr>
            </a:lvl1pPr>
            <a:lvl2pPr marL="742950" indent="-285750" eaLnBrk="0" hangingPunct="0">
              <a:spcBef>
                <a:spcPct val="20000"/>
              </a:spcBef>
              <a:buClr>
                <a:schemeClr val="accent2"/>
              </a:buClr>
              <a:buSzPct val="55000"/>
              <a:buFont typeface="Wingdings" pitchFamily="2" charset="2"/>
              <a:buChar char="n"/>
              <a:defRPr sz="2800">
                <a:solidFill>
                  <a:schemeClr val="tx1"/>
                </a:solidFill>
                <a:latin typeface="Times New Roman" pitchFamily="18" charset="0"/>
              </a:defRPr>
            </a:lvl2pPr>
            <a:lvl3pPr marL="1085850" indent="-228600" eaLnBrk="0" hangingPunct="0">
              <a:spcBef>
                <a:spcPct val="20000"/>
              </a:spcBef>
              <a:buClr>
                <a:schemeClr val="accent2"/>
              </a:buClr>
              <a:buSzPct val="65000"/>
              <a:buFont typeface="Wingdings" pitchFamily="2" charset="2"/>
              <a:buChar char="l"/>
              <a:defRPr sz="2400">
                <a:solidFill>
                  <a:schemeClr val="tx1"/>
                </a:solidFill>
                <a:latin typeface="Times New Roman" pitchFamily="18" charset="0"/>
              </a:defRPr>
            </a:lvl3pPr>
            <a:lvl4pPr marL="1428750" indent="-228600" eaLnBrk="0" hangingPunct="0">
              <a:spcBef>
                <a:spcPct val="20000"/>
              </a:spcBef>
              <a:buClr>
                <a:schemeClr val="accent2"/>
              </a:buClr>
              <a:buSzPct val="85000"/>
              <a:buFont typeface="Wingdings" pitchFamily="2" charset="2"/>
              <a:buChar char="w"/>
              <a:defRPr sz="2000">
                <a:solidFill>
                  <a:schemeClr val="tx1"/>
                </a:solidFill>
                <a:latin typeface="Times New Roman" pitchFamily="18" charset="0"/>
              </a:defRPr>
            </a:lvl4pPr>
            <a:lvl5pPr marL="1771650" indent="-228600" eaLnBrk="0" hangingPunct="0">
              <a:spcBef>
                <a:spcPct val="20000"/>
              </a:spcBef>
              <a:buClr>
                <a:schemeClr val="accent2"/>
              </a:buClr>
              <a:buSzPct val="80000"/>
              <a:buFont typeface="Wingdings" pitchFamily="2" charset="2"/>
              <a:buChar char="§"/>
              <a:defRPr>
                <a:solidFill>
                  <a:schemeClr val="tx1"/>
                </a:solidFill>
                <a:latin typeface="Times New Roman" pitchFamily="18" charset="0"/>
              </a:defRPr>
            </a:lvl5pPr>
            <a:lvl6pPr marL="22288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6pPr>
            <a:lvl7pPr marL="26860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7pPr>
            <a:lvl8pPr marL="31432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8pPr>
            <a:lvl9pPr marL="3600450" indent="-228600" eaLnBrk="0" fontAlgn="base" hangingPunct="0">
              <a:spcBef>
                <a:spcPct val="20000"/>
              </a:spcBef>
              <a:spcAft>
                <a:spcPct val="0"/>
              </a:spcAft>
              <a:buClr>
                <a:schemeClr val="accent2"/>
              </a:buClr>
              <a:buSzPct val="80000"/>
              <a:buFont typeface="Wingdings" pitchFamily="2" charset="2"/>
              <a:buChar char="§"/>
              <a:defRPr>
                <a:solidFill>
                  <a:schemeClr val="tx1"/>
                </a:solidFill>
                <a:latin typeface="Times New Roman" pitchFamily="18" charset="0"/>
              </a:defRPr>
            </a:lvl9pPr>
          </a:lstStyle>
          <a:p>
            <a:pPr eaLnBrk="1" hangingPunct="1">
              <a:lnSpc>
                <a:spcPct val="90000"/>
              </a:lnSpc>
              <a:buFont typeface="Wingdings" pitchFamily="2" charset="2"/>
              <a:buNone/>
            </a:pPr>
            <a:r>
              <a:rPr lang="en-US" altLang="zh-CN" sz="2400" dirty="0">
                <a:latin typeface="TimesNewRoman" charset="0"/>
                <a:ea typeface="宋体" pitchFamily="2" charset="-122"/>
              </a:rPr>
              <a:t>   </a:t>
            </a:r>
            <a:r>
              <a:rPr lang="zh-CN" altLang="en-US" sz="2800" b="1" dirty="0">
                <a:solidFill>
                  <a:srgbClr val="009900"/>
                </a:solidFill>
                <a:latin typeface="TimesNewRoman" charset="0"/>
                <a:ea typeface="宋体" pitchFamily="2" charset="-122"/>
              </a:rPr>
              <a:t>匹配负载</a:t>
            </a:r>
            <a:endParaRPr lang="en-US" altLang="zh-CN" sz="2800" b="1" i="1" dirty="0">
              <a:solidFill>
                <a:srgbClr val="9966FF"/>
              </a:solidFill>
              <a:latin typeface="TimesNewRoman" charset="0"/>
              <a:ea typeface="宋体" pitchFamily="2" charset="-122"/>
            </a:endParaRPr>
          </a:p>
          <a:p>
            <a:pPr algn="just" eaLnBrk="1" hangingPunct="1">
              <a:lnSpc>
                <a:spcPct val="90000"/>
              </a:lnSpc>
              <a:buFont typeface="Wingdings" pitchFamily="2" charset="2"/>
              <a:buNone/>
            </a:pPr>
            <a:r>
              <a:rPr lang="en-US" altLang="zh-CN" sz="2400" dirty="0">
                <a:latin typeface="TimesNewRoman" charset="0"/>
                <a:ea typeface="宋体" pitchFamily="2" charset="-122"/>
              </a:rPr>
              <a:t>    </a:t>
            </a:r>
            <a:r>
              <a:rPr lang="en-US" altLang="zh-CN" sz="2400" b="1" dirty="0">
                <a:solidFill>
                  <a:srgbClr val="FF00FF"/>
                </a:solidFill>
                <a:latin typeface="WPMathA" charset="-122"/>
                <a:ea typeface="WPMathA" charset="-122"/>
                <a:sym typeface="Symbol" pitchFamily="18" charset="2"/>
              </a:rPr>
              <a:t></a:t>
            </a:r>
            <a:r>
              <a:rPr lang="en-US" altLang="zh-CN" sz="2400" b="1" dirty="0">
                <a:solidFill>
                  <a:srgbClr val="FF00FF"/>
                </a:solidFill>
                <a:latin typeface="TimesNewRoman" charset="0"/>
                <a:ea typeface="宋体" pitchFamily="2" charset="-122"/>
              </a:rPr>
              <a:t>= 0，</a:t>
            </a:r>
            <a:r>
              <a:rPr lang="en-US" altLang="zh-CN" sz="2400" b="1" i="1" dirty="0">
                <a:solidFill>
                  <a:srgbClr val="FF00FF"/>
                </a:solidFill>
                <a:latin typeface="TimesNewRoman,Italic" charset="0"/>
                <a:ea typeface="宋体" pitchFamily="2" charset="-122"/>
              </a:rPr>
              <a:t>s </a:t>
            </a:r>
            <a:r>
              <a:rPr lang="en-US" altLang="zh-CN" sz="2400" b="1" dirty="0">
                <a:solidFill>
                  <a:srgbClr val="FF00FF"/>
                </a:solidFill>
                <a:latin typeface="TimesNewRoman" charset="0"/>
                <a:ea typeface="宋体" pitchFamily="2" charset="-122"/>
              </a:rPr>
              <a:t>= 1，</a:t>
            </a:r>
            <a:r>
              <a:rPr lang="en-US" altLang="zh-CN" sz="2400" b="1" i="1" dirty="0">
                <a:solidFill>
                  <a:srgbClr val="FF00FF"/>
                </a:solidFill>
                <a:latin typeface="TimesNewRoman,Italic" charset="0"/>
                <a:ea typeface="宋体" pitchFamily="2" charset="-122"/>
              </a:rPr>
              <a:t>RL </a:t>
            </a:r>
            <a:r>
              <a:rPr lang="en-US" altLang="zh-CN" sz="2400" b="1" dirty="0">
                <a:solidFill>
                  <a:srgbClr val="FF00FF"/>
                </a:solidFill>
                <a:latin typeface="TimesNewRoman" charset="0"/>
                <a:ea typeface="宋体" pitchFamily="2" charset="-122"/>
              </a:rPr>
              <a:t>= </a:t>
            </a:r>
            <a:r>
              <a:rPr lang="en-US" altLang="zh-CN" sz="2400" b="1" dirty="0">
                <a:solidFill>
                  <a:srgbClr val="FF00FF"/>
                </a:solidFill>
                <a:latin typeface="WPMathA" charset="-122"/>
                <a:ea typeface="WPMathA" charset="-122"/>
                <a:sym typeface="Symbol" pitchFamily="18" charset="2"/>
              </a:rPr>
              <a:t> </a:t>
            </a:r>
            <a:r>
              <a:rPr lang="en-US" altLang="zh-CN" sz="2400" b="1" dirty="0">
                <a:solidFill>
                  <a:srgbClr val="FF00FF"/>
                </a:solidFill>
                <a:latin typeface="TimesNewRoman" charset="0"/>
                <a:ea typeface="宋体" pitchFamily="2" charset="-122"/>
              </a:rPr>
              <a:t>(dB)。</a:t>
            </a:r>
            <a:r>
              <a:rPr lang="zh-CN" altLang="en-US" sz="2400" b="1" dirty="0">
                <a:solidFill>
                  <a:srgbClr val="FF00FF"/>
                </a:solidFill>
                <a:latin typeface="TimesNewRoman" charset="0"/>
                <a:ea typeface="宋体" pitchFamily="2" charset="-122"/>
              </a:rPr>
              <a:t>表明：匹配负载的回波损耗为</a:t>
            </a:r>
            <a:r>
              <a:rPr lang="en-US" altLang="zh-CN" sz="2400" b="1" dirty="0">
                <a:solidFill>
                  <a:srgbClr val="FF00FF"/>
                </a:solidFill>
                <a:latin typeface="WPMathA" charset="-122"/>
                <a:ea typeface="WPMathA" charset="-122"/>
                <a:sym typeface="Symbol" pitchFamily="18" charset="2"/>
              </a:rPr>
              <a:t>dB，</a:t>
            </a:r>
            <a:r>
              <a:rPr lang="zh-CN" altLang="en-US" sz="2400" b="1" dirty="0">
                <a:solidFill>
                  <a:srgbClr val="FF00FF"/>
                </a:solidFill>
                <a:latin typeface="WPMathA" charset="-122"/>
                <a:ea typeface="WPMathA" charset="-122"/>
                <a:sym typeface="Symbol" pitchFamily="18" charset="2"/>
              </a:rPr>
              <a:t>表示无反射波功率，负载吸收百分之百的入射功率</a:t>
            </a:r>
            <a:r>
              <a:rPr lang="zh-CN" altLang="en-US" sz="2400" dirty="0">
                <a:latin typeface="WPMathA" charset="-122"/>
                <a:ea typeface="WPMathA" charset="-122"/>
                <a:sym typeface="Symbol" pitchFamily="18" charset="2"/>
              </a:rPr>
              <a:t>。</a:t>
            </a:r>
          </a:p>
          <a:p>
            <a:pPr eaLnBrk="1" hangingPunct="1">
              <a:lnSpc>
                <a:spcPct val="90000"/>
              </a:lnSpc>
              <a:buFont typeface="Wingdings" pitchFamily="2" charset="2"/>
              <a:buNone/>
            </a:pPr>
            <a:endParaRPr lang="en-US" altLang="zh-CN" sz="2400" b="1" dirty="0">
              <a:latin typeface="TimesNewRoman" charset="0"/>
              <a:ea typeface="宋体" pitchFamily="2" charset="-122"/>
            </a:endParaRPr>
          </a:p>
          <a:p>
            <a:pPr eaLnBrk="1" hangingPunct="1">
              <a:lnSpc>
                <a:spcPct val="90000"/>
              </a:lnSpc>
              <a:buFont typeface="Wingdings" pitchFamily="2" charset="2"/>
              <a:buNone/>
            </a:pPr>
            <a:r>
              <a:rPr lang="en-US" altLang="zh-CN" sz="2800" dirty="0">
                <a:latin typeface="TimesNewRoman" charset="0"/>
                <a:ea typeface="宋体" pitchFamily="2" charset="-122"/>
              </a:rPr>
              <a:t>   </a:t>
            </a:r>
            <a:r>
              <a:rPr lang="zh-CN" altLang="en-US" sz="2800" b="1" dirty="0">
                <a:solidFill>
                  <a:srgbClr val="009900"/>
                </a:solidFill>
                <a:latin typeface="TimesNewRoman" charset="0"/>
                <a:ea typeface="宋体" pitchFamily="2" charset="-122"/>
              </a:rPr>
              <a:t>全反射</a:t>
            </a:r>
            <a:endParaRPr lang="en-US" altLang="zh-CN" sz="2800" b="1" dirty="0">
              <a:solidFill>
                <a:srgbClr val="009900"/>
              </a:solidFill>
              <a:latin typeface="TimesNewRoman" charset="0"/>
              <a:ea typeface="宋体" pitchFamily="2" charset="-122"/>
            </a:endParaRPr>
          </a:p>
          <a:p>
            <a:pPr algn="just" eaLnBrk="1" hangingPunct="1">
              <a:lnSpc>
                <a:spcPct val="90000"/>
              </a:lnSpc>
              <a:buFont typeface="Wingdings" pitchFamily="2" charset="2"/>
              <a:buNone/>
            </a:pPr>
            <a:r>
              <a:rPr lang="en-US" altLang="zh-CN" sz="2400" b="1" dirty="0">
                <a:solidFill>
                  <a:srgbClr val="FF00FF"/>
                </a:solidFill>
                <a:latin typeface="TimesNewRoman" charset="0"/>
                <a:ea typeface="宋体" pitchFamily="2" charset="-122"/>
              </a:rPr>
              <a:t>    </a:t>
            </a:r>
            <a:r>
              <a:rPr lang="en-US" altLang="zh-CN" sz="2400" b="1" dirty="0">
                <a:solidFill>
                  <a:srgbClr val="FF00FF"/>
                </a:solidFill>
                <a:latin typeface="WPMathA" charset="-122"/>
                <a:ea typeface="WPMathA" charset="-122"/>
                <a:sym typeface="Symbol" pitchFamily="18" charset="2"/>
              </a:rPr>
              <a:t></a:t>
            </a:r>
            <a:r>
              <a:rPr lang="en-US" altLang="zh-CN" sz="2400" b="1" dirty="0">
                <a:solidFill>
                  <a:srgbClr val="FF00FF"/>
                </a:solidFill>
                <a:latin typeface="TimesNewRoman" charset="0"/>
                <a:ea typeface="宋体" pitchFamily="2" charset="-122"/>
              </a:rPr>
              <a:t>= 1，</a:t>
            </a:r>
            <a:r>
              <a:rPr lang="en-US" altLang="zh-CN" sz="2400" b="1" i="1" dirty="0">
                <a:solidFill>
                  <a:srgbClr val="FF00FF"/>
                </a:solidFill>
                <a:latin typeface="TimesNewRoman,Italic" charset="0"/>
                <a:ea typeface="宋体" pitchFamily="2" charset="-122"/>
              </a:rPr>
              <a:t>s </a:t>
            </a:r>
            <a:r>
              <a:rPr lang="en-US" altLang="zh-CN" sz="2400" b="1" dirty="0">
                <a:solidFill>
                  <a:srgbClr val="FF00FF"/>
                </a:solidFill>
                <a:latin typeface="TimesNewRoman" charset="0"/>
                <a:ea typeface="宋体" pitchFamily="2" charset="-122"/>
              </a:rPr>
              <a:t>= </a:t>
            </a:r>
            <a:r>
              <a:rPr lang="en-US" altLang="zh-CN" sz="2400" b="1" dirty="0">
                <a:solidFill>
                  <a:srgbClr val="FF00FF"/>
                </a:solidFill>
                <a:latin typeface="WPMathA" charset="-122"/>
                <a:ea typeface="WPMathA" charset="-122"/>
                <a:sym typeface="Symbol" pitchFamily="18" charset="2"/>
              </a:rPr>
              <a:t></a:t>
            </a:r>
            <a:r>
              <a:rPr lang="en-US" altLang="zh-CN" sz="2400" b="1" dirty="0">
                <a:solidFill>
                  <a:srgbClr val="FF00FF"/>
                </a:solidFill>
                <a:latin typeface="WPMathA" charset="-122"/>
                <a:ea typeface="WPMathA" charset="-122"/>
              </a:rPr>
              <a:t>，</a:t>
            </a:r>
            <a:r>
              <a:rPr lang="en-US" altLang="zh-CN" sz="2400" b="1" i="1" dirty="0">
                <a:solidFill>
                  <a:srgbClr val="FF00FF"/>
                </a:solidFill>
                <a:latin typeface="TimesNewRoman,Italic" charset="0"/>
                <a:ea typeface="宋体" pitchFamily="2" charset="-122"/>
              </a:rPr>
              <a:t>RL </a:t>
            </a:r>
            <a:r>
              <a:rPr lang="en-US" altLang="zh-CN" sz="2400" b="1" dirty="0">
                <a:solidFill>
                  <a:srgbClr val="FF00FF"/>
                </a:solidFill>
                <a:latin typeface="TimesNewRoman" charset="0"/>
                <a:ea typeface="宋体" pitchFamily="2" charset="-122"/>
              </a:rPr>
              <a:t>= 0  (dB)。</a:t>
            </a:r>
            <a:r>
              <a:rPr lang="zh-CN" altLang="en-US" sz="2400" b="1" dirty="0">
                <a:solidFill>
                  <a:srgbClr val="FF00FF"/>
                </a:solidFill>
                <a:latin typeface="TimesNewRoman" charset="0"/>
                <a:ea typeface="宋体" pitchFamily="2" charset="-122"/>
              </a:rPr>
              <a:t>表明：匹配负载的回波损耗为</a:t>
            </a:r>
            <a:r>
              <a:rPr lang="en-US" altLang="zh-CN" sz="2400" b="1" dirty="0">
                <a:solidFill>
                  <a:srgbClr val="FF00FF"/>
                </a:solidFill>
                <a:latin typeface="WPMathA" charset="-122"/>
                <a:ea typeface="WPMathA" charset="-122"/>
                <a:sym typeface="Symbol" pitchFamily="18" charset="2"/>
              </a:rPr>
              <a:t>0dB，</a:t>
            </a:r>
            <a:r>
              <a:rPr lang="zh-CN" altLang="en-US" sz="2400" b="1" dirty="0">
                <a:solidFill>
                  <a:srgbClr val="FF00FF"/>
                </a:solidFill>
                <a:latin typeface="WPMathA" charset="-122"/>
                <a:ea typeface="WPMathA" charset="-122"/>
                <a:sym typeface="Symbol" pitchFamily="18" charset="2"/>
              </a:rPr>
              <a:t>表示入射功率被全部反射掉，负载吸收的功率百分数为零。</a:t>
            </a:r>
            <a:endParaRPr lang="zh-CN" altLang="en-US" sz="2400" b="1" dirty="0">
              <a:solidFill>
                <a:srgbClr val="FF00FF"/>
              </a:solidFill>
              <a:ea typeface="宋体" pitchFamily="2" charset="-122"/>
            </a:endParaRPr>
          </a:p>
        </p:txBody>
      </p:sp>
    </p:spTree>
    <p:extLst>
      <p:ext uri="{BB962C8B-B14F-4D97-AF65-F5344CB8AC3E}">
        <p14:creationId xmlns:p14="http://schemas.microsoft.com/office/powerpoint/2010/main" val="3450558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77</a:t>
            </a:fld>
            <a:endParaRPr lang="zh-CN" altLang="en-US" dirty="0"/>
          </a:p>
        </p:txBody>
      </p:sp>
      <p:sp>
        <p:nvSpPr>
          <p:cNvPr id="6" name="Rectangle 3"/>
          <p:cNvSpPr txBox="1">
            <a:spLocks noChangeArrowheads="1"/>
          </p:cNvSpPr>
          <p:nvPr/>
        </p:nvSpPr>
        <p:spPr>
          <a:xfrm>
            <a:off x="395288" y="2852936"/>
            <a:ext cx="8229600" cy="7254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dirty="0" smtClean="0">
                <a:latin typeface="Times New Roman" pitchFamily="18" charset="0"/>
                <a:ea typeface="宋体" pitchFamily="2" charset="-122"/>
              </a:rPr>
              <a:t>阻抗匹配</a:t>
            </a:r>
            <a:endParaRPr lang="en-US" altLang="zh-CN" dirty="0" smtClean="0">
              <a:latin typeface="Times New Roman" pitchFamily="18" charset="0"/>
              <a:ea typeface="宋体" pitchFamily="2" charset="-122"/>
            </a:endParaRPr>
          </a:p>
        </p:txBody>
      </p:sp>
    </p:spTree>
    <p:extLst>
      <p:ext uri="{BB962C8B-B14F-4D97-AF65-F5344CB8AC3E}">
        <p14:creationId xmlns:p14="http://schemas.microsoft.com/office/powerpoint/2010/main" val="20252369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78</a:t>
            </a:fld>
            <a:endParaRPr lang="zh-CN" altLang="en-US" dirty="0"/>
          </a:p>
        </p:txBody>
      </p:sp>
      <p:sp>
        <p:nvSpPr>
          <p:cNvPr id="5" name="Rectangle 2"/>
          <p:cNvSpPr>
            <a:spLocks noGrp="1" noChangeArrowheads="1"/>
          </p:cNvSpPr>
          <p:nvPr>
            <p:ph type="title"/>
          </p:nvPr>
        </p:nvSpPr>
        <p:spPr>
          <a:xfrm>
            <a:off x="971600" y="980728"/>
            <a:ext cx="4132312" cy="541338"/>
          </a:xfrm>
        </p:spPr>
        <p:txBody>
          <a:bodyPr/>
          <a:lstStyle/>
          <a:p>
            <a:pPr eaLnBrk="1" hangingPunct="1"/>
            <a:r>
              <a:rPr lang="zh-CN" altLang="en-US" sz="3600" dirty="0" smtClean="0">
                <a:latin typeface="Comic Sans MS" pitchFamily="66" charset="0"/>
                <a:ea typeface="宋体" pitchFamily="2" charset="-122"/>
              </a:rPr>
              <a:t>什么是阻抗匹配</a:t>
            </a:r>
            <a:r>
              <a:rPr lang="en-US" altLang="zh-CN" sz="3600" dirty="0" smtClean="0">
                <a:latin typeface="Comic Sans MS" pitchFamily="66" charset="0"/>
                <a:ea typeface="宋体" pitchFamily="2" charset="-122"/>
              </a:rPr>
              <a:t>?</a:t>
            </a:r>
          </a:p>
        </p:txBody>
      </p:sp>
      <p:sp>
        <p:nvSpPr>
          <p:cNvPr id="6" name="Rectangle 3"/>
          <p:cNvSpPr txBox="1">
            <a:spLocks noChangeArrowheads="1"/>
          </p:cNvSpPr>
          <p:nvPr/>
        </p:nvSpPr>
        <p:spPr>
          <a:xfrm>
            <a:off x="827088" y="2060575"/>
            <a:ext cx="7315200" cy="3352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b="1" smtClean="0">
                <a:solidFill>
                  <a:srgbClr val="6600CC"/>
                </a:solidFill>
                <a:latin typeface="楷体_GB2312" pitchFamily="49" charset="-122"/>
                <a:ea typeface="楷体_GB2312" pitchFamily="49" charset="-122"/>
              </a:rPr>
              <a:t>阻抗匹配是使微波电路或系统无反射(使系统或电路工作在行波或接近行波状态）所采取的技术措施</a:t>
            </a:r>
            <a:r>
              <a:rPr lang="zh-CN" altLang="en-US" sz="2400" smtClean="0">
                <a:solidFill>
                  <a:srgbClr val="6600CC"/>
                </a:solidFill>
                <a:latin typeface="楷体_GB2312" pitchFamily="49" charset="-122"/>
                <a:ea typeface="楷体_GB2312" pitchFamily="49" charset="-122"/>
              </a:rPr>
              <a:t>。</a:t>
            </a:r>
          </a:p>
          <a:p>
            <a:pPr algn="just"/>
            <a:r>
              <a:rPr lang="zh-CN" altLang="en-US" sz="2400" b="1" smtClean="0">
                <a:solidFill>
                  <a:srgbClr val="009900"/>
                </a:solidFill>
                <a:latin typeface="楷体_GB2312" pitchFamily="49" charset="-122"/>
                <a:ea typeface="楷体_GB2312" pitchFamily="49" charset="-122"/>
              </a:rPr>
              <a:t>与低频电路不同，在微波电路（有源和无源）和系统的设计（包括天线设计）中都必须考虑阻抗匹配问题</a:t>
            </a:r>
            <a:r>
              <a:rPr lang="zh-CN" altLang="en-US" sz="2400" smtClean="0">
                <a:solidFill>
                  <a:srgbClr val="6600CC"/>
                </a:solidFill>
                <a:latin typeface="楷体_GB2312" pitchFamily="49" charset="-122"/>
                <a:ea typeface="楷体_GB2312" pitchFamily="49" charset="-122"/>
              </a:rPr>
              <a:t>。</a:t>
            </a:r>
            <a:endParaRPr lang="zh-CN" altLang="en-US" sz="2400" b="1" smtClean="0">
              <a:solidFill>
                <a:srgbClr val="009900"/>
              </a:solidFill>
              <a:latin typeface="楷体_GB2312" pitchFamily="49" charset="-122"/>
              <a:ea typeface="楷体_GB2312" pitchFamily="49" charset="-122"/>
            </a:endParaRPr>
          </a:p>
          <a:p>
            <a:pPr algn="just"/>
            <a:r>
              <a:rPr lang="zh-CN" altLang="en-US" sz="2400" b="1" smtClean="0">
                <a:solidFill>
                  <a:srgbClr val="FF0000"/>
                </a:solidFill>
                <a:latin typeface="楷体_GB2312" pitchFamily="49" charset="-122"/>
                <a:ea typeface="楷体_GB2312" pitchFamily="49" charset="-122"/>
              </a:rPr>
              <a:t>低频电路中流动的是电压和电流,微波电路中传输的是导行电磁波,若不匹配就会引起严重的反射.</a:t>
            </a:r>
            <a:endParaRPr lang="en-US" altLang="zh-CN" sz="2400" b="1" smtClean="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987051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79</a:t>
            </a:fld>
            <a:endParaRPr lang="zh-CN" altLang="en-US" dirty="0"/>
          </a:p>
        </p:txBody>
      </p:sp>
      <p:sp>
        <p:nvSpPr>
          <p:cNvPr id="5" name="Rectangle 1026"/>
          <p:cNvSpPr>
            <a:spLocks noGrp="1" noChangeArrowheads="1"/>
          </p:cNvSpPr>
          <p:nvPr>
            <p:ph type="title"/>
          </p:nvPr>
        </p:nvSpPr>
        <p:spPr>
          <a:xfrm>
            <a:off x="822200" y="838200"/>
            <a:ext cx="3941440" cy="1143000"/>
          </a:xfrm>
        </p:spPr>
        <p:txBody>
          <a:bodyPr/>
          <a:lstStyle/>
          <a:p>
            <a:pPr eaLnBrk="1" hangingPunct="1"/>
            <a:r>
              <a:rPr lang="zh-CN" altLang="en-US" sz="3600" dirty="0" smtClean="0">
                <a:latin typeface="Comic Sans MS" pitchFamily="66" charset="0"/>
                <a:ea typeface="宋体" pitchFamily="2" charset="-122"/>
              </a:rPr>
              <a:t>阻抗匹配的重要性</a:t>
            </a:r>
            <a:endParaRPr lang="en-US" altLang="zh-CN" sz="3600" dirty="0" smtClean="0">
              <a:latin typeface="Comic Sans MS" pitchFamily="66" charset="0"/>
              <a:ea typeface="宋体" pitchFamily="2" charset="-122"/>
            </a:endParaRPr>
          </a:p>
        </p:txBody>
      </p:sp>
      <p:sp>
        <p:nvSpPr>
          <p:cNvPr id="6" name="Rectangle 1027"/>
          <p:cNvSpPr txBox="1">
            <a:spLocks noChangeArrowheads="1"/>
          </p:cNvSpPr>
          <p:nvPr/>
        </p:nvSpPr>
        <p:spPr>
          <a:xfrm>
            <a:off x="838200" y="1981200"/>
            <a:ext cx="73914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b="1" smtClean="0">
                <a:solidFill>
                  <a:srgbClr val="6600CC"/>
                </a:solidFill>
                <a:latin typeface="楷体_GB2312" pitchFamily="49" charset="-122"/>
                <a:ea typeface="楷体_GB2312" pitchFamily="49" charset="-122"/>
              </a:rPr>
              <a:t>匹配时传输给传输线和负载的功率最大,且馈线中的功率损耗最小。</a:t>
            </a:r>
          </a:p>
          <a:p>
            <a:endParaRPr lang="zh-CN" altLang="en-US" sz="2800" b="1" smtClean="0">
              <a:solidFill>
                <a:srgbClr val="6600CC"/>
              </a:solidFill>
              <a:latin typeface="楷体_GB2312" pitchFamily="49" charset="-122"/>
              <a:ea typeface="楷体_GB2312" pitchFamily="49" charset="-122"/>
            </a:endParaRPr>
          </a:p>
          <a:p>
            <a:r>
              <a:rPr lang="zh-CN" altLang="en-US" sz="2800" b="1" smtClean="0">
                <a:solidFill>
                  <a:srgbClr val="6600CC"/>
                </a:solidFill>
                <a:latin typeface="楷体_GB2312" pitchFamily="49" charset="-122"/>
                <a:ea typeface="楷体_GB2312" pitchFamily="49" charset="-122"/>
              </a:rPr>
              <a:t>阻抗失配时传输大功率容易导致击穿。</a:t>
            </a:r>
          </a:p>
          <a:p>
            <a:endParaRPr lang="zh-CN" altLang="en-US" sz="2800" b="1" smtClean="0">
              <a:solidFill>
                <a:srgbClr val="6600CC"/>
              </a:solidFill>
              <a:latin typeface="楷体_GB2312" pitchFamily="49" charset="-122"/>
              <a:ea typeface="楷体_GB2312" pitchFamily="49" charset="-122"/>
            </a:endParaRPr>
          </a:p>
          <a:p>
            <a:r>
              <a:rPr lang="zh-CN" altLang="en-US" sz="2800" b="1" smtClean="0">
                <a:solidFill>
                  <a:srgbClr val="6600CC"/>
                </a:solidFill>
                <a:latin typeface="楷体_GB2312" pitchFamily="49" charset="-122"/>
                <a:ea typeface="楷体_GB2312" pitchFamily="49" charset="-122"/>
              </a:rPr>
              <a:t>阻抗失配时的反射波会对信号源产生频率牵引作用,使信号源工作不稳定,甚至不能正常工作。</a:t>
            </a:r>
            <a:endParaRPr lang="en-US" altLang="zh-CN" sz="2800" b="1" smtClean="0">
              <a:solidFill>
                <a:srgbClr val="6600CC"/>
              </a:solidFill>
              <a:latin typeface="楷体_GB2312" pitchFamily="49" charset="-122"/>
              <a:ea typeface="楷体_GB2312" pitchFamily="49" charset="-122"/>
            </a:endParaRPr>
          </a:p>
        </p:txBody>
      </p:sp>
    </p:spTree>
    <p:extLst>
      <p:ext uri="{BB962C8B-B14F-4D97-AF65-F5344CB8AC3E}">
        <p14:creationId xmlns:p14="http://schemas.microsoft.com/office/powerpoint/2010/main" val="2441110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890DB0F-792B-47CE-ABF5-A9A1313E648B}"/>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46084" name="文本框 8">
            <a:extLst>
              <a:ext uri="{FF2B5EF4-FFF2-40B4-BE49-F238E27FC236}">
                <a16:creationId xmlns:a16="http://schemas.microsoft.com/office/drawing/2014/main" id="{BAA07917-C813-4B19-8E0D-ED8EA36C732B}"/>
              </a:ext>
            </a:extLst>
          </p:cNvPr>
          <p:cNvSpPr txBox="1">
            <a:spLocks noChangeArrowheads="1"/>
          </p:cNvSpPr>
          <p:nvPr/>
        </p:nvSpPr>
        <p:spPr bwMode="auto">
          <a:xfrm>
            <a:off x="611560" y="4221088"/>
            <a:ext cx="89296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i="1">
                <a:solidFill>
                  <a:srgbClr val="333333"/>
                </a:solidFill>
                <a:latin typeface="Helvetica Neue"/>
                <a:ea typeface="宋体" panose="02010600030101010101" pitchFamily="2" charset="-122"/>
              </a:rPr>
              <a:t>J</a:t>
            </a:r>
            <a:r>
              <a:rPr lang="zh-CN" altLang="en-US" sz="2400" b="0">
                <a:solidFill>
                  <a:srgbClr val="333333"/>
                </a:solidFill>
                <a:latin typeface="Helvetica Neue"/>
                <a:ea typeface="宋体" panose="02010600030101010101" pitchFamily="2" charset="-122"/>
              </a:rPr>
              <a:t>的散度为</a:t>
            </a:r>
            <a:r>
              <a:rPr lang="en-US" altLang="zh-CN" sz="2400" b="0">
                <a:solidFill>
                  <a:srgbClr val="333333"/>
                </a:solidFill>
                <a:latin typeface="Helvetica Neue"/>
                <a:ea typeface="宋体" panose="02010600030101010101" pitchFamily="2" charset="-122"/>
              </a:rPr>
              <a:t>0</a:t>
            </a:r>
            <a:r>
              <a:rPr lang="zh-CN" altLang="en-US" sz="2400" b="0">
                <a:solidFill>
                  <a:srgbClr val="333333"/>
                </a:solidFill>
                <a:latin typeface="Helvetica Neue"/>
                <a:ea typeface="宋体" panose="02010600030101010101" pitchFamily="2" charset="-122"/>
              </a:rPr>
              <a:t>，及流入节点的电流等于流出节点的电流。</a:t>
            </a:r>
            <a:endParaRPr lang="en-US" altLang="zh-CN" sz="2400" b="0">
              <a:solidFill>
                <a:srgbClr val="333333"/>
              </a:solidFill>
              <a:latin typeface="Helvetica Neue"/>
              <a:ea typeface="宋体" panose="02010600030101010101" pitchFamily="2" charset="-122"/>
            </a:endParaRPr>
          </a:p>
          <a:p>
            <a:pPr>
              <a:spcBef>
                <a:spcPct val="0"/>
              </a:spcBef>
            </a:pPr>
            <a:r>
              <a:rPr lang="zh-CN" altLang="en-US" sz="2400">
                <a:solidFill>
                  <a:srgbClr val="FF0000"/>
                </a:solidFill>
                <a:ea typeface="宋体" panose="02010600030101010101" pitchFamily="2" charset="-122"/>
              </a:rPr>
              <a:t>基尔霍夫电流定律</a:t>
            </a:r>
            <a:r>
              <a:rPr lang="en-US" altLang="zh-CN" sz="2400">
                <a:solidFill>
                  <a:srgbClr val="FF0000"/>
                </a:solidFill>
                <a:ea typeface="宋体" panose="02010600030101010101" pitchFamily="2" charset="-122"/>
              </a:rPr>
              <a:t>KCL</a:t>
            </a:r>
            <a:r>
              <a:rPr lang="zh-CN" altLang="en-US" sz="2400" b="0">
                <a:ea typeface="宋体" panose="02010600030101010101" pitchFamily="2" charset="-122"/>
              </a:rPr>
              <a:t>的场论表达形式</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2D91359-EEDF-4DCE-AC8F-4885B855AB82}"/>
                  </a:ext>
                </a:extLst>
              </p:cNvPr>
              <p:cNvSpPr txBox="1"/>
              <p:nvPr/>
            </p:nvSpPr>
            <p:spPr>
              <a:xfrm>
                <a:off x="891093" y="2087214"/>
                <a:ext cx="7704856" cy="12933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𝜀</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𝐸</m:t>
                              </m:r>
                            </m:e>
                          </m:acc>
                        </m:num>
                        <m:den>
                          <m:r>
                            <a:rPr lang="zh-CN" altLang="en-US" i="1">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𝐽</m:t>
                          </m:r>
                        </m:e>
                      </m:acc>
                      <m:r>
                        <a:rPr lang="en-US" altLang="zh-CN" i="1" dirty="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𝐽</m:t>
                          </m:r>
                        </m:e>
                      </m:acc>
                    </m:oMath>
                  </m:oMathPara>
                </a14:m>
                <a:endParaRPr lang="en-US" altLang="zh-CN" i="1" dirty="0">
                  <a:latin typeface="Cambria Math" panose="02040503050406030204" pitchFamily="18" charset="0"/>
                </a:endParaRPr>
              </a:p>
              <a:p>
                <a14:m>
                  <m:oMath xmlns:m="http://schemas.openxmlformats.org/officeDocument/2006/math">
                    <m:r>
                      <a:rPr lang="zh-CN" altLang="en-US" i="1">
                        <a:solidFill>
                          <a:srgbClr val="FF0000"/>
                        </a:solidFill>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𝐻</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r>
                      <a:rPr lang="en-US" altLang="zh-CN" i="1" smtClean="0">
                        <a:latin typeface="Cambria Math" panose="02040503050406030204" pitchFamily="18" charset="0"/>
                      </a:rPr>
                      <m:t>0</m:t>
                    </m:r>
                    <m:r>
                      <a:rPr lang="en-US" altLang="zh-CN" b="0" i="1" smtClean="0">
                        <a:latin typeface="Cambria Math" panose="02040503050406030204" pitchFamily="18" charset="0"/>
                      </a:rPr>
                      <m:t>=</m:t>
                    </m:r>
                    <m:r>
                      <a:rPr lang="zh-CN" altLang="en-US" i="1">
                        <a:solidFill>
                          <a:srgbClr val="FF0000"/>
                        </a:solidFill>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𝐽</m:t>
                        </m:r>
                      </m:e>
                    </m:acc>
                  </m:oMath>
                </a14:m>
                <a:r>
                  <a:rPr lang="en-US" altLang="zh-CN" i="1" dirty="0"/>
                  <a:t>=0</a:t>
                </a:r>
              </a:p>
            </p:txBody>
          </p:sp>
        </mc:Choice>
        <mc:Fallback xmlns="">
          <p:sp>
            <p:nvSpPr>
              <p:cNvPr id="6" name="文本框 5">
                <a:extLst>
                  <a:ext uri="{FF2B5EF4-FFF2-40B4-BE49-F238E27FC236}">
                    <a16:creationId xmlns:a16="http://schemas.microsoft.com/office/drawing/2014/main" id="{92D91359-EEDF-4DCE-AC8F-4885B855AB82}"/>
                  </a:ext>
                </a:extLst>
              </p:cNvPr>
              <p:cNvSpPr txBox="1">
                <a:spLocks noRot="1" noChangeAspect="1" noMove="1" noResize="1" noEditPoints="1" noAdjustHandles="1" noChangeArrowheads="1" noChangeShapeType="1" noTextEdit="1"/>
              </p:cNvSpPr>
              <p:nvPr/>
            </p:nvSpPr>
            <p:spPr>
              <a:xfrm>
                <a:off x="891093" y="2087214"/>
                <a:ext cx="7704856" cy="1293367"/>
              </a:xfrm>
              <a:prstGeom prst="rect">
                <a:avLst/>
              </a:prstGeom>
              <a:blipFill>
                <a:blip r:embed="rId3"/>
                <a:stretch>
                  <a:fillRect b="-985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2627784" y="321297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3239852" y="458887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3216955" y="286373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3059832" y="463947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4793632" y="458887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5154761" y="284256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5842510" y="441201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2851203" y="303635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2798996" y="295590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3218362" y="264057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3231824" y="287927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4786655" y="266805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4859443" y="293370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3287811" y="339121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spTree>
    <p:extLst>
      <p:ext uri="{BB962C8B-B14F-4D97-AF65-F5344CB8AC3E}">
        <p14:creationId xmlns:p14="http://schemas.microsoft.com/office/powerpoint/2010/main" val="911334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81</a:t>
            </a:fld>
            <a:endParaRPr lang="zh-CN" altLang="en-US" dirty="0"/>
          </a:p>
        </p:txBody>
      </p:sp>
      <p:sp>
        <p:nvSpPr>
          <p:cNvPr id="5" name="Rectangle 2"/>
          <p:cNvSpPr>
            <a:spLocks noGrp="1" noChangeArrowheads="1"/>
          </p:cNvSpPr>
          <p:nvPr>
            <p:ph type="title"/>
          </p:nvPr>
        </p:nvSpPr>
        <p:spPr>
          <a:xfrm>
            <a:off x="1187624" y="980728"/>
            <a:ext cx="3192462" cy="693738"/>
          </a:xfrm>
        </p:spPr>
        <p:txBody>
          <a:bodyPr/>
          <a:lstStyle/>
          <a:p>
            <a:pPr eaLnBrk="1" hangingPunct="1"/>
            <a:r>
              <a:rPr lang="zh-CN" altLang="en-US" sz="3600" b="1" smtClean="0">
                <a:ea typeface="楷体_GB2312" pitchFamily="49" charset="-122"/>
              </a:rPr>
              <a:t>阻抗匹配问题</a:t>
            </a:r>
            <a:endParaRPr lang="en-US" altLang="zh-CN" sz="3600" b="1" smtClean="0">
              <a:ea typeface="楷体_GB2312" pitchFamily="49" charset="-122"/>
            </a:endParaRPr>
          </a:p>
        </p:txBody>
      </p:sp>
      <p:sp>
        <p:nvSpPr>
          <p:cNvPr id="6" name="Rectangle 3"/>
          <p:cNvSpPr txBox="1">
            <a:spLocks noChangeArrowheads="1"/>
          </p:cNvSpPr>
          <p:nvPr/>
        </p:nvSpPr>
        <p:spPr>
          <a:xfrm>
            <a:off x="683568" y="1844824"/>
            <a:ext cx="7772400" cy="434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800" b="1" smtClean="0">
                <a:ea typeface="楷体_GB2312" pitchFamily="49" charset="-122"/>
              </a:rPr>
              <a:t>    阻抗匹配主要有以下两方面的问题:</a:t>
            </a:r>
          </a:p>
          <a:p>
            <a:pPr>
              <a:buFont typeface="Wingdings" pitchFamily="2" charset="2"/>
              <a:buNone/>
            </a:pPr>
            <a:endParaRPr lang="zh-CN" altLang="en-US" sz="2400" b="1" smtClean="0">
              <a:ea typeface="楷体_GB2312" pitchFamily="49" charset="-122"/>
            </a:endParaRPr>
          </a:p>
          <a:p>
            <a:pPr algn="just">
              <a:buFont typeface="Wingdings" pitchFamily="2" charset="2"/>
              <a:buNone/>
            </a:pPr>
            <a:r>
              <a:rPr lang="zh-CN" altLang="en-US" sz="2400" b="1" smtClean="0">
                <a:ea typeface="楷体_GB2312" pitchFamily="49" charset="-122"/>
              </a:rPr>
              <a:t>1. </a:t>
            </a:r>
            <a:r>
              <a:rPr lang="zh-CN" altLang="en-US" sz="2800" b="1" smtClean="0">
                <a:solidFill>
                  <a:srgbClr val="009900"/>
                </a:solidFill>
                <a:ea typeface="楷体_GB2312" pitchFamily="49" charset="-122"/>
              </a:rPr>
              <a:t>负载与传输线之间的阻抗匹配</a:t>
            </a:r>
          </a:p>
          <a:p>
            <a:pPr algn="just">
              <a:buFont typeface="Wingdings" pitchFamily="2" charset="2"/>
              <a:buNone/>
            </a:pPr>
            <a:r>
              <a:rPr lang="en-US" altLang="zh-CN" sz="2400" b="1" smtClean="0">
                <a:ea typeface="楷体_GB2312" pitchFamily="49" charset="-122"/>
              </a:rPr>
              <a:t>     </a:t>
            </a:r>
            <a:r>
              <a:rPr lang="zh-CN" altLang="en-US" sz="2400" b="1" smtClean="0">
                <a:solidFill>
                  <a:srgbClr val="6600CC"/>
                </a:solidFill>
                <a:ea typeface="楷体_GB2312" pitchFamily="49" charset="-122"/>
              </a:rPr>
              <a:t>目的</a:t>
            </a:r>
            <a:r>
              <a:rPr lang="zh-CN" altLang="en-US" sz="2400" b="1" smtClean="0">
                <a:ea typeface="楷体_GB2312" pitchFamily="49" charset="-122"/>
              </a:rPr>
              <a:t>:  使负载无反射</a:t>
            </a:r>
          </a:p>
          <a:p>
            <a:pPr algn="just">
              <a:buFont typeface="Wingdings" pitchFamily="2" charset="2"/>
              <a:buNone/>
            </a:pPr>
            <a:r>
              <a:rPr lang="en-US" altLang="zh-CN" sz="2400" b="1" smtClean="0">
                <a:ea typeface="楷体_GB2312" pitchFamily="49" charset="-122"/>
              </a:rPr>
              <a:t>     </a:t>
            </a:r>
            <a:r>
              <a:rPr lang="zh-CN" altLang="en-US" sz="2400" b="1" smtClean="0">
                <a:solidFill>
                  <a:srgbClr val="6600CC"/>
                </a:solidFill>
                <a:ea typeface="楷体_GB2312" pitchFamily="49" charset="-122"/>
              </a:rPr>
              <a:t>条件</a:t>
            </a:r>
            <a:r>
              <a:rPr lang="zh-CN" altLang="en-US" sz="2400" b="1" smtClean="0">
                <a:ea typeface="楷体_GB2312" pitchFamily="49" charset="-122"/>
              </a:rPr>
              <a:t>:  </a:t>
            </a:r>
            <a:r>
              <a:rPr lang="en-US" altLang="zh-CN" sz="2400" b="1" smtClean="0">
                <a:ea typeface="楷体_GB2312" pitchFamily="49" charset="-122"/>
              </a:rPr>
              <a:t>Z</a:t>
            </a:r>
            <a:r>
              <a:rPr lang="en-US" altLang="zh-CN" sz="2400" b="1" i="1" baseline="-25000" smtClean="0">
                <a:ea typeface="楷体_GB2312" pitchFamily="49" charset="-122"/>
              </a:rPr>
              <a:t>L</a:t>
            </a:r>
            <a:r>
              <a:rPr lang="en-US" altLang="zh-CN" sz="2400" b="1" smtClean="0">
                <a:ea typeface="楷体_GB2312" pitchFamily="49" charset="-122"/>
              </a:rPr>
              <a:t>=Z</a:t>
            </a:r>
            <a:r>
              <a:rPr lang="en-US" altLang="zh-CN" sz="2400" b="1" baseline="-25000" smtClean="0">
                <a:ea typeface="楷体_GB2312" pitchFamily="49" charset="-122"/>
              </a:rPr>
              <a:t>0</a:t>
            </a:r>
          </a:p>
          <a:p>
            <a:pPr algn="just">
              <a:buFont typeface="Wingdings" pitchFamily="2" charset="2"/>
              <a:buNone/>
            </a:pPr>
            <a:r>
              <a:rPr lang="en-US" altLang="zh-CN" sz="2400" b="1" baseline="-25000" smtClean="0">
                <a:ea typeface="楷体_GB2312" pitchFamily="49" charset="-122"/>
              </a:rPr>
              <a:t>       </a:t>
            </a:r>
            <a:r>
              <a:rPr lang="zh-CN" altLang="en-US" sz="2400" b="1" smtClean="0">
                <a:solidFill>
                  <a:srgbClr val="6600CC"/>
                </a:solidFill>
                <a:ea typeface="楷体_GB2312" pitchFamily="49" charset="-122"/>
              </a:rPr>
              <a:t>方法</a:t>
            </a:r>
            <a:r>
              <a:rPr lang="zh-CN" altLang="en-US" sz="2400" b="1" smtClean="0">
                <a:ea typeface="楷体_GB2312" pitchFamily="49" charset="-122"/>
              </a:rPr>
              <a:t>: 在负载和传输线之间接入匹配网络,使接入处的  输入阻抗作为等效负载与特性阻抗相等.</a:t>
            </a:r>
          </a:p>
          <a:p>
            <a:pPr algn="just">
              <a:buFont typeface="Wingdings" pitchFamily="2" charset="2"/>
              <a:buNone/>
            </a:pPr>
            <a:r>
              <a:rPr lang="en-US" altLang="zh-CN" sz="2400" b="1" smtClean="0">
                <a:ea typeface="楷体_GB2312" pitchFamily="49" charset="-122"/>
              </a:rPr>
              <a:t>     </a:t>
            </a:r>
            <a:r>
              <a:rPr lang="zh-CN" altLang="en-US" sz="2400" b="1" smtClean="0">
                <a:solidFill>
                  <a:srgbClr val="6600CC"/>
                </a:solidFill>
                <a:ea typeface="楷体_GB2312" pitchFamily="49" charset="-122"/>
              </a:rPr>
              <a:t>实质</a:t>
            </a:r>
            <a:r>
              <a:rPr lang="zh-CN" altLang="en-US" sz="2400" b="1" smtClean="0">
                <a:ea typeface="楷体_GB2312" pitchFamily="49" charset="-122"/>
              </a:rPr>
              <a:t>: 人为地引入或产生一个新的反射波, 使之与实际负载的反射波相抵消, 从而减弱反射.</a:t>
            </a:r>
            <a:endParaRPr lang="en-US" altLang="zh-CN" sz="2400" b="1" smtClean="0">
              <a:ea typeface="楷体_GB2312" pitchFamily="49" charset="-122"/>
            </a:endParaRPr>
          </a:p>
        </p:txBody>
      </p:sp>
    </p:spTree>
    <p:extLst>
      <p:ext uri="{BB962C8B-B14F-4D97-AF65-F5344CB8AC3E}">
        <p14:creationId xmlns:p14="http://schemas.microsoft.com/office/powerpoint/2010/main" val="19747190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82</a:t>
            </a:fld>
            <a:endParaRPr lang="zh-CN" altLang="en-US" dirty="0"/>
          </a:p>
        </p:txBody>
      </p:sp>
      <p:sp>
        <p:nvSpPr>
          <p:cNvPr id="5" name="Rectangle 3"/>
          <p:cNvSpPr txBox="1">
            <a:spLocks noChangeArrowheads="1"/>
          </p:cNvSpPr>
          <p:nvPr/>
        </p:nvSpPr>
        <p:spPr>
          <a:xfrm>
            <a:off x="838200" y="2057400"/>
            <a:ext cx="7467600"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800" smtClean="0">
                <a:ea typeface="宋体" pitchFamily="2" charset="-122"/>
              </a:rPr>
              <a:t>2</a:t>
            </a:r>
            <a:r>
              <a:rPr lang="zh-CN" altLang="en-US" sz="2800" b="1" smtClean="0">
                <a:latin typeface="楷体_GB2312" pitchFamily="49" charset="-122"/>
                <a:ea typeface="楷体_GB2312" pitchFamily="49" charset="-122"/>
              </a:rPr>
              <a:t>. </a:t>
            </a:r>
            <a:r>
              <a:rPr lang="zh-CN" altLang="en-US" sz="2800" b="1" smtClean="0">
                <a:solidFill>
                  <a:srgbClr val="009900"/>
                </a:solidFill>
                <a:latin typeface="楷体_GB2312" pitchFamily="49" charset="-122"/>
                <a:ea typeface="楷体_GB2312" pitchFamily="49" charset="-122"/>
              </a:rPr>
              <a:t>信号源与传输线之间的阻抗匹配</a:t>
            </a:r>
          </a:p>
          <a:p>
            <a:pPr>
              <a:buFont typeface="Wingdings" pitchFamily="2" charset="2"/>
              <a:buNone/>
            </a:pPr>
            <a:r>
              <a:rPr lang="zh-CN" altLang="en-US" sz="2400" b="1" smtClean="0">
                <a:latin typeface="楷体_GB2312" pitchFamily="49" charset="-122"/>
                <a:ea typeface="楷体_GB2312" pitchFamily="49" charset="-122"/>
              </a:rPr>
              <a:t>   分两种情况:</a:t>
            </a:r>
            <a:r>
              <a:rPr lang="zh-CN" altLang="en-US" sz="2800" b="1" smtClean="0">
                <a:latin typeface="楷体_GB2312" pitchFamily="49" charset="-122"/>
                <a:ea typeface="楷体_GB2312" pitchFamily="49" charset="-122"/>
              </a:rPr>
              <a:t> </a:t>
            </a:r>
          </a:p>
          <a:p>
            <a:pPr>
              <a:buFont typeface="Wingdings" pitchFamily="2" charset="2"/>
              <a:buNone/>
            </a:pPr>
            <a:r>
              <a:rPr lang="en-US" altLang="zh-CN" sz="2800" b="1" smtClean="0">
                <a:latin typeface="楷体_GB2312" pitchFamily="49" charset="-122"/>
                <a:ea typeface="楷体_GB2312" pitchFamily="49" charset="-122"/>
              </a:rPr>
              <a:t>   (a)</a:t>
            </a:r>
            <a:r>
              <a:rPr lang="zh-CN" altLang="en-US" sz="2400" b="1" smtClean="0">
                <a:latin typeface="楷体_GB2312" pitchFamily="49" charset="-122"/>
                <a:ea typeface="楷体_GB2312" pitchFamily="49" charset="-122"/>
              </a:rPr>
              <a:t>信号源与负载之间的阻抗匹配</a:t>
            </a:r>
          </a:p>
          <a:p>
            <a:pPr algn="just">
              <a:buFont typeface="Wingdings" pitchFamily="2" charset="2"/>
              <a:buNone/>
            </a:pPr>
            <a:r>
              <a:rPr lang="zh-CN" altLang="en-US" sz="2400" b="1" smtClean="0">
                <a:solidFill>
                  <a:srgbClr val="6600CC"/>
                </a:solidFill>
                <a:ea typeface="楷体_GB2312" pitchFamily="49" charset="-122"/>
              </a:rPr>
              <a:t>          目的</a:t>
            </a:r>
            <a:r>
              <a:rPr lang="zh-CN" altLang="en-US" sz="2400" b="1" smtClean="0">
                <a:ea typeface="楷体_GB2312" pitchFamily="49" charset="-122"/>
              </a:rPr>
              <a:t>:   使信号源端无反射</a:t>
            </a:r>
          </a:p>
          <a:p>
            <a:pPr algn="just">
              <a:buFont typeface="Wingdings" pitchFamily="2" charset="2"/>
              <a:buNone/>
            </a:pPr>
            <a:r>
              <a:rPr lang="en-US" altLang="zh-CN" sz="2400" b="1" smtClean="0">
                <a:ea typeface="楷体_GB2312" pitchFamily="49" charset="-122"/>
              </a:rPr>
              <a:t>          </a:t>
            </a:r>
            <a:r>
              <a:rPr lang="zh-CN" altLang="en-US" sz="2400" b="1" smtClean="0">
                <a:solidFill>
                  <a:srgbClr val="6600CC"/>
                </a:solidFill>
                <a:ea typeface="楷体_GB2312" pitchFamily="49" charset="-122"/>
              </a:rPr>
              <a:t>条件</a:t>
            </a:r>
            <a:r>
              <a:rPr lang="zh-CN" altLang="en-US" sz="2400" b="1" smtClean="0">
                <a:ea typeface="楷体_GB2312" pitchFamily="49" charset="-122"/>
              </a:rPr>
              <a:t>:   选择负载阻抗</a:t>
            </a:r>
            <a:r>
              <a:rPr lang="en-US" altLang="zh-CN" sz="2400" b="1" smtClean="0">
                <a:ea typeface="楷体_GB2312" pitchFamily="49" charset="-122"/>
              </a:rPr>
              <a:t>Z</a:t>
            </a:r>
            <a:r>
              <a:rPr lang="en-US" altLang="zh-CN" sz="2400" b="1" i="1" baseline="-25000" smtClean="0">
                <a:ea typeface="楷体_GB2312" pitchFamily="49" charset="-122"/>
              </a:rPr>
              <a:t>L</a:t>
            </a:r>
            <a:r>
              <a:rPr lang="zh-CN" altLang="en-US" sz="2400" b="1" smtClean="0">
                <a:ea typeface="楷体_GB2312" pitchFamily="49" charset="-122"/>
              </a:rPr>
              <a:t>或传输线参数</a:t>
            </a:r>
            <a:r>
              <a:rPr lang="zh-CN" altLang="en-US" sz="2400" b="1" smtClean="0">
                <a:ea typeface="楷体_GB2312" pitchFamily="49" charset="-122"/>
                <a:sym typeface="Symbol" pitchFamily="18" charset="2"/>
              </a:rPr>
              <a:t></a:t>
            </a:r>
            <a:r>
              <a:rPr lang="en-US" altLang="zh-CN" sz="2400" b="1" smtClean="0">
                <a:ea typeface="楷体_GB2312" pitchFamily="49" charset="-122"/>
                <a:sym typeface="Symbol" pitchFamily="18" charset="2"/>
              </a:rPr>
              <a:t>l, </a:t>
            </a:r>
            <a:r>
              <a:rPr lang="en-US" altLang="zh-CN" sz="2400" b="1" smtClean="0">
                <a:ea typeface="楷体_GB2312" pitchFamily="49" charset="-122"/>
              </a:rPr>
              <a:t>Z</a:t>
            </a:r>
            <a:r>
              <a:rPr lang="en-US" altLang="zh-CN" sz="2400" b="1" baseline="-25000" smtClean="0">
                <a:ea typeface="楷体_GB2312" pitchFamily="49" charset="-122"/>
              </a:rPr>
              <a:t>0</a:t>
            </a:r>
            <a:r>
              <a:rPr lang="en-US" altLang="zh-CN" sz="2400" b="1" smtClean="0">
                <a:ea typeface="楷体_GB2312" pitchFamily="49" charset="-122"/>
              </a:rPr>
              <a:t>, </a:t>
            </a:r>
            <a:r>
              <a:rPr lang="zh-CN" altLang="en-US" sz="2400" b="1" smtClean="0">
                <a:ea typeface="楷体_GB2312" pitchFamily="49" charset="-122"/>
              </a:rPr>
              <a:t>使</a:t>
            </a:r>
          </a:p>
          <a:p>
            <a:pPr algn="just">
              <a:buFont typeface="Wingdings" pitchFamily="2" charset="2"/>
              <a:buNone/>
            </a:pPr>
            <a:r>
              <a:rPr lang="zh-CN" altLang="en-US" sz="2400" b="1" smtClean="0">
                <a:ea typeface="楷体_GB2312" pitchFamily="49" charset="-122"/>
              </a:rPr>
              <a:t>                   </a:t>
            </a:r>
            <a:r>
              <a:rPr lang="en-US" altLang="zh-CN" sz="2400" b="1" smtClean="0">
                <a:ea typeface="楷体_GB2312" pitchFamily="49" charset="-122"/>
              </a:rPr>
              <a:t>Z</a:t>
            </a:r>
            <a:r>
              <a:rPr lang="en-US" altLang="zh-CN" sz="2400" b="1" i="1" baseline="-25000" smtClean="0">
                <a:ea typeface="楷体_GB2312" pitchFamily="49" charset="-122"/>
              </a:rPr>
              <a:t>in</a:t>
            </a:r>
            <a:r>
              <a:rPr lang="en-US" altLang="zh-CN" sz="2400" b="1" smtClean="0">
                <a:ea typeface="楷体_GB2312" pitchFamily="49" charset="-122"/>
              </a:rPr>
              <a:t>=Z</a:t>
            </a:r>
            <a:r>
              <a:rPr lang="en-US" altLang="zh-CN" sz="2400" b="1" baseline="-25000" smtClean="0">
                <a:ea typeface="楷体_GB2312" pitchFamily="49" charset="-122"/>
              </a:rPr>
              <a:t>G</a:t>
            </a:r>
          </a:p>
          <a:p>
            <a:pPr algn="just">
              <a:buFont typeface="Wingdings" pitchFamily="2" charset="2"/>
              <a:buNone/>
            </a:pPr>
            <a:r>
              <a:rPr lang="en-US" altLang="zh-CN" sz="2400" b="1" baseline="-25000" smtClean="0">
                <a:ea typeface="楷体_GB2312" pitchFamily="49" charset="-122"/>
              </a:rPr>
              <a:t>              </a:t>
            </a:r>
            <a:r>
              <a:rPr lang="zh-CN" altLang="en-US" sz="2400" b="1" smtClean="0">
                <a:solidFill>
                  <a:srgbClr val="6600CC"/>
                </a:solidFill>
                <a:ea typeface="楷体_GB2312" pitchFamily="49" charset="-122"/>
              </a:rPr>
              <a:t>方法</a:t>
            </a:r>
            <a:r>
              <a:rPr lang="zh-CN" altLang="en-US" sz="2400" b="1" smtClean="0">
                <a:ea typeface="楷体_GB2312" pitchFamily="49" charset="-122"/>
              </a:rPr>
              <a:t>:  在信号源和传输线之间接入匹配网络.</a:t>
            </a:r>
          </a:p>
          <a:p>
            <a:pPr>
              <a:buFont typeface="Wingdings" pitchFamily="2" charset="2"/>
              <a:buNone/>
            </a:pPr>
            <a:endParaRPr lang="en-US" altLang="zh-CN" sz="2400" b="1" smtClean="0">
              <a:latin typeface="楷体_GB2312" pitchFamily="49" charset="-122"/>
              <a:ea typeface="楷体_GB2312" pitchFamily="49" charset="-122"/>
            </a:endParaRPr>
          </a:p>
        </p:txBody>
      </p:sp>
      <p:sp>
        <p:nvSpPr>
          <p:cNvPr id="6" name="Rectangle 4"/>
          <p:cNvSpPr>
            <a:spLocks noGrp="1" noChangeArrowheads="1"/>
          </p:cNvSpPr>
          <p:nvPr>
            <p:ph type="title"/>
          </p:nvPr>
        </p:nvSpPr>
        <p:spPr>
          <a:xfrm>
            <a:off x="1150938" y="1066800"/>
            <a:ext cx="5783262" cy="693738"/>
          </a:xfrm>
          <a:noFill/>
        </p:spPr>
        <p:txBody>
          <a:bodyPr/>
          <a:lstStyle/>
          <a:p>
            <a:pPr eaLnBrk="1" hangingPunct="1"/>
            <a:r>
              <a:rPr lang="zh-CN" altLang="en-US" sz="3600" b="1" smtClean="0">
                <a:ea typeface="楷体_GB2312" pitchFamily="49" charset="-122"/>
              </a:rPr>
              <a:t>阻抗匹配问题----</a:t>
            </a:r>
            <a:r>
              <a:rPr lang="en-US" altLang="zh-CN" sz="2800" b="1" i="1" smtClean="0">
                <a:ea typeface="楷体_GB2312" pitchFamily="49" charset="-122"/>
              </a:rPr>
              <a:t>cont1</a:t>
            </a:r>
          </a:p>
        </p:txBody>
      </p:sp>
    </p:spTree>
    <p:extLst>
      <p:ext uri="{BB962C8B-B14F-4D97-AF65-F5344CB8AC3E}">
        <p14:creationId xmlns:p14="http://schemas.microsoft.com/office/powerpoint/2010/main" val="11349224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83</a:t>
            </a:fld>
            <a:endParaRPr lang="zh-CN" altLang="en-US" dirty="0"/>
          </a:p>
        </p:txBody>
      </p:sp>
      <p:sp>
        <p:nvSpPr>
          <p:cNvPr id="5" name="Rectangle 1026"/>
          <p:cNvSpPr>
            <a:spLocks noChangeArrowheads="1"/>
          </p:cNvSpPr>
          <p:nvPr/>
        </p:nvSpPr>
        <p:spPr bwMode="auto">
          <a:xfrm>
            <a:off x="1066800" y="2286000"/>
            <a:ext cx="7162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lnSpc>
                <a:spcPct val="90000"/>
              </a:lnSpc>
              <a:buFont typeface="Wingdings" pitchFamily="2" charset="2"/>
              <a:buNone/>
            </a:pPr>
            <a:r>
              <a:rPr lang="en-US" altLang="zh-CN" sz="2800" b="1" u="sng">
                <a:solidFill>
                  <a:srgbClr val="6600CC"/>
                </a:solidFill>
                <a:ea typeface="楷体_GB2312" pitchFamily="49" charset="-122"/>
              </a:rPr>
              <a:t>Note: </a:t>
            </a:r>
          </a:p>
          <a:p>
            <a:pPr algn="just" eaLnBrk="1" hangingPunct="1">
              <a:lnSpc>
                <a:spcPct val="90000"/>
              </a:lnSpc>
              <a:buFont typeface="Wingdings" pitchFamily="2" charset="2"/>
              <a:buNone/>
            </a:pPr>
            <a:r>
              <a:rPr lang="zh-CN" altLang="en-US" sz="2800">
                <a:ea typeface="楷体_GB2312" pitchFamily="49" charset="-122"/>
              </a:rPr>
              <a:t>   在实际工程中,负载端不可能完全匹配,为使信号源稳定工作,一般需在信号源输出端接一个隔离器,吸收负载产生的反射波,消除或减弱负载不匹配对信号源的频率牵引作用.</a:t>
            </a:r>
          </a:p>
          <a:p>
            <a:pPr eaLnBrk="1" hangingPunct="1">
              <a:lnSpc>
                <a:spcPct val="90000"/>
              </a:lnSpc>
              <a:buFont typeface="Wingdings" pitchFamily="2" charset="2"/>
              <a:buNone/>
            </a:pPr>
            <a:endParaRPr lang="en-US" altLang="zh-CN" sz="2800">
              <a:latin typeface="楷体_GB2312" pitchFamily="49" charset="-122"/>
              <a:ea typeface="楷体_GB2312" pitchFamily="49" charset="-122"/>
            </a:endParaRPr>
          </a:p>
        </p:txBody>
      </p:sp>
      <p:sp>
        <p:nvSpPr>
          <p:cNvPr id="6" name="Rectangle 1027"/>
          <p:cNvSpPr>
            <a:spLocks noChangeArrowheads="1"/>
          </p:cNvSpPr>
          <p:nvPr/>
        </p:nvSpPr>
        <p:spPr bwMode="auto">
          <a:xfrm>
            <a:off x="1150938" y="1066800"/>
            <a:ext cx="5783262"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600" b="1">
                <a:solidFill>
                  <a:schemeClr val="tx2"/>
                </a:solidFill>
                <a:ea typeface="楷体_GB2312" pitchFamily="49" charset="-122"/>
              </a:rPr>
              <a:t>阻抗匹配问题----</a:t>
            </a:r>
            <a:r>
              <a:rPr lang="en-US" altLang="zh-CN" sz="2800" b="1" i="1">
                <a:solidFill>
                  <a:schemeClr val="tx2"/>
                </a:solidFill>
                <a:ea typeface="楷体_GB2312" pitchFamily="49" charset="-122"/>
              </a:rPr>
              <a:t>cont2</a:t>
            </a:r>
          </a:p>
        </p:txBody>
      </p:sp>
    </p:spTree>
    <p:extLst>
      <p:ext uri="{BB962C8B-B14F-4D97-AF65-F5344CB8AC3E}">
        <p14:creationId xmlns:p14="http://schemas.microsoft.com/office/powerpoint/2010/main" val="28421981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84</a:t>
            </a:fld>
            <a:endParaRPr lang="zh-CN" altLang="en-US" dirty="0"/>
          </a:p>
        </p:txBody>
      </p:sp>
      <p:sp>
        <p:nvSpPr>
          <p:cNvPr id="5" name="Rectangle 2"/>
          <p:cNvSpPr>
            <a:spLocks noChangeArrowheads="1"/>
          </p:cNvSpPr>
          <p:nvPr/>
        </p:nvSpPr>
        <p:spPr bwMode="auto">
          <a:xfrm>
            <a:off x="838200" y="2057400"/>
            <a:ext cx="731520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buFont typeface="Wingdings" pitchFamily="2" charset="2"/>
              <a:buNone/>
            </a:pPr>
            <a:r>
              <a:rPr lang="en-US" altLang="zh-CN" sz="2400" b="1">
                <a:latin typeface="楷体_GB2312" pitchFamily="49" charset="-122"/>
                <a:ea typeface="楷体_GB2312" pitchFamily="49" charset="-122"/>
              </a:rPr>
              <a:t>   </a:t>
            </a:r>
            <a:r>
              <a:rPr lang="en-US" altLang="zh-CN" sz="2800" b="1">
                <a:latin typeface="楷体_GB2312" pitchFamily="49" charset="-122"/>
                <a:ea typeface="楷体_GB2312" pitchFamily="49" charset="-122"/>
              </a:rPr>
              <a:t>(b</a:t>
            </a:r>
            <a:r>
              <a:rPr lang="zh-CN" altLang="en-US" sz="2800" b="1">
                <a:latin typeface="楷体_GB2312" pitchFamily="49" charset="-122"/>
                <a:ea typeface="楷体_GB2312" pitchFamily="49" charset="-122"/>
              </a:rPr>
              <a:t>)信号源的共轭匹配</a:t>
            </a:r>
          </a:p>
          <a:p>
            <a:pPr eaLnBrk="1" hangingPunct="1">
              <a:buFont typeface="Wingdings" pitchFamily="2" charset="2"/>
              <a:buNone/>
            </a:pPr>
            <a:r>
              <a:rPr lang="zh-CN" altLang="en-US" sz="2800" b="1">
                <a:latin typeface="楷体_GB2312" pitchFamily="49" charset="-122"/>
                <a:ea typeface="楷体_GB2312" pitchFamily="49" charset="-122"/>
              </a:rPr>
              <a:t>     (</a:t>
            </a:r>
            <a:r>
              <a:rPr lang="en-US" altLang="zh-CN" sz="2800" b="1">
                <a:solidFill>
                  <a:srgbClr val="6600CC"/>
                </a:solidFill>
                <a:latin typeface="Comic Sans MS" pitchFamily="66" charset="0"/>
                <a:ea typeface="楷体_GB2312" pitchFamily="49" charset="-122"/>
              </a:rPr>
              <a:t>conjugate matching</a:t>
            </a:r>
            <a:r>
              <a:rPr lang="en-US" altLang="zh-CN" sz="2800" b="1">
                <a:latin typeface="楷体_GB2312" pitchFamily="49" charset="-122"/>
                <a:ea typeface="楷体_GB2312" pitchFamily="49" charset="-122"/>
              </a:rPr>
              <a:t>)</a:t>
            </a:r>
          </a:p>
          <a:p>
            <a:pPr eaLnBrk="1" hangingPunct="1">
              <a:buFont typeface="Wingdings" pitchFamily="2" charset="2"/>
              <a:buNone/>
            </a:pPr>
            <a:endParaRPr lang="zh-CN" altLang="en-US" sz="2400" b="1">
              <a:solidFill>
                <a:srgbClr val="6600CC"/>
              </a:solidFill>
              <a:ea typeface="楷体_GB2312" pitchFamily="49" charset="-122"/>
            </a:endParaRPr>
          </a:p>
          <a:p>
            <a:pPr eaLnBrk="1" hangingPunct="1">
              <a:buFont typeface="Wingdings" pitchFamily="2" charset="2"/>
              <a:buNone/>
            </a:pPr>
            <a:r>
              <a:rPr lang="zh-CN" altLang="en-US" sz="2400" b="1">
                <a:solidFill>
                  <a:srgbClr val="6600CC"/>
                </a:solidFill>
                <a:ea typeface="楷体_GB2312" pitchFamily="49" charset="-122"/>
              </a:rPr>
              <a:t>          目的</a:t>
            </a:r>
            <a:r>
              <a:rPr lang="zh-CN" altLang="en-US" sz="2400" b="1">
                <a:ea typeface="楷体_GB2312" pitchFamily="49" charset="-122"/>
              </a:rPr>
              <a:t>:   使信号源的输出功率最大</a:t>
            </a:r>
            <a:endParaRPr lang="en-US" altLang="zh-CN" sz="2400" b="1">
              <a:ea typeface="楷体_GB2312" pitchFamily="49" charset="-122"/>
            </a:endParaRPr>
          </a:p>
          <a:p>
            <a:pPr algn="just" eaLnBrk="1" hangingPunct="1">
              <a:buFont typeface="Wingdings" pitchFamily="2" charset="2"/>
              <a:buNone/>
            </a:pPr>
            <a:r>
              <a:rPr lang="en-US" altLang="zh-CN" sz="2400" b="1">
                <a:ea typeface="楷体_GB2312" pitchFamily="49" charset="-122"/>
              </a:rPr>
              <a:t>          </a:t>
            </a:r>
            <a:r>
              <a:rPr lang="zh-CN" altLang="en-US" sz="2400" b="1">
                <a:solidFill>
                  <a:srgbClr val="6600CC"/>
                </a:solidFill>
                <a:ea typeface="楷体_GB2312" pitchFamily="49" charset="-122"/>
              </a:rPr>
              <a:t>条件</a:t>
            </a:r>
            <a:r>
              <a:rPr lang="zh-CN" altLang="en-US" sz="2400" b="1">
                <a:ea typeface="楷体_GB2312" pitchFamily="49" charset="-122"/>
              </a:rPr>
              <a:t>:   </a:t>
            </a:r>
            <a:r>
              <a:rPr lang="en-US" altLang="zh-CN" sz="2400" b="1">
                <a:ea typeface="楷体_GB2312" pitchFamily="49" charset="-122"/>
              </a:rPr>
              <a:t>Z</a:t>
            </a:r>
            <a:r>
              <a:rPr lang="en-US" altLang="zh-CN" sz="2400" b="1" i="1" baseline="-25000">
                <a:ea typeface="楷体_GB2312" pitchFamily="49" charset="-122"/>
              </a:rPr>
              <a:t>in</a:t>
            </a:r>
            <a:r>
              <a:rPr lang="en-US" altLang="zh-CN" sz="2400" b="1">
                <a:ea typeface="楷体_GB2312" pitchFamily="49" charset="-122"/>
              </a:rPr>
              <a:t>=Z</a:t>
            </a:r>
            <a:r>
              <a:rPr lang="en-US" altLang="zh-CN" sz="2400" b="1" baseline="-25000">
                <a:ea typeface="楷体_GB2312" pitchFamily="49" charset="-122"/>
              </a:rPr>
              <a:t>G</a:t>
            </a:r>
            <a:r>
              <a:rPr lang="en-US" altLang="zh-CN" sz="2400" b="1">
                <a:ea typeface="楷体_GB2312" pitchFamily="49" charset="-122"/>
              </a:rPr>
              <a:t>*(or </a:t>
            </a:r>
            <a:r>
              <a:rPr lang="en-US" altLang="zh-CN" sz="2400" b="1" i="1">
                <a:ea typeface="楷体_GB2312" pitchFamily="49" charset="-122"/>
              </a:rPr>
              <a:t>R</a:t>
            </a:r>
            <a:r>
              <a:rPr lang="en-US" altLang="zh-CN" sz="2400" b="1" i="1" baseline="-25000">
                <a:ea typeface="楷体_GB2312" pitchFamily="49" charset="-122"/>
              </a:rPr>
              <a:t>in</a:t>
            </a:r>
            <a:r>
              <a:rPr lang="en-US" altLang="zh-CN" sz="2400" b="1">
                <a:ea typeface="楷体_GB2312" pitchFamily="49" charset="-122"/>
              </a:rPr>
              <a:t>=</a:t>
            </a:r>
            <a:r>
              <a:rPr lang="en-US" altLang="zh-CN" sz="2400" b="1" i="1">
                <a:ea typeface="楷体_GB2312" pitchFamily="49" charset="-122"/>
              </a:rPr>
              <a:t>R</a:t>
            </a:r>
            <a:r>
              <a:rPr lang="en-US" altLang="zh-CN" sz="2400" b="1" i="1" baseline="-25000">
                <a:ea typeface="楷体_GB2312" pitchFamily="49" charset="-122"/>
              </a:rPr>
              <a:t>G</a:t>
            </a:r>
            <a:r>
              <a:rPr lang="en-US" altLang="zh-CN" sz="2400" b="1">
                <a:ea typeface="楷体_GB2312" pitchFamily="49" charset="-122"/>
              </a:rPr>
              <a:t>, </a:t>
            </a:r>
            <a:r>
              <a:rPr lang="en-US" altLang="zh-CN" sz="2400" b="1" i="1">
                <a:ea typeface="楷体_GB2312" pitchFamily="49" charset="-122"/>
              </a:rPr>
              <a:t>X</a:t>
            </a:r>
            <a:r>
              <a:rPr lang="en-US" altLang="zh-CN" sz="2400" b="1" i="1" baseline="-25000">
                <a:ea typeface="楷体_GB2312" pitchFamily="49" charset="-122"/>
              </a:rPr>
              <a:t>in</a:t>
            </a:r>
            <a:r>
              <a:rPr lang="en-US" altLang="zh-CN" sz="2400" b="1">
                <a:ea typeface="楷体_GB2312" pitchFamily="49" charset="-122"/>
              </a:rPr>
              <a:t>=-</a:t>
            </a:r>
            <a:r>
              <a:rPr lang="en-US" altLang="zh-CN" sz="2400" b="1" i="1">
                <a:ea typeface="楷体_GB2312" pitchFamily="49" charset="-122"/>
              </a:rPr>
              <a:t>X</a:t>
            </a:r>
            <a:r>
              <a:rPr lang="en-US" altLang="zh-CN" sz="2400" b="1" i="1" baseline="-25000">
                <a:ea typeface="楷体_GB2312" pitchFamily="49" charset="-122"/>
              </a:rPr>
              <a:t>G</a:t>
            </a:r>
            <a:r>
              <a:rPr lang="en-US" altLang="zh-CN" sz="2400" b="1">
                <a:ea typeface="楷体_GB2312" pitchFamily="49" charset="-122"/>
              </a:rPr>
              <a:t>)</a:t>
            </a:r>
            <a:endParaRPr lang="zh-CN" altLang="en-US" sz="2400" b="1" baseline="-25000">
              <a:ea typeface="楷体_GB2312" pitchFamily="49" charset="-122"/>
            </a:endParaRPr>
          </a:p>
          <a:p>
            <a:pPr algn="just" eaLnBrk="1" hangingPunct="1">
              <a:buFont typeface="Wingdings" pitchFamily="2" charset="2"/>
              <a:buNone/>
            </a:pPr>
            <a:r>
              <a:rPr lang="en-US" altLang="zh-CN" sz="2400" b="1" baseline="-25000">
                <a:ea typeface="楷体_GB2312" pitchFamily="49" charset="-122"/>
              </a:rPr>
              <a:t>              </a:t>
            </a:r>
            <a:r>
              <a:rPr lang="zh-CN" altLang="en-US" sz="2400" b="1">
                <a:solidFill>
                  <a:srgbClr val="6600CC"/>
                </a:solidFill>
                <a:ea typeface="楷体_GB2312" pitchFamily="49" charset="-122"/>
              </a:rPr>
              <a:t>方法</a:t>
            </a:r>
            <a:r>
              <a:rPr lang="zh-CN" altLang="en-US" sz="2400" b="1">
                <a:ea typeface="楷体_GB2312" pitchFamily="49" charset="-122"/>
              </a:rPr>
              <a:t>:  在信号源和被匹配电路之间接入匹配网络(微波有源电路的设计多属这种情况)</a:t>
            </a:r>
            <a:r>
              <a:rPr lang="en-US" altLang="zh-CN" sz="2400" b="1">
                <a:ea typeface="楷体_GB2312" pitchFamily="49" charset="-122"/>
              </a:rPr>
              <a:t>.</a:t>
            </a:r>
          </a:p>
          <a:p>
            <a:pPr eaLnBrk="1" hangingPunct="1">
              <a:buFont typeface="Wingdings" pitchFamily="2" charset="2"/>
              <a:buNone/>
            </a:pPr>
            <a:endParaRPr lang="en-US" altLang="zh-CN" sz="2400" b="1">
              <a:latin typeface="楷体_GB2312" pitchFamily="49" charset="-122"/>
              <a:ea typeface="楷体_GB2312" pitchFamily="49" charset="-122"/>
            </a:endParaRPr>
          </a:p>
        </p:txBody>
      </p:sp>
      <p:sp>
        <p:nvSpPr>
          <p:cNvPr id="6" name="Rectangle 3"/>
          <p:cNvSpPr>
            <a:spLocks noChangeArrowheads="1"/>
          </p:cNvSpPr>
          <p:nvPr/>
        </p:nvSpPr>
        <p:spPr bwMode="auto">
          <a:xfrm>
            <a:off x="1150938" y="1066800"/>
            <a:ext cx="5783262"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600" b="1">
                <a:solidFill>
                  <a:schemeClr val="tx2"/>
                </a:solidFill>
                <a:ea typeface="楷体_GB2312" pitchFamily="49" charset="-122"/>
              </a:rPr>
              <a:t>阻抗匹配问题----</a:t>
            </a:r>
            <a:r>
              <a:rPr lang="en-US" altLang="zh-CN" sz="2800" b="1" i="1">
                <a:solidFill>
                  <a:schemeClr val="tx2"/>
                </a:solidFill>
                <a:ea typeface="楷体_GB2312" pitchFamily="49" charset="-122"/>
              </a:rPr>
              <a:t>cont3</a:t>
            </a:r>
          </a:p>
        </p:txBody>
      </p:sp>
    </p:spTree>
    <p:extLst>
      <p:ext uri="{BB962C8B-B14F-4D97-AF65-F5344CB8AC3E}">
        <p14:creationId xmlns:p14="http://schemas.microsoft.com/office/powerpoint/2010/main" val="36925873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853132" y="284080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1465200" y="421670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1442303"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1285180" y="426730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3018980" y="421670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3380109"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4067858" y="403984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1076551" y="266418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1024344" y="258373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1443710" y="226840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1457172" y="250710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3012003" y="229588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3084791" y="256153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1513159" y="301904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grpSp>
        <p:nvGrpSpPr>
          <p:cNvPr id="70" name="组合 69">
            <a:extLst>
              <a:ext uri="{FF2B5EF4-FFF2-40B4-BE49-F238E27FC236}">
                <a16:creationId xmlns:a16="http://schemas.microsoft.com/office/drawing/2014/main" id="{9C2765DF-A29C-4602-9209-2463FDE3074C}"/>
              </a:ext>
            </a:extLst>
          </p:cNvPr>
          <p:cNvGrpSpPr/>
          <p:nvPr/>
        </p:nvGrpSpPr>
        <p:grpSpPr>
          <a:xfrm>
            <a:off x="1872855" y="5306651"/>
            <a:ext cx="1267464" cy="1152120"/>
            <a:chOff x="4824028" y="2540628"/>
            <a:chExt cx="1267464" cy="1152120"/>
          </a:xfrm>
        </p:grpSpPr>
        <p:grpSp>
          <p:nvGrpSpPr>
            <p:cNvPr id="71" name="组合 70">
              <a:extLst>
                <a:ext uri="{FF2B5EF4-FFF2-40B4-BE49-F238E27FC236}">
                  <a16:creationId xmlns:a16="http://schemas.microsoft.com/office/drawing/2014/main" id="{77D4E357-52E9-4D48-8BEC-A1F662D18D15}"/>
                </a:ext>
              </a:extLst>
            </p:cNvPr>
            <p:cNvGrpSpPr/>
            <p:nvPr/>
          </p:nvGrpSpPr>
          <p:grpSpPr>
            <a:xfrm>
              <a:off x="5004048" y="2540628"/>
              <a:ext cx="810495" cy="1152120"/>
              <a:chOff x="4338642" y="2492896"/>
              <a:chExt cx="810495" cy="1152120"/>
            </a:xfrm>
          </p:grpSpPr>
          <p:cxnSp>
            <p:nvCxnSpPr>
              <p:cNvPr id="77" name="直接连接符 76">
                <a:extLst>
                  <a:ext uri="{FF2B5EF4-FFF2-40B4-BE49-F238E27FC236}">
                    <a16:creationId xmlns:a16="http://schemas.microsoft.com/office/drawing/2014/main" id="{8D7727D3-E5C0-4D77-8FFB-AA637B023693}"/>
                  </a:ext>
                </a:extLst>
              </p:cNvPr>
              <p:cNvCxnSpPr/>
              <p:nvPr/>
            </p:nvCxnSpPr>
            <p:spPr bwMode="auto">
              <a:xfrm flipV="1">
                <a:off x="4786836" y="3591391"/>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椭圆 78">
                <a:extLst>
                  <a:ext uri="{FF2B5EF4-FFF2-40B4-BE49-F238E27FC236}">
                    <a16:creationId xmlns:a16="http://schemas.microsoft.com/office/drawing/2014/main" id="{057606C2-A02C-4F52-B97C-B5DA557EFC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a:extLst>
                  <a:ext uri="{FF2B5EF4-FFF2-40B4-BE49-F238E27FC236}">
                    <a16:creationId xmlns:a16="http://schemas.microsoft.com/office/drawing/2014/main" id="{AEC2E029-FEAC-4E75-9871-5804FE77BD7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83" name="直接连接符 82">
                <a:extLst>
                  <a:ext uri="{FF2B5EF4-FFF2-40B4-BE49-F238E27FC236}">
                    <a16:creationId xmlns:a16="http://schemas.microsoft.com/office/drawing/2014/main" id="{E27052FD-3F1F-4346-8263-E0A1475DBE4C}"/>
                  </a:ext>
                </a:extLst>
              </p:cNvPr>
              <p:cNvCxnSpPr/>
              <p:nvPr/>
            </p:nvCxnSpPr>
            <p:spPr bwMode="auto">
              <a:xfrm flipV="1">
                <a:off x="4786836" y="2501809"/>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a:extLst>
                  <a:ext uri="{FF2B5EF4-FFF2-40B4-BE49-F238E27FC236}">
                    <a16:creationId xmlns:a16="http://schemas.microsoft.com/office/drawing/2014/main" id="{EE049513-1D52-4504-B2BC-7F5BD9DAF062}"/>
                  </a:ext>
                </a:extLst>
              </p:cNvPr>
              <p:cNvCxnSpPr/>
              <p:nvPr/>
            </p:nvCxnSpPr>
            <p:spPr bwMode="auto">
              <a:xfrm>
                <a:off x="5149137" y="251215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a:extLst>
                  <a:ext uri="{FF2B5EF4-FFF2-40B4-BE49-F238E27FC236}">
                    <a16:creationId xmlns:a16="http://schemas.microsoft.com/office/drawing/2014/main" id="{089D1438-51AD-40A1-8380-358321C18A00}"/>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a:extLst>
                  <a:ext uri="{FF2B5EF4-FFF2-40B4-BE49-F238E27FC236}">
                    <a16:creationId xmlns:a16="http://schemas.microsoft.com/office/drawing/2014/main" id="{225A8083-5FF8-410B-B6CC-A3CBF07C412B}"/>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a:extLst>
                  <a:ext uri="{FF2B5EF4-FFF2-40B4-BE49-F238E27FC236}">
                    <a16:creationId xmlns:a16="http://schemas.microsoft.com/office/drawing/2014/main" id="{E1751035-211E-4007-BC48-26B9D8871C40}"/>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矩形 71">
              <a:extLst>
                <a:ext uri="{FF2B5EF4-FFF2-40B4-BE49-F238E27FC236}">
                  <a16:creationId xmlns:a16="http://schemas.microsoft.com/office/drawing/2014/main" id="{A5F30851-AEA1-4F63-8ABE-1C97D12B6CF5}"/>
                </a:ext>
              </a:extLst>
            </p:cNvPr>
            <p:cNvSpPr/>
            <p:nvPr/>
          </p:nvSpPr>
          <p:spPr bwMode="auto">
            <a:xfrm>
              <a:off x="5599455" y="2701164"/>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3" name="椭圆 72">
              <a:extLst>
                <a:ext uri="{FF2B5EF4-FFF2-40B4-BE49-F238E27FC236}">
                  <a16:creationId xmlns:a16="http://schemas.microsoft.com/office/drawing/2014/main" id="{5F9DA8F0-4AF9-420A-A9EA-6644CC74446D}"/>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5" name="文本框 74">
              <a:extLst>
                <a:ext uri="{FF2B5EF4-FFF2-40B4-BE49-F238E27FC236}">
                  <a16:creationId xmlns:a16="http://schemas.microsoft.com/office/drawing/2014/main" id="{46B1762F-09DA-494F-8341-26E91FF425FA}"/>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89" name="直接箭头连接符 88">
            <a:extLst>
              <a:ext uri="{FF2B5EF4-FFF2-40B4-BE49-F238E27FC236}">
                <a16:creationId xmlns:a16="http://schemas.microsoft.com/office/drawing/2014/main" id="{1056FEA3-9B48-4A77-809D-52C1E350EB18}"/>
              </a:ext>
            </a:extLst>
          </p:cNvPr>
          <p:cNvCxnSpPr/>
          <p:nvPr/>
        </p:nvCxnSpPr>
        <p:spPr bwMode="auto">
          <a:xfrm flipH="1" flipV="1">
            <a:off x="2462026" y="4933139"/>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a:extLst>
              <a:ext uri="{FF2B5EF4-FFF2-40B4-BE49-F238E27FC236}">
                <a16:creationId xmlns:a16="http://schemas.microsoft.com/office/drawing/2014/main" id="{35E25990-A68B-4B88-BEF2-F468ACD7FDD4}"/>
              </a:ext>
            </a:extLst>
          </p:cNvPr>
          <p:cNvSpPr/>
          <p:nvPr/>
        </p:nvSpPr>
        <p:spPr bwMode="auto">
          <a:xfrm>
            <a:off x="2096274" y="5105763"/>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465D5A99-AE83-4CA2-B71D-E34860CE0C48}"/>
              </a:ext>
            </a:extLst>
          </p:cNvPr>
          <p:cNvSpPr txBox="1"/>
          <p:nvPr/>
        </p:nvSpPr>
        <p:spPr>
          <a:xfrm>
            <a:off x="2044067" y="5025314"/>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100" name="文本框 99">
            <a:extLst>
              <a:ext uri="{FF2B5EF4-FFF2-40B4-BE49-F238E27FC236}">
                <a16:creationId xmlns:a16="http://schemas.microsoft.com/office/drawing/2014/main" id="{884D98BE-9177-4989-8EA3-864B0B535337}"/>
              </a:ext>
            </a:extLst>
          </p:cNvPr>
          <p:cNvSpPr txBox="1"/>
          <p:nvPr/>
        </p:nvSpPr>
        <p:spPr>
          <a:xfrm>
            <a:off x="2532882" y="5460617"/>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46F46716-BBA7-4976-A7A3-A0DEB8B22BE9}"/>
                  </a:ext>
                </a:extLst>
              </p:cNvPr>
              <p:cNvSpPr/>
              <p:nvPr/>
            </p:nvSpPr>
            <p:spPr>
              <a:xfrm>
                <a:off x="3000898" y="1545362"/>
                <a:ext cx="6233438" cy="7798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𝑍</m:t>
                      </m:r>
                      <m:r>
                        <m:rPr>
                          <m:sty m:val="p"/>
                        </m:rPr>
                        <a:rPr lang="en-US" altLang="zh-CN" sz="2000" i="1" baseline="-25000">
                          <a:solidFill>
                            <a:schemeClr val="tx1"/>
                          </a:solidFill>
                          <a:latin typeface="Cambria Math" panose="02040503050406030204" pitchFamily="18" charset="0"/>
                          <a:ea typeface="Cambria Math" panose="02040503050406030204" pitchFamily="18" charset="0"/>
                        </a:rPr>
                        <m:t>in</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a:rPr lang="en-US" altLang="zh-CN" sz="2000" b="0" i="1" smtClean="0">
                                  <a:solidFill>
                                    <a:schemeClr val="tx1"/>
                                  </a:solidFill>
                                  <a:latin typeface="Cambria Math" panose="02040503050406030204" pitchFamily="18" charset="0"/>
                                  <a:ea typeface="Cambria Math" panose="02040503050406030204" pitchFamily="18" charset="0"/>
                                </a:rPr>
                                <m:t>𝑧</m:t>
                              </m:r>
                            </m:e>
                            <m:sup>
                              <m:r>
                                <a:rPr lang="en-US" altLang="zh-CN" sz="2000" b="0" i="1" smtClean="0">
                                  <a:solidFill>
                                    <a:schemeClr val="tx1"/>
                                  </a:solidFill>
                                  <a:latin typeface="Cambria Math" panose="02040503050406030204" pitchFamily="18" charset="0"/>
                                  <a:ea typeface="Cambria Math" panose="02040503050406030204" pitchFamily="18" charset="0"/>
                                </a:rPr>
                                <m:t>′</m:t>
                              </m:r>
                            </m:sup>
                          </m:sSup>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m:t>
                          </m:r>
                          <m:r>
                            <m:rPr>
                              <m:sty m:val="p"/>
                            </m:rPr>
                            <a:rPr lang="en-US" altLang="zh-CN" sz="2000" i="1" smtClean="0">
                              <a:solidFill>
                                <a:schemeClr val="tx1"/>
                              </a:solidFill>
                              <a:latin typeface="Cambria Math" panose="02040503050406030204" pitchFamily="18" charset="0"/>
                              <a:ea typeface="Cambria Math" panose="02040503050406030204" pitchFamily="18" charset="0"/>
                            </a:rPr>
                            <m:t>z</m:t>
                          </m:r>
                          <m:r>
                            <m:rPr>
                              <m:sty m:val="p"/>
                            </m:rPr>
                            <a:rPr lang="en-US" altLang="zh-CN" sz="2000" i="1" baseline="-25000" smtClean="0">
                              <a:solidFill>
                                <a:schemeClr val="tx1"/>
                              </a:solidFill>
                              <a:latin typeface="Cambria Math" panose="02040503050406030204" pitchFamily="18" charset="0"/>
                              <a:ea typeface="Cambria Math" panose="02040503050406030204" pitchFamily="18" charset="0"/>
                            </a:rPr>
                            <m:t>l</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𝑍</m:t>
                          </m:r>
                        </m:e>
                        <m:sub>
                          <m:r>
                            <a:rPr lang="en-US" altLang="zh-CN" sz="2000" i="1">
                              <a:solidFill>
                                <a:schemeClr val="tx1"/>
                              </a:solidFill>
                              <a:latin typeface="Cambria Math" panose="02040503050406030204" pitchFamily="18" charset="0"/>
                            </a:rPr>
                            <m:t>0</m:t>
                          </m:r>
                        </m:sub>
                      </m:sSub>
                      <m:f>
                        <m:fPr>
                          <m:ctrlPr>
                            <a:rPr lang="en-US" altLang="zh-CN" sz="2000" i="1" dirty="0">
                              <a:solidFill>
                                <a:schemeClr val="tx1"/>
                              </a:solidFill>
                              <a:latin typeface="Cambria Math" panose="02040503050406030204" pitchFamily="18" charset="0"/>
                            </a:rPr>
                          </m:ctrlPr>
                        </m:fPr>
                        <m:num>
                          <m:r>
                            <a:rPr lang="en-US" altLang="zh-CN" sz="2000" i="1" dirty="0">
                              <a:solidFill>
                                <a:schemeClr val="tx1"/>
                              </a:solidFill>
                              <a:latin typeface="Cambria Math" panose="02040503050406030204" pitchFamily="18" charset="0"/>
                            </a:rPr>
                            <m:t>1</m:t>
                          </m:r>
                          <m:r>
                            <a:rPr lang="en-US" altLang="zh-CN" sz="2000" i="1">
                              <a:solidFill>
                                <a:schemeClr val="tx1"/>
                              </a:solidFill>
                              <a:latin typeface="Cambria Math" panose="02040503050406030204" pitchFamily="18" charset="0"/>
                            </a:rPr>
                            <m:t>+</m:t>
                          </m:r>
                          <m:r>
                            <m:rPr>
                              <m:sty m:val="p"/>
                            </m:rPr>
                            <a:rPr lang="el-GR" altLang="zh-CN" sz="2000" i="1">
                              <a:solidFill>
                                <a:schemeClr val="tx1"/>
                              </a:solidFill>
                              <a:latin typeface="Cambria Math" panose="02040503050406030204" pitchFamily="18" charset="0"/>
                              <a:ea typeface="Cambria Math" panose="02040503050406030204" pitchFamily="18" charset="0"/>
                            </a:rPr>
                            <m:t>Γ</m:t>
                          </m:r>
                          <m:r>
                            <a:rPr lang="en-US" altLang="zh-CN" sz="2000" i="1" baseline="-25000">
                              <a:solidFill>
                                <a:schemeClr val="tx1"/>
                              </a:solidFill>
                              <a:latin typeface="Cambria Math" panose="02040503050406030204" pitchFamily="18" charset="0"/>
                              <a:ea typeface="Cambria Math" panose="02040503050406030204" pitchFamily="18" charset="0"/>
                            </a:rPr>
                            <m:t>0</m:t>
                          </m:r>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𝑒</m:t>
                              </m:r>
                            </m:e>
                            <m:sup>
                              <m:r>
                                <a:rPr lang="en-US" altLang="zh-CN" sz="2000" i="1">
                                  <a:solidFill>
                                    <a:schemeClr val="tx1"/>
                                  </a:solidFill>
                                  <a:latin typeface="Cambria Math" panose="02040503050406030204" pitchFamily="18" charset="0"/>
                                </a:rPr>
                                <m:t>−2</m:t>
                              </m:r>
                              <m:r>
                                <a:rPr lang="en-US" altLang="zh-CN" sz="2000" i="1">
                                  <a:solidFill>
                                    <a:schemeClr val="tx1"/>
                                  </a:solidFill>
                                  <a:latin typeface="Cambria Math" panose="02040503050406030204" pitchFamily="18" charset="0"/>
                                </a:rPr>
                                <m:t>𝑗</m:t>
                              </m:r>
                              <m:r>
                                <a:rPr lang="zh-CN" altLang="en-US" sz="2000" i="1">
                                  <a:solidFill>
                                    <a:schemeClr val="tx1"/>
                                  </a:solidFill>
                                  <a:latin typeface="Cambria Math" panose="02040503050406030204" pitchFamily="18" charset="0"/>
                                </a:rPr>
                                <m:t>𝛽</m:t>
                              </m:r>
                              <m:r>
                                <m:rPr>
                                  <m:sty m:val="p"/>
                                </m:rPr>
                                <a:rPr lang="en-US" altLang="zh-CN" sz="2000" i="1">
                                  <a:solidFill>
                                    <a:schemeClr val="tx1"/>
                                  </a:solidFill>
                                  <a:latin typeface="Cambria Math" panose="02040503050406030204" pitchFamily="18" charset="0"/>
                                </a:rPr>
                                <m:t>z</m:t>
                              </m:r>
                              <m:r>
                                <m:rPr>
                                  <m:sty m:val="p"/>
                                </m:rPr>
                                <a:rPr lang="en-US" altLang="zh-CN" sz="2000" i="1" baseline="-25000">
                                  <a:solidFill>
                                    <a:schemeClr val="tx1"/>
                                  </a:solidFill>
                                  <a:latin typeface="Cambria Math" panose="02040503050406030204" pitchFamily="18" charset="0"/>
                                </a:rPr>
                                <m:t>l</m:t>
                              </m:r>
                            </m:sup>
                          </m:sSup>
                        </m:num>
                        <m:den>
                          <m:r>
                            <a:rPr lang="en-US" altLang="zh-CN" sz="2000" i="1">
                              <a:solidFill>
                                <a:schemeClr val="tx1"/>
                              </a:solidFill>
                              <a:latin typeface="Cambria Math" panose="02040503050406030204" pitchFamily="18" charset="0"/>
                            </a:rPr>
                            <m:t>1−</m:t>
                          </m:r>
                          <m:r>
                            <m:rPr>
                              <m:sty m:val="p"/>
                            </m:rPr>
                            <a:rPr lang="el-GR" altLang="zh-CN" sz="2000" i="1">
                              <a:solidFill>
                                <a:schemeClr val="tx1"/>
                              </a:solidFill>
                              <a:latin typeface="Cambria Math" panose="02040503050406030204" pitchFamily="18" charset="0"/>
                              <a:ea typeface="Cambria Math" panose="02040503050406030204" pitchFamily="18" charset="0"/>
                            </a:rPr>
                            <m:t>Γ</m:t>
                          </m:r>
                          <m:r>
                            <a:rPr lang="en-US" altLang="zh-CN" sz="2000" i="1" baseline="-25000">
                              <a:solidFill>
                                <a:schemeClr val="tx1"/>
                              </a:solidFill>
                              <a:latin typeface="Cambria Math" panose="02040503050406030204" pitchFamily="18" charset="0"/>
                              <a:ea typeface="Cambria Math" panose="02040503050406030204" pitchFamily="18" charset="0"/>
                            </a:rPr>
                            <m:t>0</m:t>
                          </m:r>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𝑒</m:t>
                              </m:r>
                            </m:e>
                            <m:sup>
                              <m:r>
                                <a:rPr lang="en-US" altLang="zh-CN" sz="2000" i="1">
                                  <a:solidFill>
                                    <a:schemeClr val="tx1"/>
                                  </a:solidFill>
                                  <a:latin typeface="Cambria Math" panose="02040503050406030204" pitchFamily="18" charset="0"/>
                                </a:rPr>
                                <m:t>−2</m:t>
                              </m:r>
                              <m:r>
                                <a:rPr lang="en-US" altLang="zh-CN" sz="2000" i="1">
                                  <a:solidFill>
                                    <a:schemeClr val="tx1"/>
                                  </a:solidFill>
                                  <a:latin typeface="Cambria Math" panose="02040503050406030204" pitchFamily="18" charset="0"/>
                                </a:rPr>
                                <m:t>𝑗</m:t>
                              </m:r>
                              <m:r>
                                <a:rPr lang="zh-CN" altLang="en-US" sz="2000" i="1">
                                  <a:solidFill>
                                    <a:schemeClr val="tx1"/>
                                  </a:solidFill>
                                  <a:latin typeface="Cambria Math" panose="02040503050406030204" pitchFamily="18" charset="0"/>
                                </a:rPr>
                                <m:t>𝛽</m:t>
                              </m:r>
                              <m:r>
                                <m:rPr>
                                  <m:sty m:val="p"/>
                                </m:rPr>
                                <a:rPr lang="en-US" altLang="zh-CN" sz="2000" i="1">
                                  <a:solidFill>
                                    <a:schemeClr val="tx1"/>
                                  </a:solidFill>
                                  <a:latin typeface="Cambria Math" panose="02040503050406030204" pitchFamily="18" charset="0"/>
                                </a:rPr>
                                <m:t>z</m:t>
                              </m:r>
                              <m:r>
                                <m:rPr>
                                  <m:sty m:val="p"/>
                                </m:rPr>
                                <a:rPr lang="en-US" altLang="zh-CN" sz="2000" i="1" baseline="-25000">
                                  <a:solidFill>
                                    <a:schemeClr val="tx1"/>
                                  </a:solidFill>
                                  <a:latin typeface="Cambria Math" panose="02040503050406030204" pitchFamily="18" charset="0"/>
                                </a:rPr>
                                <m:t>l</m:t>
                              </m:r>
                            </m:sup>
                          </m:sSup>
                        </m:den>
                      </m:f>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𝑍</m:t>
                          </m:r>
                        </m:e>
                        <m:sub>
                          <m:r>
                            <a:rPr lang="en-US" altLang="zh-CN" sz="2000" i="1">
                              <a:solidFill>
                                <a:schemeClr val="tx1"/>
                              </a:solidFill>
                              <a:latin typeface="Cambria Math" panose="02040503050406030204" pitchFamily="18" charset="0"/>
                            </a:rPr>
                            <m:t>0</m:t>
                          </m:r>
                        </m:sub>
                      </m:sSub>
                      <m:f>
                        <m:fPr>
                          <m:ctrlPr>
                            <a:rPr lang="en-US" altLang="zh-CN" sz="2000" i="1" dirty="0">
                              <a:solidFill>
                                <a:schemeClr val="tx1"/>
                              </a:solidFill>
                              <a:latin typeface="Cambria Math" panose="02040503050406030204" pitchFamily="18" charset="0"/>
                            </a:rPr>
                          </m:ctrlPr>
                        </m:fPr>
                        <m:num>
                          <m:r>
                            <a:rPr lang="en-US" altLang="zh-CN" sz="2000" i="1">
                              <a:solidFill>
                                <a:schemeClr val="tx1"/>
                              </a:solidFill>
                              <a:latin typeface="Cambria Math" panose="02040503050406030204" pitchFamily="18" charset="0"/>
                              <a:ea typeface="Cambria Math" panose="02040503050406030204" pitchFamily="18" charset="0"/>
                            </a:rPr>
                            <m:t>𝑍</m:t>
                          </m:r>
                          <m:r>
                            <a:rPr lang="en-US" altLang="zh-CN" sz="2000" i="1" baseline="-25000">
                              <a:solidFill>
                                <a:schemeClr val="tx1"/>
                              </a:solidFill>
                              <a:latin typeface="Cambria Math" panose="02040503050406030204" pitchFamily="18" charset="0"/>
                              <a:ea typeface="Cambria Math" panose="02040503050406030204" pitchFamily="18" charset="0"/>
                            </a:rPr>
                            <m:t>𝐿</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𝑗𝑍</m:t>
                          </m:r>
                          <m:r>
                            <a:rPr lang="en-US" altLang="zh-CN" sz="2000" b="0" i="1" baseline="-25000" smtClean="0">
                              <a:solidFill>
                                <a:schemeClr val="tx1"/>
                              </a:solidFill>
                              <a:latin typeface="Cambria Math" panose="02040503050406030204" pitchFamily="18" charset="0"/>
                              <a:ea typeface="Cambria Math" panose="02040503050406030204" pitchFamily="18" charset="0"/>
                            </a:rPr>
                            <m:t>0</m:t>
                          </m:r>
                          <m:r>
                            <a:rPr lang="en-US" altLang="zh-CN" sz="2000" i="1">
                              <a:solidFill>
                                <a:schemeClr val="tx1"/>
                              </a:solidFill>
                              <a:latin typeface="Cambria Math" panose="02040503050406030204" pitchFamily="18" charset="0"/>
                              <a:ea typeface="Cambria Math" panose="02040503050406030204" pitchFamily="18" charset="0"/>
                            </a:rPr>
                            <m:t>𝑡𝑎𝑛</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ea typeface="Cambria Math" panose="02040503050406030204" pitchFamily="18" charset="0"/>
                            </a:rPr>
                            <m:t>𝛽</m:t>
                          </m:r>
                          <m:r>
                            <a:rPr lang="en-US" altLang="zh-CN" sz="2000" i="1">
                              <a:solidFill>
                                <a:schemeClr val="tx1"/>
                              </a:solidFill>
                              <a:latin typeface="Cambria Math" panose="02040503050406030204" pitchFamily="18" charset="0"/>
                              <a:ea typeface="Cambria Math" panose="02040503050406030204" pitchFamily="18" charset="0"/>
                            </a:rPr>
                            <m:t>𝑧</m:t>
                          </m:r>
                          <m:r>
                            <a:rPr lang="en-US" altLang="zh-CN" sz="2000" i="1" baseline="-25000">
                              <a:solidFill>
                                <a:schemeClr val="tx1"/>
                              </a:solidFill>
                              <a:latin typeface="Cambria Math" panose="02040503050406030204" pitchFamily="18" charset="0"/>
                              <a:ea typeface="Cambria Math" panose="02040503050406030204" pitchFamily="18" charset="0"/>
                            </a:rPr>
                            <m:t>𝑙</m:t>
                          </m:r>
                          <m:r>
                            <a:rPr lang="en-US" altLang="zh-CN" sz="2000" i="1">
                              <a:solidFill>
                                <a:schemeClr val="tx1"/>
                              </a:solidFill>
                              <a:latin typeface="Cambria Math" panose="02040503050406030204" pitchFamily="18" charset="0"/>
                              <a:ea typeface="Cambria Math" panose="02040503050406030204" pitchFamily="18" charset="0"/>
                            </a:rPr>
                            <m:t>)</m:t>
                          </m:r>
                        </m:num>
                        <m:den>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𝑍</m:t>
                              </m:r>
                            </m:e>
                            <m:sub>
                              <m:r>
                                <a:rPr lang="en-US" altLang="zh-CN" sz="2000" i="1">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𝑗𝑍𝐿𝑡𝑎𝑛</m:t>
                          </m:r>
                          <m:r>
                            <a:rPr lang="en-US" altLang="zh-CN" sz="2000" b="0" i="1" smtClean="0">
                              <a:solidFill>
                                <a:schemeClr val="tx1"/>
                              </a:solidFill>
                              <a:latin typeface="Cambria Math" panose="02040503050406030204" pitchFamily="18" charset="0"/>
                              <a:ea typeface="Cambria Math" panose="02040503050406030204" pitchFamily="18" charset="0"/>
                            </a:rPr>
                            <m:t>(</m:t>
                          </m:r>
                          <m:r>
                            <a:rPr lang="zh-CN" altLang="en-US" sz="2000" b="0" i="1" smtClean="0">
                              <a:solidFill>
                                <a:schemeClr val="tx1"/>
                              </a:solidFill>
                              <a:latin typeface="Cambria Math" panose="02040503050406030204" pitchFamily="18" charset="0"/>
                              <a:ea typeface="Cambria Math" panose="02040503050406030204" pitchFamily="18" charset="0"/>
                            </a:rPr>
                            <m:t>𝛽</m:t>
                          </m:r>
                          <m:r>
                            <a:rPr lang="en-US" altLang="zh-CN" sz="2000" b="0" i="1" smtClean="0">
                              <a:solidFill>
                                <a:schemeClr val="tx1"/>
                              </a:solidFill>
                              <a:latin typeface="Cambria Math" panose="02040503050406030204" pitchFamily="18" charset="0"/>
                              <a:ea typeface="Cambria Math" panose="02040503050406030204" pitchFamily="18" charset="0"/>
                            </a:rPr>
                            <m:t>𝑧</m:t>
                          </m:r>
                          <m:r>
                            <a:rPr lang="en-US" altLang="zh-CN" sz="2000" b="0" i="1" baseline="-25000" smtClean="0">
                              <a:solidFill>
                                <a:schemeClr val="tx1"/>
                              </a:solidFill>
                              <a:latin typeface="Cambria Math" panose="02040503050406030204" pitchFamily="18" charset="0"/>
                              <a:ea typeface="Cambria Math" panose="02040503050406030204" pitchFamily="18" charset="0"/>
                            </a:rPr>
                            <m:t>𝑙</m:t>
                          </m:r>
                          <m:r>
                            <a:rPr lang="en-US" altLang="zh-CN" sz="2000" b="0" i="1" smtClean="0">
                              <a:solidFill>
                                <a:schemeClr val="tx1"/>
                              </a:solidFill>
                              <a:latin typeface="Cambria Math" panose="02040503050406030204" pitchFamily="18" charset="0"/>
                              <a:ea typeface="Cambria Math" panose="02040503050406030204" pitchFamily="18" charset="0"/>
                            </a:rPr>
                            <m:t>)</m:t>
                          </m:r>
                        </m:den>
                      </m:f>
                    </m:oMath>
                  </m:oMathPara>
                </a14:m>
                <a:endParaRPr lang="zh-CN" altLang="en-US" sz="2000" dirty="0">
                  <a:solidFill>
                    <a:schemeClr val="tx1"/>
                  </a:solidFill>
                </a:endParaRPr>
              </a:p>
            </p:txBody>
          </p:sp>
        </mc:Choice>
        <mc:Fallback xmlns="">
          <p:sp>
            <p:nvSpPr>
              <p:cNvPr id="102" name="矩形 101">
                <a:extLst>
                  <a:ext uri="{FF2B5EF4-FFF2-40B4-BE49-F238E27FC236}">
                    <a16:creationId xmlns:a16="http://schemas.microsoft.com/office/drawing/2014/main" id="{46F46716-BBA7-4976-A7A3-A0DEB8B22BE9}"/>
                  </a:ext>
                </a:extLst>
              </p:cNvPr>
              <p:cNvSpPr>
                <a:spLocks noRot="1" noChangeAspect="1" noMove="1" noResize="1" noEditPoints="1" noAdjustHandles="1" noChangeArrowheads="1" noChangeShapeType="1" noTextEdit="1"/>
              </p:cNvSpPr>
              <p:nvPr/>
            </p:nvSpPr>
            <p:spPr>
              <a:xfrm>
                <a:off x="3000898" y="1545362"/>
                <a:ext cx="6233438" cy="7798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D784AEFB-9869-4598-B816-16F81993BFF7}"/>
                  </a:ext>
                </a:extLst>
              </p:cNvPr>
              <p:cNvSpPr/>
              <p:nvPr/>
            </p:nvSpPr>
            <p:spPr>
              <a:xfrm>
                <a:off x="4391031" y="2678309"/>
                <a:ext cx="3960187" cy="47897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rPr>
                        <m:t>𝑉</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e>
                      </m:d>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rPr>
                        <m:t>𝐴</m:t>
                      </m:r>
                      <m:r>
                        <a:rPr lang="en-US" altLang="zh-CN" i="1" baseline="-2500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 (</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r>
                        <a:rPr lang="en-US" altLang="zh-CN" i="1">
                          <a:solidFill>
                            <a:schemeClr val="tx1"/>
                          </a:solidFill>
                          <a:latin typeface="Cambria Math" panose="02040503050406030204" pitchFamily="18" charset="0"/>
                        </a:rPr>
                        <m:t>+</m:t>
                      </m:r>
                      <m:r>
                        <m:rPr>
                          <m:sty m:val="p"/>
                        </m:rPr>
                        <a:rPr lang="el-GR" altLang="zh-CN" i="1">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30000">
                              <a:solidFill>
                                <a:schemeClr val="tx1"/>
                              </a:solidFill>
                              <a:latin typeface="Cambria Math" panose="02040503050406030204" pitchFamily="18" charset="0"/>
                            </a:rPr>
                            <m:t>′</m:t>
                          </m:r>
                        </m:sup>
                      </m:sSup>
                      <m:r>
                        <m:rPr>
                          <m:nor/>
                        </m:rPr>
                        <a:rPr lang="en-US" altLang="zh-CN" dirty="0">
                          <a:solidFill>
                            <a:schemeClr val="tx1"/>
                          </a:solidFill>
                        </a:rPr>
                        <m:t>)</m:t>
                      </m:r>
                    </m:oMath>
                  </m:oMathPara>
                </a14:m>
                <a:endParaRPr lang="en-US" altLang="zh-CN" dirty="0">
                  <a:solidFill>
                    <a:schemeClr val="tx1"/>
                  </a:solidFill>
                </a:endParaRPr>
              </a:p>
            </p:txBody>
          </p:sp>
        </mc:Choice>
        <mc:Fallback xmlns="">
          <p:sp>
            <p:nvSpPr>
              <p:cNvPr id="55" name="矩形 54">
                <a:extLst>
                  <a:ext uri="{FF2B5EF4-FFF2-40B4-BE49-F238E27FC236}">
                    <a16:creationId xmlns:a16="http://schemas.microsoft.com/office/drawing/2014/main" id="{D784AEFB-9869-4598-B816-16F81993BFF7}"/>
                  </a:ext>
                </a:extLst>
              </p:cNvPr>
              <p:cNvSpPr>
                <a:spLocks noRot="1" noChangeAspect="1" noMove="1" noResize="1" noEditPoints="1" noAdjustHandles="1" noChangeArrowheads="1" noChangeShapeType="1" noTextEdit="1"/>
              </p:cNvSpPr>
              <p:nvPr/>
            </p:nvSpPr>
            <p:spPr>
              <a:xfrm>
                <a:off x="4391031" y="2678309"/>
                <a:ext cx="3960187" cy="478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635201A2-3320-4F82-AA14-1685EDD90764}"/>
                  </a:ext>
                </a:extLst>
              </p:cNvPr>
              <p:cNvSpPr/>
              <p:nvPr/>
            </p:nvSpPr>
            <p:spPr>
              <a:xfrm>
                <a:off x="4391023" y="3104597"/>
                <a:ext cx="3724161" cy="123521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ea typeface="Cambria Math" panose="02040503050406030204" pitchFamily="18" charset="0"/>
                        </a:rPr>
                        <m:t>𝑉</m:t>
                      </m:r>
                      <m:r>
                        <a:rPr lang="en-US" altLang="zh-CN" i="1" baseline="-25000">
                          <a:solidFill>
                            <a:schemeClr val="tx1"/>
                          </a:solidFill>
                          <a:latin typeface="Cambria Math" panose="02040503050406030204" pitchFamily="18" charset="0"/>
                          <a:ea typeface="Cambria Math" panose="02040503050406030204" pitchFamily="18" charset="0"/>
                        </a:rPr>
                        <m:t>𝑖𝑛</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𝑉𝑔</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𝑍</m:t>
                          </m:r>
                          <m:r>
                            <a:rPr lang="en-US" altLang="zh-CN" i="1" baseline="-25000">
                              <a:solidFill>
                                <a:schemeClr val="tx1"/>
                              </a:solidFill>
                              <a:latin typeface="Cambria Math" panose="02040503050406030204" pitchFamily="18" charset="0"/>
                              <a:ea typeface="Cambria Math" panose="02040503050406030204" pitchFamily="18" charset="0"/>
                            </a:rPr>
                            <m:t>𝑖𝑛</m:t>
                          </m:r>
                        </m:num>
                        <m:den>
                          <m:r>
                            <a:rPr lang="en-US" altLang="zh-CN" i="1">
                              <a:solidFill>
                                <a:schemeClr val="tx1"/>
                              </a:solidFill>
                              <a:latin typeface="Cambria Math" panose="02040503050406030204" pitchFamily="18" charset="0"/>
                              <a:ea typeface="Cambria Math" panose="02040503050406030204" pitchFamily="18" charset="0"/>
                            </a:rPr>
                            <m:t>𝑍</m:t>
                          </m:r>
                          <m:r>
                            <a:rPr lang="en-US" altLang="zh-CN" i="1" baseline="-25000">
                              <a:solidFill>
                                <a:schemeClr val="tx1"/>
                              </a:solidFill>
                              <a:latin typeface="Cambria Math" panose="02040503050406030204" pitchFamily="18" charset="0"/>
                              <a:ea typeface="Cambria Math" panose="02040503050406030204" pitchFamily="18" charset="0"/>
                            </a:rPr>
                            <m:t>𝑖𝑛</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𝑍𝑔</m:t>
                          </m:r>
                        </m:den>
                      </m:f>
                    </m:oMath>
                  </m:oMathPara>
                </a14:m>
                <a:endParaRPr lang="en-US" altLang="zh-CN"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rPr>
                        <m:t>𝐴</m:t>
                      </m:r>
                      <m:r>
                        <a:rPr lang="en-US" altLang="zh-CN" i="1" baseline="-2500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 (</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25000">
                              <a:solidFill>
                                <a:schemeClr val="tx1"/>
                              </a:solidFill>
                              <a:latin typeface="Cambria Math" panose="02040503050406030204" pitchFamily="18" charset="0"/>
                            </a:rPr>
                            <m:t>𝑙</m:t>
                          </m:r>
                        </m:sup>
                      </m:sSup>
                      <m:r>
                        <a:rPr lang="en-US" altLang="zh-CN" i="1">
                          <a:solidFill>
                            <a:schemeClr val="tx1"/>
                          </a:solidFill>
                          <a:latin typeface="Cambria Math" panose="02040503050406030204" pitchFamily="18" charset="0"/>
                        </a:rPr>
                        <m:t>+</m:t>
                      </m:r>
                      <m:r>
                        <m:rPr>
                          <m:sty m:val="p"/>
                        </m:rPr>
                        <a:rPr lang="el-GR" altLang="zh-CN" i="1">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b="0"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r>
                            <a:rPr lang="zh-CN" altLang="en-US" i="1">
                              <a:solidFill>
                                <a:schemeClr val="tx1"/>
                              </a:solidFill>
                              <a:latin typeface="Cambria Math" panose="02040503050406030204" pitchFamily="18" charset="0"/>
                            </a:rPr>
                            <m:t>𝛽</m:t>
                          </m:r>
                          <m:r>
                            <a:rPr lang="en-US" altLang="zh-CN" i="1">
                              <a:solidFill>
                                <a:schemeClr val="tx1"/>
                              </a:solidFill>
                              <a:latin typeface="Cambria Math" panose="02040503050406030204" pitchFamily="18" charset="0"/>
                            </a:rPr>
                            <m:t>𝑧</m:t>
                          </m:r>
                          <m:r>
                            <a:rPr lang="en-US" altLang="zh-CN" i="1" baseline="-25000">
                              <a:solidFill>
                                <a:schemeClr val="tx1"/>
                              </a:solidFill>
                              <a:latin typeface="Cambria Math" panose="02040503050406030204" pitchFamily="18" charset="0"/>
                            </a:rPr>
                            <m:t>𝑙</m:t>
                          </m:r>
                        </m:sup>
                      </m:sSup>
                      <m:r>
                        <m:rPr>
                          <m:nor/>
                        </m:rPr>
                        <a:rPr lang="en-US" altLang="zh-CN" dirty="0">
                          <a:solidFill>
                            <a:schemeClr val="tx1"/>
                          </a:solidFill>
                        </a:rPr>
                        <m:t>)</m:t>
                      </m:r>
                    </m:oMath>
                  </m:oMathPara>
                </a14:m>
                <a:endParaRPr lang="zh-CN" altLang="en-US" i="1" dirty="0">
                  <a:solidFill>
                    <a:schemeClr val="tx1"/>
                  </a:solidFill>
                </a:endParaRPr>
              </a:p>
            </p:txBody>
          </p:sp>
        </mc:Choice>
        <mc:Fallback xmlns="">
          <p:sp>
            <p:nvSpPr>
              <p:cNvPr id="58" name="矩形 57">
                <a:extLst>
                  <a:ext uri="{FF2B5EF4-FFF2-40B4-BE49-F238E27FC236}">
                    <a16:creationId xmlns:a16="http://schemas.microsoft.com/office/drawing/2014/main" id="{635201A2-3320-4F82-AA14-1685EDD90764}"/>
                  </a:ext>
                </a:extLst>
              </p:cNvPr>
              <p:cNvSpPr>
                <a:spLocks noRot="1" noChangeAspect="1" noMove="1" noResize="1" noEditPoints="1" noAdjustHandles="1" noChangeArrowheads="1" noChangeShapeType="1" noTextEdit="1"/>
              </p:cNvSpPr>
              <p:nvPr/>
            </p:nvSpPr>
            <p:spPr>
              <a:xfrm>
                <a:off x="4391023" y="3104597"/>
                <a:ext cx="3724161" cy="12352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46AB71A-A60D-4BB3-B78A-48744247B18B}"/>
                  </a:ext>
                </a:extLst>
              </p:cNvPr>
              <p:cNvSpPr txBox="1"/>
              <p:nvPr/>
            </p:nvSpPr>
            <p:spPr>
              <a:xfrm>
                <a:off x="4365755" y="4236492"/>
                <a:ext cx="4898970" cy="8598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smtClean="0">
                          <a:solidFill>
                            <a:srgbClr val="0000CC"/>
                          </a:solidFill>
                          <a:latin typeface="Cambria Math" panose="02040503050406030204" pitchFamily="18" charset="0"/>
                        </a:rPr>
                        <m:t>𝐴</m:t>
                      </m:r>
                      <m:r>
                        <a:rPr lang="en-US" altLang="zh-CN" i="1" baseline="-25000">
                          <a:solidFill>
                            <a:srgbClr val="0000CC"/>
                          </a:solidFill>
                          <a:latin typeface="Cambria Math" panose="02040503050406030204" pitchFamily="18" charset="0"/>
                        </a:rPr>
                        <m:t>1</m:t>
                      </m:r>
                      <m:r>
                        <a:rPr lang="en-US" altLang="zh-CN" i="1">
                          <a:solidFill>
                            <a:srgbClr val="0000CC"/>
                          </a:solidFill>
                          <a:latin typeface="Cambria Math" panose="02040503050406030204" pitchFamily="18" charset="0"/>
                          <a:ea typeface="Cambria Math" panose="02040503050406030204" pitchFamily="18" charset="0"/>
                        </a:rPr>
                        <m:t>=</m:t>
                      </m:r>
                      <m:r>
                        <a:rPr lang="en-US" altLang="zh-CN" b="0" i="1" smtClean="0">
                          <a:solidFill>
                            <a:srgbClr val="0000CC"/>
                          </a:solidFill>
                          <a:latin typeface="Cambria Math" panose="02040503050406030204" pitchFamily="18" charset="0"/>
                          <a:ea typeface="Cambria Math" panose="02040503050406030204" pitchFamily="18" charset="0"/>
                        </a:rPr>
                        <m:t>𝑉</m:t>
                      </m:r>
                      <m:r>
                        <a:rPr lang="en-US" altLang="zh-CN" b="0" i="1" baseline="-25000" smtClean="0">
                          <a:solidFill>
                            <a:srgbClr val="0000CC"/>
                          </a:solidFill>
                          <a:latin typeface="Cambria Math" panose="02040503050406030204" pitchFamily="18" charset="0"/>
                          <a:ea typeface="Cambria Math" panose="02040503050406030204" pitchFamily="18" charset="0"/>
                        </a:rPr>
                        <m:t>𝑔</m:t>
                      </m:r>
                      <m:f>
                        <m:fPr>
                          <m:ctrlPr>
                            <a:rPr lang="en-US" altLang="zh-CN" b="0" i="1" smtClean="0">
                              <a:solidFill>
                                <a:srgbClr val="0000CC"/>
                              </a:solidFill>
                              <a:latin typeface="Cambria Math" panose="02040503050406030204" pitchFamily="18" charset="0"/>
                              <a:ea typeface="Cambria Math" panose="02040503050406030204" pitchFamily="18" charset="0"/>
                            </a:rPr>
                          </m:ctrlPr>
                        </m:fPr>
                        <m:num>
                          <m:r>
                            <a:rPr lang="en-US" altLang="zh-CN" b="0" i="1" smtClean="0">
                              <a:solidFill>
                                <a:srgbClr val="0000CC"/>
                              </a:solidFill>
                              <a:latin typeface="Cambria Math" panose="02040503050406030204" pitchFamily="18" charset="0"/>
                              <a:ea typeface="Cambria Math" panose="02040503050406030204" pitchFamily="18" charset="0"/>
                            </a:rPr>
                            <m:t>𝑍</m:t>
                          </m:r>
                          <m:r>
                            <a:rPr lang="en-US" altLang="zh-CN" b="0" i="1" baseline="-25000" smtClean="0">
                              <a:solidFill>
                                <a:srgbClr val="0000CC"/>
                              </a:solidFill>
                              <a:latin typeface="Cambria Math" panose="02040503050406030204" pitchFamily="18" charset="0"/>
                              <a:ea typeface="Cambria Math" panose="02040503050406030204" pitchFamily="18" charset="0"/>
                            </a:rPr>
                            <m:t>𝑖𝑛</m:t>
                          </m:r>
                        </m:num>
                        <m:den>
                          <m:r>
                            <a:rPr lang="en-US" altLang="zh-CN" i="1">
                              <a:solidFill>
                                <a:srgbClr val="0000CC"/>
                              </a:solidFill>
                              <a:latin typeface="Cambria Math" panose="02040503050406030204" pitchFamily="18" charset="0"/>
                              <a:ea typeface="Cambria Math" panose="02040503050406030204" pitchFamily="18" charset="0"/>
                            </a:rPr>
                            <m:t>𝑍</m:t>
                          </m:r>
                          <m:r>
                            <a:rPr lang="en-US" altLang="zh-CN" i="1" baseline="-25000">
                              <a:solidFill>
                                <a:srgbClr val="0000CC"/>
                              </a:solidFill>
                              <a:latin typeface="Cambria Math" panose="02040503050406030204" pitchFamily="18" charset="0"/>
                              <a:ea typeface="Cambria Math" panose="02040503050406030204" pitchFamily="18" charset="0"/>
                            </a:rPr>
                            <m:t>𝑖𝑛</m:t>
                          </m:r>
                          <m:r>
                            <a:rPr lang="en-US" altLang="zh-CN" b="0" i="1" smtClean="0">
                              <a:solidFill>
                                <a:srgbClr val="0000CC"/>
                              </a:solidFill>
                              <a:latin typeface="Cambria Math" panose="02040503050406030204" pitchFamily="18" charset="0"/>
                              <a:ea typeface="Cambria Math" panose="02040503050406030204" pitchFamily="18" charset="0"/>
                            </a:rPr>
                            <m:t>+</m:t>
                          </m:r>
                          <m:r>
                            <a:rPr lang="en-US" altLang="zh-CN" b="0" i="1" smtClean="0">
                              <a:solidFill>
                                <a:srgbClr val="0000CC"/>
                              </a:solidFill>
                              <a:latin typeface="Cambria Math" panose="02040503050406030204" pitchFamily="18" charset="0"/>
                              <a:ea typeface="Cambria Math" panose="02040503050406030204" pitchFamily="18" charset="0"/>
                            </a:rPr>
                            <m:t>𝑍𝑔</m:t>
                          </m:r>
                        </m:den>
                      </m:f>
                      <m:f>
                        <m:fPr>
                          <m:ctrlPr>
                            <a:rPr lang="en-US" altLang="zh-CN" b="0" i="1" smtClean="0">
                              <a:solidFill>
                                <a:srgbClr val="0000CC"/>
                              </a:solidFill>
                              <a:latin typeface="Cambria Math" panose="02040503050406030204" pitchFamily="18" charset="0"/>
                              <a:ea typeface="Cambria Math" panose="02040503050406030204" pitchFamily="18" charset="0"/>
                            </a:rPr>
                          </m:ctrlPr>
                        </m:fPr>
                        <m:num>
                          <m:r>
                            <a:rPr lang="en-US" altLang="zh-CN" i="1">
                              <a:solidFill>
                                <a:srgbClr val="0000CC"/>
                              </a:solidFill>
                              <a:latin typeface="Cambria Math" panose="02040503050406030204" pitchFamily="18" charset="0"/>
                              <a:ea typeface="Cambria Math" panose="02040503050406030204" pitchFamily="18" charset="0"/>
                            </a:rPr>
                            <m:t>1</m:t>
                          </m:r>
                        </m:num>
                        <m:den>
                          <m:r>
                            <a:rPr lang="en-US" altLang="zh-CN" i="1">
                              <a:solidFill>
                                <a:srgbClr val="0000CC"/>
                              </a:solidFill>
                              <a:latin typeface="Cambria Math" panose="02040503050406030204" pitchFamily="18" charset="0"/>
                            </a:rPr>
                            <m:t>(</m:t>
                          </m:r>
                          <m:sSup>
                            <m:sSupPr>
                              <m:ctrlPr>
                                <a:rPr lang="en-US" altLang="zh-CN" i="1">
                                  <a:solidFill>
                                    <a:srgbClr val="0000CC"/>
                                  </a:solidFill>
                                  <a:latin typeface="Cambria Math" panose="02040503050406030204" pitchFamily="18" charset="0"/>
                                </a:rPr>
                              </m:ctrlPr>
                            </m:sSupPr>
                            <m:e>
                              <m:r>
                                <a:rPr lang="en-US" altLang="zh-CN" i="1">
                                  <a:solidFill>
                                    <a:srgbClr val="0000CC"/>
                                  </a:solidFill>
                                  <a:latin typeface="Cambria Math" panose="02040503050406030204" pitchFamily="18" charset="0"/>
                                </a:rPr>
                                <m:t>𝑒</m:t>
                              </m:r>
                            </m:e>
                            <m:sup>
                              <m:r>
                                <a:rPr lang="en-US" altLang="zh-CN" i="1">
                                  <a:solidFill>
                                    <a:srgbClr val="0000CC"/>
                                  </a:solidFill>
                                  <a:latin typeface="Cambria Math" panose="02040503050406030204" pitchFamily="18" charset="0"/>
                                </a:rPr>
                                <m:t>𝑗</m:t>
                              </m:r>
                              <m:r>
                                <a:rPr lang="zh-CN" altLang="en-US" i="1">
                                  <a:solidFill>
                                    <a:srgbClr val="0000CC"/>
                                  </a:solidFill>
                                  <a:latin typeface="Cambria Math" panose="02040503050406030204" pitchFamily="18" charset="0"/>
                                </a:rPr>
                                <m:t>𝛽</m:t>
                              </m:r>
                              <m:r>
                                <a:rPr lang="en-US" altLang="zh-CN" i="1">
                                  <a:solidFill>
                                    <a:srgbClr val="0000CC"/>
                                  </a:solidFill>
                                  <a:latin typeface="Cambria Math" panose="02040503050406030204" pitchFamily="18" charset="0"/>
                                </a:rPr>
                                <m:t>𝑧</m:t>
                              </m:r>
                              <m:r>
                                <a:rPr lang="en-US" altLang="zh-CN" i="1" baseline="-25000">
                                  <a:solidFill>
                                    <a:srgbClr val="0000CC"/>
                                  </a:solidFill>
                                  <a:latin typeface="Cambria Math" panose="02040503050406030204" pitchFamily="18" charset="0"/>
                                </a:rPr>
                                <m:t>𝑙</m:t>
                              </m:r>
                            </m:sup>
                          </m:sSup>
                          <m:r>
                            <a:rPr lang="en-US" altLang="zh-CN" i="1">
                              <a:solidFill>
                                <a:srgbClr val="0000CC"/>
                              </a:solidFill>
                              <a:latin typeface="Cambria Math" panose="02040503050406030204" pitchFamily="18" charset="0"/>
                            </a:rPr>
                            <m:t>+</m:t>
                          </m:r>
                          <m:r>
                            <m:rPr>
                              <m:sty m:val="p"/>
                            </m:rPr>
                            <a:rPr lang="el-GR" altLang="zh-CN" i="1">
                              <a:solidFill>
                                <a:srgbClr val="0000CC"/>
                              </a:solidFill>
                              <a:latin typeface="Cambria Math" panose="02040503050406030204" pitchFamily="18" charset="0"/>
                              <a:ea typeface="Cambria Math" panose="02040503050406030204" pitchFamily="18" charset="0"/>
                            </a:rPr>
                            <m:t>Γ</m:t>
                          </m:r>
                          <m:r>
                            <a:rPr lang="en-US" altLang="zh-CN" i="1" baseline="-25000">
                              <a:solidFill>
                                <a:srgbClr val="0000CC"/>
                              </a:solidFill>
                              <a:latin typeface="Cambria Math" panose="02040503050406030204" pitchFamily="18" charset="0"/>
                              <a:ea typeface="Cambria Math" panose="02040503050406030204" pitchFamily="18" charset="0"/>
                            </a:rPr>
                            <m:t>0</m:t>
                          </m:r>
                          <m:sSup>
                            <m:sSupPr>
                              <m:ctrlPr>
                                <a:rPr lang="en-US" altLang="zh-CN" i="1">
                                  <a:solidFill>
                                    <a:srgbClr val="0000CC"/>
                                  </a:solidFill>
                                  <a:latin typeface="Cambria Math" panose="02040503050406030204" pitchFamily="18" charset="0"/>
                                </a:rPr>
                              </m:ctrlPr>
                            </m:sSupPr>
                            <m:e>
                              <m:r>
                                <a:rPr lang="en-US" altLang="zh-CN" i="1">
                                  <a:solidFill>
                                    <a:srgbClr val="0000CC"/>
                                  </a:solidFill>
                                  <a:latin typeface="Cambria Math" panose="02040503050406030204" pitchFamily="18" charset="0"/>
                                </a:rPr>
                                <m:t>𝑒</m:t>
                              </m:r>
                            </m:e>
                            <m:sup>
                              <m:r>
                                <a:rPr lang="en-US" altLang="zh-CN" b="0" i="1" smtClean="0">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𝑗</m:t>
                              </m:r>
                              <m:r>
                                <a:rPr lang="zh-CN" altLang="en-US" i="1">
                                  <a:solidFill>
                                    <a:srgbClr val="0000CC"/>
                                  </a:solidFill>
                                  <a:latin typeface="Cambria Math" panose="02040503050406030204" pitchFamily="18" charset="0"/>
                                </a:rPr>
                                <m:t>𝛽</m:t>
                              </m:r>
                              <m:r>
                                <a:rPr lang="en-US" altLang="zh-CN" i="1">
                                  <a:solidFill>
                                    <a:srgbClr val="0000CC"/>
                                  </a:solidFill>
                                  <a:latin typeface="Cambria Math" panose="02040503050406030204" pitchFamily="18" charset="0"/>
                                </a:rPr>
                                <m:t>𝑧</m:t>
                              </m:r>
                              <m:r>
                                <a:rPr lang="en-US" altLang="zh-CN" i="1" baseline="-25000">
                                  <a:solidFill>
                                    <a:srgbClr val="0000CC"/>
                                  </a:solidFill>
                                  <a:latin typeface="Cambria Math" panose="02040503050406030204" pitchFamily="18" charset="0"/>
                                </a:rPr>
                                <m:t>𝑙</m:t>
                              </m:r>
                            </m:sup>
                          </m:sSup>
                          <m:r>
                            <m:rPr>
                              <m:nor/>
                            </m:rPr>
                            <a:rPr lang="en-US" altLang="zh-CN" dirty="0">
                              <a:solidFill>
                                <a:srgbClr val="0000CC"/>
                              </a:solidFill>
                            </a:rPr>
                            <m:t>)</m:t>
                          </m:r>
                        </m:den>
                      </m:f>
                    </m:oMath>
                  </m:oMathPara>
                </a14:m>
                <a:endParaRPr lang="en-US" altLang="zh-CN" i="1" dirty="0">
                  <a:solidFill>
                    <a:srgbClr val="0000CC"/>
                  </a:solidFill>
                  <a:latin typeface="Cambria Math" panose="02040503050406030204" pitchFamily="18" charset="0"/>
                  <a:ea typeface="Cambria Math" panose="02040503050406030204" pitchFamily="18" charset="0"/>
                </a:endParaRPr>
              </a:p>
            </p:txBody>
          </p:sp>
        </mc:Choice>
        <mc:Fallback xmlns="">
          <p:sp>
            <p:nvSpPr>
              <p:cNvPr id="59" name="文本框 58">
                <a:extLst>
                  <a:ext uri="{FF2B5EF4-FFF2-40B4-BE49-F238E27FC236}">
                    <a16:creationId xmlns:a16="http://schemas.microsoft.com/office/drawing/2014/main" id="{E46AB71A-A60D-4BB3-B78A-48744247B18B}"/>
                  </a:ext>
                </a:extLst>
              </p:cNvPr>
              <p:cNvSpPr txBox="1">
                <a:spLocks noRot="1" noChangeAspect="1" noMove="1" noResize="1" noEditPoints="1" noAdjustHandles="1" noChangeArrowheads="1" noChangeShapeType="1" noTextEdit="1"/>
              </p:cNvSpPr>
              <p:nvPr/>
            </p:nvSpPr>
            <p:spPr>
              <a:xfrm>
                <a:off x="4365755" y="4236492"/>
                <a:ext cx="4898970" cy="8598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2CDA520-777D-4C5F-BDBF-E9CD37603F8C}"/>
                  </a:ext>
                </a:extLst>
              </p:cNvPr>
              <p:cNvSpPr txBox="1"/>
              <p:nvPr/>
            </p:nvSpPr>
            <p:spPr>
              <a:xfrm>
                <a:off x="4326849" y="5024224"/>
                <a:ext cx="4898970" cy="9255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smtClean="0">
                          <a:solidFill>
                            <a:srgbClr val="0000FF"/>
                          </a:solidFill>
                          <a:latin typeface="Cambria Math" panose="02040503050406030204" pitchFamily="18" charset="0"/>
                        </a:rPr>
                        <m:t>𝐴</m:t>
                      </m:r>
                      <m:r>
                        <a:rPr lang="en-US" altLang="zh-CN" i="1" baseline="-25000">
                          <a:solidFill>
                            <a:srgbClr val="0000FF"/>
                          </a:solidFill>
                          <a:latin typeface="Cambria Math" panose="02040503050406030204" pitchFamily="18" charset="0"/>
                        </a:rPr>
                        <m:t>1</m:t>
                      </m:r>
                      <m:r>
                        <a:rPr lang="en-US" altLang="zh-CN" i="1">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𝑉</m:t>
                      </m:r>
                      <m:r>
                        <a:rPr lang="en-US" altLang="zh-CN" b="0" i="1" baseline="-25000" smtClean="0">
                          <a:solidFill>
                            <a:srgbClr val="0000FF"/>
                          </a:solidFill>
                          <a:latin typeface="Cambria Math" panose="02040503050406030204" pitchFamily="18" charset="0"/>
                          <a:ea typeface="Cambria Math" panose="02040503050406030204" pitchFamily="18" charset="0"/>
                        </a:rPr>
                        <m:t>𝑔</m:t>
                      </m:r>
                      <m:f>
                        <m:fPr>
                          <m:ctrlPr>
                            <a:rPr lang="en-US" altLang="zh-CN" b="0" i="1" smtClean="0">
                              <a:solidFill>
                                <a:srgbClr val="0000FF"/>
                              </a:solidFill>
                              <a:latin typeface="Cambria Math" panose="02040503050406030204" pitchFamily="18" charset="0"/>
                              <a:ea typeface="Cambria Math" panose="02040503050406030204" pitchFamily="18" charset="0"/>
                            </a:rPr>
                          </m:ctrlPr>
                        </m:fPr>
                        <m:num>
                          <m:r>
                            <a:rPr lang="en-US" altLang="zh-CN" b="0" i="1" smtClean="0">
                              <a:solidFill>
                                <a:srgbClr val="0000FF"/>
                              </a:solidFill>
                              <a:latin typeface="Cambria Math" panose="02040503050406030204" pitchFamily="18" charset="0"/>
                              <a:ea typeface="Cambria Math" panose="02040503050406030204" pitchFamily="18" charset="0"/>
                            </a:rPr>
                            <m:t>𝑍</m:t>
                          </m:r>
                          <m:r>
                            <a:rPr lang="en-US" altLang="zh-CN" b="0" i="1" baseline="-25000" smtClean="0">
                              <a:solidFill>
                                <a:srgbClr val="0000FF"/>
                              </a:solidFill>
                              <a:latin typeface="Cambria Math" panose="02040503050406030204" pitchFamily="18" charset="0"/>
                              <a:ea typeface="Cambria Math" panose="02040503050406030204" pitchFamily="18" charset="0"/>
                            </a:rPr>
                            <m:t>0</m:t>
                          </m:r>
                        </m:num>
                        <m:den>
                          <m:r>
                            <a:rPr lang="en-US" altLang="zh-CN" i="1">
                              <a:solidFill>
                                <a:srgbClr val="0000FF"/>
                              </a:solidFill>
                              <a:latin typeface="Cambria Math" panose="02040503050406030204" pitchFamily="18" charset="0"/>
                              <a:ea typeface="Cambria Math" panose="02040503050406030204" pitchFamily="18" charset="0"/>
                            </a:rPr>
                            <m:t>𝑍</m:t>
                          </m:r>
                          <m:r>
                            <a:rPr lang="en-US" altLang="zh-CN" b="0" i="1" baseline="-25000" smtClean="0">
                              <a:solidFill>
                                <a:srgbClr val="0000FF"/>
                              </a:solidFill>
                              <a:latin typeface="Cambria Math" panose="02040503050406030204" pitchFamily="18" charset="0"/>
                              <a:ea typeface="Cambria Math" panose="02040503050406030204" pitchFamily="18" charset="0"/>
                            </a:rPr>
                            <m:t>0</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𝑍𝑔</m:t>
                          </m:r>
                        </m:den>
                      </m:f>
                      <m:f>
                        <m:fPr>
                          <m:ctrlPr>
                            <a:rPr lang="en-US" altLang="zh-CN"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i="1">
                                  <a:solidFill>
                                    <a:srgbClr val="0000FF"/>
                                  </a:solidFill>
                                  <a:latin typeface="Cambria Math" panose="02040503050406030204" pitchFamily="18" charset="0"/>
                                </a:rPr>
                              </m:ctrlPr>
                            </m:sSupPr>
                            <m:e>
                              <m:r>
                                <a:rPr lang="en-US" altLang="zh-CN" i="1">
                                  <a:solidFill>
                                    <a:srgbClr val="0000FF"/>
                                  </a:solidFill>
                                  <a:latin typeface="Cambria Math" panose="02040503050406030204" pitchFamily="18" charset="0"/>
                                </a:rPr>
                                <m:t>𝑒</m:t>
                              </m:r>
                            </m:e>
                            <m:sup>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𝑗</m:t>
                              </m:r>
                              <m:r>
                                <a:rPr lang="zh-CN" altLang="en-US" i="1">
                                  <a:solidFill>
                                    <a:srgbClr val="0000FF"/>
                                  </a:solidFill>
                                  <a:latin typeface="Cambria Math" panose="02040503050406030204" pitchFamily="18" charset="0"/>
                                </a:rPr>
                                <m:t>𝛽</m:t>
                              </m:r>
                              <m:r>
                                <a:rPr lang="en-US" altLang="zh-CN" i="1">
                                  <a:solidFill>
                                    <a:srgbClr val="0000FF"/>
                                  </a:solidFill>
                                  <a:latin typeface="Cambria Math" panose="02040503050406030204" pitchFamily="18" charset="0"/>
                                </a:rPr>
                                <m:t>𝑧</m:t>
                              </m:r>
                              <m:r>
                                <a:rPr lang="en-US" altLang="zh-CN" i="1" baseline="-25000">
                                  <a:solidFill>
                                    <a:srgbClr val="0000FF"/>
                                  </a:solidFill>
                                  <a:latin typeface="Cambria Math" panose="02040503050406030204" pitchFamily="18" charset="0"/>
                                </a:rPr>
                                <m:t>𝑙</m:t>
                              </m:r>
                            </m:sup>
                          </m:sSup>
                        </m:num>
                        <m:den>
                          <m:r>
                            <a:rPr lang="en-US" altLang="zh-CN" i="1">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1−</m:t>
                          </m:r>
                          <m:r>
                            <m:rPr>
                              <m:sty m:val="p"/>
                            </m:rPr>
                            <a:rPr lang="el-GR" altLang="zh-CN" i="1">
                              <a:solidFill>
                                <a:srgbClr val="0000FF"/>
                              </a:solidFill>
                              <a:latin typeface="Cambria Math" panose="02040503050406030204" pitchFamily="18" charset="0"/>
                              <a:ea typeface="Cambria Math" panose="02040503050406030204" pitchFamily="18" charset="0"/>
                            </a:rPr>
                            <m:t>Γ</m:t>
                          </m:r>
                          <m:r>
                            <a:rPr lang="en-US" altLang="zh-CN" b="0" i="1" baseline="-25000" smtClean="0">
                              <a:solidFill>
                                <a:srgbClr val="0000FF"/>
                              </a:solidFill>
                              <a:latin typeface="Cambria Math" panose="02040503050406030204" pitchFamily="18" charset="0"/>
                              <a:ea typeface="Cambria Math" panose="02040503050406030204" pitchFamily="18" charset="0"/>
                            </a:rPr>
                            <m:t>𝑔</m:t>
                          </m:r>
                          <m:r>
                            <m:rPr>
                              <m:sty m:val="p"/>
                            </m:rPr>
                            <a:rPr lang="el-GR" altLang="zh-CN" i="1">
                              <a:solidFill>
                                <a:srgbClr val="0000FF"/>
                              </a:solidFill>
                              <a:latin typeface="Cambria Math" panose="02040503050406030204" pitchFamily="18" charset="0"/>
                              <a:ea typeface="Cambria Math" panose="02040503050406030204" pitchFamily="18" charset="0"/>
                            </a:rPr>
                            <m:t>Γ</m:t>
                          </m:r>
                          <m:r>
                            <a:rPr lang="en-US" altLang="zh-CN" i="1" baseline="-25000">
                              <a:solidFill>
                                <a:srgbClr val="0000FF"/>
                              </a:solidFill>
                              <a:latin typeface="Cambria Math" panose="02040503050406030204" pitchFamily="18" charset="0"/>
                              <a:ea typeface="Cambria Math" panose="02040503050406030204" pitchFamily="18" charset="0"/>
                            </a:rPr>
                            <m:t>0</m:t>
                          </m:r>
                          <m:sSup>
                            <m:sSupPr>
                              <m:ctrlPr>
                                <a:rPr lang="en-US" altLang="zh-CN" i="1">
                                  <a:solidFill>
                                    <a:srgbClr val="0000FF"/>
                                  </a:solidFill>
                                  <a:latin typeface="Cambria Math" panose="02040503050406030204" pitchFamily="18" charset="0"/>
                                </a:rPr>
                              </m:ctrlPr>
                            </m:sSupPr>
                            <m:e>
                              <m:r>
                                <a:rPr lang="en-US" altLang="zh-CN" i="1">
                                  <a:solidFill>
                                    <a:srgbClr val="0000FF"/>
                                  </a:solidFill>
                                  <a:latin typeface="Cambria Math" panose="02040503050406030204" pitchFamily="18" charset="0"/>
                                </a:rPr>
                                <m:t>𝑒</m:t>
                              </m:r>
                            </m:e>
                            <m:sup>
                              <m:r>
                                <a:rPr lang="en-US" altLang="zh-CN" b="0" i="1" smtClean="0">
                                  <a:solidFill>
                                    <a:srgbClr val="0000FF"/>
                                  </a:solidFill>
                                  <a:latin typeface="Cambria Math" panose="02040503050406030204" pitchFamily="18" charset="0"/>
                                </a:rPr>
                                <m:t>−2</m:t>
                              </m:r>
                              <m:r>
                                <a:rPr lang="en-US" altLang="zh-CN" i="1">
                                  <a:solidFill>
                                    <a:srgbClr val="0000FF"/>
                                  </a:solidFill>
                                  <a:latin typeface="Cambria Math" panose="02040503050406030204" pitchFamily="18" charset="0"/>
                                </a:rPr>
                                <m:t>𝑗</m:t>
                              </m:r>
                              <m:r>
                                <a:rPr lang="zh-CN" altLang="en-US" i="1">
                                  <a:solidFill>
                                    <a:srgbClr val="0000FF"/>
                                  </a:solidFill>
                                  <a:latin typeface="Cambria Math" panose="02040503050406030204" pitchFamily="18" charset="0"/>
                                </a:rPr>
                                <m:t>𝛽</m:t>
                              </m:r>
                              <m:r>
                                <a:rPr lang="en-US" altLang="zh-CN" i="1">
                                  <a:solidFill>
                                    <a:srgbClr val="0000FF"/>
                                  </a:solidFill>
                                  <a:latin typeface="Cambria Math" panose="02040503050406030204" pitchFamily="18" charset="0"/>
                                </a:rPr>
                                <m:t>𝑧</m:t>
                              </m:r>
                              <m:r>
                                <a:rPr lang="en-US" altLang="zh-CN" i="1" baseline="-25000">
                                  <a:solidFill>
                                    <a:srgbClr val="0000FF"/>
                                  </a:solidFill>
                                  <a:latin typeface="Cambria Math" panose="02040503050406030204" pitchFamily="18" charset="0"/>
                                </a:rPr>
                                <m:t>𝑙</m:t>
                              </m:r>
                            </m:sup>
                          </m:sSup>
                          <m:r>
                            <m:rPr>
                              <m:nor/>
                            </m:rPr>
                            <a:rPr lang="en-US" altLang="zh-CN" dirty="0">
                              <a:solidFill>
                                <a:srgbClr val="0000FF"/>
                              </a:solidFill>
                            </a:rPr>
                            <m:t>)</m:t>
                          </m:r>
                        </m:den>
                      </m:f>
                    </m:oMath>
                  </m:oMathPara>
                </a14:m>
                <a:endParaRPr lang="en-US" altLang="zh-CN" i="1" dirty="0">
                  <a:solidFill>
                    <a:srgbClr val="0000FF"/>
                  </a:solidFill>
                  <a:latin typeface="Cambria Math" panose="02040503050406030204" pitchFamily="18" charset="0"/>
                  <a:ea typeface="Cambria Math" panose="02040503050406030204" pitchFamily="18" charset="0"/>
                </a:endParaRPr>
              </a:p>
            </p:txBody>
          </p:sp>
        </mc:Choice>
        <mc:Fallback xmlns="">
          <p:sp>
            <p:nvSpPr>
              <p:cNvPr id="60" name="文本框 59">
                <a:extLst>
                  <a:ext uri="{FF2B5EF4-FFF2-40B4-BE49-F238E27FC236}">
                    <a16:creationId xmlns:a16="http://schemas.microsoft.com/office/drawing/2014/main" id="{B2CDA520-777D-4C5F-BDBF-E9CD37603F8C}"/>
                  </a:ext>
                </a:extLst>
              </p:cNvPr>
              <p:cNvSpPr txBox="1">
                <a:spLocks noRot="1" noChangeAspect="1" noMove="1" noResize="1" noEditPoints="1" noAdjustHandles="1" noChangeArrowheads="1" noChangeShapeType="1" noTextEdit="1"/>
              </p:cNvSpPr>
              <p:nvPr/>
            </p:nvSpPr>
            <p:spPr>
              <a:xfrm>
                <a:off x="4326849" y="5024224"/>
                <a:ext cx="4898970" cy="9255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E38EE5AD-5115-4718-9893-81F6A0C78A59}"/>
                  </a:ext>
                </a:extLst>
              </p:cNvPr>
              <p:cNvSpPr txBox="1"/>
              <p:nvPr/>
            </p:nvSpPr>
            <p:spPr>
              <a:xfrm>
                <a:off x="3016586" y="6002731"/>
                <a:ext cx="4634142"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a:rPr lang="en-US" altLang="zh-CN" b="0" i="1" baseline="-25000" smtClean="0">
                          <a:solidFill>
                            <a:srgbClr val="FF0000"/>
                          </a:solidFill>
                          <a:latin typeface="Cambria Math" panose="02040503050406030204" pitchFamily="18" charset="0"/>
                          <a:ea typeface="Cambria Math" panose="02040503050406030204" pitchFamily="18" charset="0"/>
                        </a:rPr>
                        <m:t>𝑔</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b="0" i="1" smtClean="0">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𝑔</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0</m:t>
                          </m:r>
                        </m:num>
                        <m:den>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0</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𝑍𝑔</m:t>
                          </m:r>
                        </m:den>
                      </m:f>
                    </m:oMath>
                  </m:oMathPara>
                </a14:m>
                <a:endParaRPr lang="zh-CN" altLang="en-US" dirty="0">
                  <a:solidFill>
                    <a:srgbClr val="FF0000"/>
                  </a:solidFill>
                </a:endParaRPr>
              </a:p>
            </p:txBody>
          </p:sp>
        </mc:Choice>
        <mc:Fallback xmlns="">
          <p:sp>
            <p:nvSpPr>
              <p:cNvPr id="62" name="文本框 61">
                <a:extLst>
                  <a:ext uri="{FF2B5EF4-FFF2-40B4-BE49-F238E27FC236}">
                    <a16:creationId xmlns:a16="http://schemas.microsoft.com/office/drawing/2014/main" id="{E38EE5AD-5115-4718-9893-81F6A0C78A59}"/>
                  </a:ext>
                </a:extLst>
              </p:cNvPr>
              <p:cNvSpPr txBox="1">
                <a:spLocks noRot="1" noChangeAspect="1" noMove="1" noResize="1" noEditPoints="1" noAdjustHandles="1" noChangeArrowheads="1" noChangeShapeType="1" noTextEdit="1"/>
              </p:cNvSpPr>
              <p:nvPr/>
            </p:nvSpPr>
            <p:spPr>
              <a:xfrm>
                <a:off x="3016586" y="6002731"/>
                <a:ext cx="4634142" cy="8485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9261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853132" y="284080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1465200" y="421670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1442303"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1285180" y="426730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3018980" y="421670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3380109"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4067858" y="403984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1076551" y="266418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1024344" y="258373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1443710" y="226840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1457172" y="250710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3012003" y="229588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3084791" y="256153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1513159" y="301904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grpSp>
        <p:nvGrpSpPr>
          <p:cNvPr id="70" name="组合 69">
            <a:extLst>
              <a:ext uri="{FF2B5EF4-FFF2-40B4-BE49-F238E27FC236}">
                <a16:creationId xmlns:a16="http://schemas.microsoft.com/office/drawing/2014/main" id="{9C2765DF-A29C-4602-9209-2463FDE3074C}"/>
              </a:ext>
            </a:extLst>
          </p:cNvPr>
          <p:cNvGrpSpPr/>
          <p:nvPr/>
        </p:nvGrpSpPr>
        <p:grpSpPr>
          <a:xfrm>
            <a:off x="1872855" y="5306651"/>
            <a:ext cx="1267464" cy="1152120"/>
            <a:chOff x="4824028" y="2540628"/>
            <a:chExt cx="1267464" cy="1152120"/>
          </a:xfrm>
        </p:grpSpPr>
        <p:grpSp>
          <p:nvGrpSpPr>
            <p:cNvPr id="71" name="组合 70">
              <a:extLst>
                <a:ext uri="{FF2B5EF4-FFF2-40B4-BE49-F238E27FC236}">
                  <a16:creationId xmlns:a16="http://schemas.microsoft.com/office/drawing/2014/main" id="{77D4E357-52E9-4D48-8BEC-A1F662D18D15}"/>
                </a:ext>
              </a:extLst>
            </p:cNvPr>
            <p:cNvGrpSpPr/>
            <p:nvPr/>
          </p:nvGrpSpPr>
          <p:grpSpPr>
            <a:xfrm>
              <a:off x="5004048" y="2540628"/>
              <a:ext cx="810495" cy="1152120"/>
              <a:chOff x="4338642" y="2492896"/>
              <a:chExt cx="810495" cy="1152120"/>
            </a:xfrm>
          </p:grpSpPr>
          <p:cxnSp>
            <p:nvCxnSpPr>
              <p:cNvPr id="77" name="直接连接符 76">
                <a:extLst>
                  <a:ext uri="{FF2B5EF4-FFF2-40B4-BE49-F238E27FC236}">
                    <a16:creationId xmlns:a16="http://schemas.microsoft.com/office/drawing/2014/main" id="{8D7727D3-E5C0-4D77-8FFB-AA637B023693}"/>
                  </a:ext>
                </a:extLst>
              </p:cNvPr>
              <p:cNvCxnSpPr/>
              <p:nvPr/>
            </p:nvCxnSpPr>
            <p:spPr bwMode="auto">
              <a:xfrm flipV="1">
                <a:off x="4786836" y="3591391"/>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椭圆 78">
                <a:extLst>
                  <a:ext uri="{FF2B5EF4-FFF2-40B4-BE49-F238E27FC236}">
                    <a16:creationId xmlns:a16="http://schemas.microsoft.com/office/drawing/2014/main" id="{057606C2-A02C-4F52-B97C-B5DA557EFC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a:extLst>
                  <a:ext uri="{FF2B5EF4-FFF2-40B4-BE49-F238E27FC236}">
                    <a16:creationId xmlns:a16="http://schemas.microsoft.com/office/drawing/2014/main" id="{AEC2E029-FEAC-4E75-9871-5804FE77BD7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83" name="直接连接符 82">
                <a:extLst>
                  <a:ext uri="{FF2B5EF4-FFF2-40B4-BE49-F238E27FC236}">
                    <a16:creationId xmlns:a16="http://schemas.microsoft.com/office/drawing/2014/main" id="{E27052FD-3F1F-4346-8263-E0A1475DBE4C}"/>
                  </a:ext>
                </a:extLst>
              </p:cNvPr>
              <p:cNvCxnSpPr/>
              <p:nvPr/>
            </p:nvCxnSpPr>
            <p:spPr bwMode="auto">
              <a:xfrm flipV="1">
                <a:off x="4786836" y="2501809"/>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a:extLst>
                  <a:ext uri="{FF2B5EF4-FFF2-40B4-BE49-F238E27FC236}">
                    <a16:creationId xmlns:a16="http://schemas.microsoft.com/office/drawing/2014/main" id="{EE049513-1D52-4504-B2BC-7F5BD9DAF062}"/>
                  </a:ext>
                </a:extLst>
              </p:cNvPr>
              <p:cNvCxnSpPr/>
              <p:nvPr/>
            </p:nvCxnSpPr>
            <p:spPr bwMode="auto">
              <a:xfrm>
                <a:off x="5149137" y="251215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a:extLst>
                  <a:ext uri="{FF2B5EF4-FFF2-40B4-BE49-F238E27FC236}">
                    <a16:creationId xmlns:a16="http://schemas.microsoft.com/office/drawing/2014/main" id="{089D1438-51AD-40A1-8380-358321C18A00}"/>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a:extLst>
                  <a:ext uri="{FF2B5EF4-FFF2-40B4-BE49-F238E27FC236}">
                    <a16:creationId xmlns:a16="http://schemas.microsoft.com/office/drawing/2014/main" id="{225A8083-5FF8-410B-B6CC-A3CBF07C412B}"/>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a:extLst>
                  <a:ext uri="{FF2B5EF4-FFF2-40B4-BE49-F238E27FC236}">
                    <a16:creationId xmlns:a16="http://schemas.microsoft.com/office/drawing/2014/main" id="{E1751035-211E-4007-BC48-26B9D8871C40}"/>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矩形 71">
              <a:extLst>
                <a:ext uri="{FF2B5EF4-FFF2-40B4-BE49-F238E27FC236}">
                  <a16:creationId xmlns:a16="http://schemas.microsoft.com/office/drawing/2014/main" id="{A5F30851-AEA1-4F63-8ABE-1C97D12B6CF5}"/>
                </a:ext>
              </a:extLst>
            </p:cNvPr>
            <p:cNvSpPr/>
            <p:nvPr/>
          </p:nvSpPr>
          <p:spPr bwMode="auto">
            <a:xfrm>
              <a:off x="5599455" y="2701164"/>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3" name="椭圆 72">
              <a:extLst>
                <a:ext uri="{FF2B5EF4-FFF2-40B4-BE49-F238E27FC236}">
                  <a16:creationId xmlns:a16="http://schemas.microsoft.com/office/drawing/2014/main" id="{5F9DA8F0-4AF9-420A-A9EA-6644CC74446D}"/>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5" name="文本框 74">
              <a:extLst>
                <a:ext uri="{FF2B5EF4-FFF2-40B4-BE49-F238E27FC236}">
                  <a16:creationId xmlns:a16="http://schemas.microsoft.com/office/drawing/2014/main" id="{46B1762F-09DA-494F-8341-26E91FF425FA}"/>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89" name="直接箭头连接符 88">
            <a:extLst>
              <a:ext uri="{FF2B5EF4-FFF2-40B4-BE49-F238E27FC236}">
                <a16:creationId xmlns:a16="http://schemas.microsoft.com/office/drawing/2014/main" id="{1056FEA3-9B48-4A77-809D-52C1E350EB18}"/>
              </a:ext>
            </a:extLst>
          </p:cNvPr>
          <p:cNvCxnSpPr/>
          <p:nvPr/>
        </p:nvCxnSpPr>
        <p:spPr bwMode="auto">
          <a:xfrm flipH="1" flipV="1">
            <a:off x="2462026" y="4933139"/>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a:extLst>
              <a:ext uri="{FF2B5EF4-FFF2-40B4-BE49-F238E27FC236}">
                <a16:creationId xmlns:a16="http://schemas.microsoft.com/office/drawing/2014/main" id="{35E25990-A68B-4B88-BEF2-F468ACD7FDD4}"/>
              </a:ext>
            </a:extLst>
          </p:cNvPr>
          <p:cNvSpPr/>
          <p:nvPr/>
        </p:nvSpPr>
        <p:spPr bwMode="auto">
          <a:xfrm>
            <a:off x="2096274" y="5105763"/>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465D5A99-AE83-4CA2-B71D-E34860CE0C48}"/>
              </a:ext>
            </a:extLst>
          </p:cNvPr>
          <p:cNvSpPr txBox="1"/>
          <p:nvPr/>
        </p:nvSpPr>
        <p:spPr>
          <a:xfrm>
            <a:off x="2044067" y="5025314"/>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100" name="文本框 99">
            <a:extLst>
              <a:ext uri="{FF2B5EF4-FFF2-40B4-BE49-F238E27FC236}">
                <a16:creationId xmlns:a16="http://schemas.microsoft.com/office/drawing/2014/main" id="{884D98BE-9177-4989-8EA3-864B0B535337}"/>
              </a:ext>
            </a:extLst>
          </p:cNvPr>
          <p:cNvSpPr txBox="1"/>
          <p:nvPr/>
        </p:nvSpPr>
        <p:spPr>
          <a:xfrm>
            <a:off x="2532882" y="5460617"/>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82F47C41-20ED-4378-8F40-C741A790E145}"/>
                  </a:ext>
                </a:extLst>
              </p:cNvPr>
              <p:cNvSpPr/>
              <p:nvPr/>
            </p:nvSpPr>
            <p:spPr>
              <a:xfrm>
                <a:off x="4206079" y="3130831"/>
                <a:ext cx="5168403" cy="2349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𝑃</m:t>
                      </m:r>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2</m:t>
                          </m:r>
                        </m:den>
                      </m:f>
                      <m:r>
                        <a:rPr lang="en-US" altLang="zh-CN" b="0" i="1" smtClean="0">
                          <a:solidFill>
                            <a:schemeClr val="tx1"/>
                          </a:solidFill>
                          <a:latin typeface="Cambria Math" panose="02040503050406030204" pitchFamily="18" charset="0"/>
                          <a:ea typeface="Cambria Math" panose="02040503050406030204" pitchFamily="18" charset="0"/>
                        </a:rPr>
                        <m:t>𝑅𝑒</m:t>
                      </m:r>
                      <m:d>
                        <m:dPr>
                          <m:begChr m:val="{"/>
                          <m:endChr m:val="}"/>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𝑉</m:t>
                          </m:r>
                          <m:r>
                            <a:rPr lang="en-US" altLang="zh-CN" b="0" i="1" baseline="-25000" smtClean="0">
                              <a:solidFill>
                                <a:schemeClr val="tx1"/>
                              </a:solidFill>
                              <a:latin typeface="Cambria Math" panose="02040503050406030204" pitchFamily="18" charset="0"/>
                              <a:ea typeface="Cambria Math" panose="02040503050406030204" pitchFamily="18" charset="0"/>
                            </a:rPr>
                            <m:t>𝑖𝑛</m:t>
                          </m:r>
                          <m:sSubSup>
                            <m:sSubSupPr>
                              <m:ctrlPr>
                                <a:rPr lang="en-US" altLang="zh-CN" b="0" i="1" smtClean="0">
                                  <a:solidFill>
                                    <a:schemeClr val="tx1"/>
                                  </a:solidFill>
                                  <a:latin typeface="Cambria Math" panose="02040503050406030204" pitchFamily="18" charset="0"/>
                                  <a:ea typeface="Cambria Math" panose="02040503050406030204" pitchFamily="18" charset="0"/>
                                </a:rPr>
                              </m:ctrlPr>
                            </m:sSubSupPr>
                            <m:e>
                              <m:r>
                                <a:rPr lang="en-US" altLang="zh-CN" b="0" i="1" smtClean="0">
                                  <a:solidFill>
                                    <a:schemeClr val="tx1"/>
                                  </a:solidFill>
                                  <a:latin typeface="Cambria Math" panose="02040503050406030204" pitchFamily="18" charset="0"/>
                                  <a:ea typeface="Cambria Math" panose="02040503050406030204" pitchFamily="18" charset="0"/>
                                </a:rPr>
                                <m:t>𝐼</m:t>
                              </m:r>
                            </m:e>
                            <m:sub>
                              <m:r>
                                <a:rPr lang="en-US" altLang="zh-CN" b="0" i="1" smtClean="0">
                                  <a:solidFill>
                                    <a:schemeClr val="tx1"/>
                                  </a:solidFill>
                                  <a:latin typeface="Cambria Math" panose="02040503050406030204" pitchFamily="18" charset="0"/>
                                  <a:ea typeface="Cambria Math" panose="02040503050406030204" pitchFamily="18" charset="0"/>
                                </a:rPr>
                                <m:t>𝑖𝑛</m:t>
                              </m:r>
                            </m:sub>
                            <m:sup>
                              <m:r>
                                <a:rPr lang="en-US" altLang="zh-CN" b="0" i="1" smtClean="0">
                                  <a:solidFill>
                                    <a:schemeClr val="tx1"/>
                                  </a:solidFill>
                                  <a:latin typeface="Cambria Math" panose="02040503050406030204" pitchFamily="18" charset="0"/>
                                  <a:ea typeface="Cambria Math" panose="02040503050406030204" pitchFamily="18" charset="0"/>
                                </a:rPr>
                                <m:t>∗</m:t>
                              </m:r>
                            </m:sup>
                          </m:sSubSup>
                        </m:e>
                      </m:d>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p>
                        <m:sSupPr>
                          <m:ctrlPr>
                            <a:rPr lang="en-US" altLang="zh-CN" i="1">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𝑉</m:t>
                              </m:r>
                              <m:r>
                                <a:rPr lang="en-US" altLang="zh-CN" b="0" i="1" baseline="-25000" smtClean="0">
                                  <a:solidFill>
                                    <a:schemeClr val="tx1"/>
                                  </a:solidFill>
                                  <a:latin typeface="Cambria Math" panose="02040503050406030204" pitchFamily="18" charset="0"/>
                                  <a:ea typeface="Cambria Math" panose="02040503050406030204" pitchFamily="18" charset="0"/>
                                </a:rPr>
                                <m:t>𝑖𝑛</m:t>
                              </m:r>
                            </m:e>
                          </m:d>
                        </m:e>
                        <m:sup>
                          <m:r>
                            <a:rPr lang="en-US" altLang="zh-CN" i="1">
                              <a:solidFill>
                                <a:schemeClr val="tx1"/>
                              </a:solidFill>
                              <a:latin typeface="Cambria Math" panose="02040503050406030204" pitchFamily="18" charset="0"/>
                              <a:ea typeface="Cambria Math" panose="02040503050406030204" pitchFamily="18" charset="0"/>
                            </a:rPr>
                            <m:t>2</m:t>
                          </m:r>
                        </m:sup>
                      </m:sSup>
                      <m:r>
                        <a:rPr lang="en-US" altLang="zh-CN" i="1">
                          <a:solidFill>
                            <a:schemeClr val="tx1"/>
                          </a:solidFill>
                          <a:latin typeface="Cambria Math" panose="02040503050406030204" pitchFamily="18" charset="0"/>
                          <a:ea typeface="Cambria Math" panose="02040503050406030204" pitchFamily="18" charset="0"/>
                        </a:rPr>
                        <m:t>𝑅𝑒</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f>
                            <m:fPr>
                              <m:ctrlPr>
                                <a:rPr lang="en-US" altLang="zh-CN"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1</m:t>
                              </m:r>
                            </m:num>
                            <m:den>
                              <m:r>
                                <a:rPr lang="en-US" altLang="zh-CN" b="0" i="1" smtClean="0">
                                  <a:solidFill>
                                    <a:schemeClr val="tx1"/>
                                  </a:solidFill>
                                  <a:latin typeface="Cambria Math" panose="02040503050406030204" pitchFamily="18" charset="0"/>
                                  <a:ea typeface="Cambria Math" panose="02040503050406030204" pitchFamily="18" charset="0"/>
                                </a:rPr>
                                <m:t>𝑍</m:t>
                              </m:r>
                              <m:r>
                                <a:rPr lang="en-US" altLang="zh-CN" b="0" i="1" baseline="-25000" smtClean="0">
                                  <a:solidFill>
                                    <a:schemeClr val="tx1"/>
                                  </a:solidFill>
                                  <a:latin typeface="Cambria Math" panose="02040503050406030204" pitchFamily="18" charset="0"/>
                                  <a:ea typeface="Cambria Math" panose="02040503050406030204" pitchFamily="18" charset="0"/>
                                </a:rPr>
                                <m:t>𝑖𝑛</m:t>
                              </m:r>
                            </m:den>
                          </m:f>
                        </m:e>
                      </m:d>
                    </m:oMath>
                  </m:oMathPara>
                </a14:m>
                <a:endParaRPr lang="en-US" altLang="zh-CN"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𝑉</m:t>
                              </m:r>
                              <m:r>
                                <a:rPr lang="en-US" altLang="zh-CN" i="1" baseline="-25000">
                                  <a:solidFill>
                                    <a:schemeClr val="tx1"/>
                                  </a:solidFill>
                                  <a:latin typeface="Cambria Math" panose="02040503050406030204" pitchFamily="18" charset="0"/>
                                  <a:ea typeface="Cambria Math" panose="02040503050406030204" pitchFamily="18" charset="0"/>
                                </a:rPr>
                                <m:t>𝑔</m:t>
                              </m:r>
                            </m:e>
                          </m:d>
                        </m:e>
                        <m:sup>
                          <m:r>
                            <a:rPr lang="en-US" altLang="zh-CN" b="0" i="1" smtClean="0">
                              <a:solidFill>
                                <a:schemeClr val="tx1"/>
                              </a:solidFill>
                              <a:latin typeface="Cambria Math" panose="02040503050406030204" pitchFamily="18" charset="0"/>
                              <a:ea typeface="Cambria Math" panose="02040503050406030204" pitchFamily="18" charset="0"/>
                            </a:rPr>
                            <m:t>2</m:t>
                          </m:r>
                        </m:sup>
                      </m:sSup>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smtClean="0">
                                  <a:solidFill>
                                    <a:schemeClr val="tx1"/>
                                  </a:solidFill>
                                  <a:latin typeface="Cambria Math" panose="02040503050406030204" pitchFamily="18" charset="0"/>
                                  <a:ea typeface="Cambria Math" panose="02040503050406030204" pitchFamily="18" charset="0"/>
                                </a:rPr>
                              </m:ctrlPr>
                            </m:dPr>
                            <m:e>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𝑍</m:t>
                                  </m:r>
                                  <m:r>
                                    <a:rPr lang="en-US" altLang="zh-CN" i="1" baseline="-25000">
                                      <a:solidFill>
                                        <a:schemeClr val="tx1"/>
                                      </a:solidFill>
                                      <a:latin typeface="Cambria Math" panose="02040503050406030204" pitchFamily="18" charset="0"/>
                                      <a:ea typeface="Cambria Math" panose="02040503050406030204" pitchFamily="18" charset="0"/>
                                    </a:rPr>
                                    <m:t>𝑖𝑛</m:t>
                                  </m:r>
                                </m:num>
                                <m:den>
                                  <m:r>
                                    <a:rPr lang="en-US" altLang="zh-CN" i="1">
                                      <a:solidFill>
                                        <a:schemeClr val="tx1"/>
                                      </a:solidFill>
                                      <a:latin typeface="Cambria Math" panose="02040503050406030204" pitchFamily="18" charset="0"/>
                                      <a:ea typeface="Cambria Math" panose="02040503050406030204" pitchFamily="18" charset="0"/>
                                    </a:rPr>
                                    <m:t>𝑍</m:t>
                                  </m:r>
                                  <m:r>
                                    <a:rPr lang="en-US" altLang="zh-CN" i="1" baseline="-25000">
                                      <a:solidFill>
                                        <a:schemeClr val="tx1"/>
                                      </a:solidFill>
                                      <a:latin typeface="Cambria Math" panose="02040503050406030204" pitchFamily="18" charset="0"/>
                                      <a:ea typeface="Cambria Math" panose="02040503050406030204" pitchFamily="18" charset="0"/>
                                    </a:rPr>
                                    <m:t>𝑖𝑛</m:t>
                                  </m:r>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𝑍𝑔</m:t>
                                  </m:r>
                                </m:den>
                              </m:f>
                            </m:e>
                          </m:d>
                        </m:e>
                        <m:sup>
                          <m:r>
                            <a:rPr lang="en-US" altLang="zh-CN" b="0" i="1" smtClean="0">
                              <a:solidFill>
                                <a:schemeClr val="tx1"/>
                              </a:solidFill>
                              <a:latin typeface="Cambria Math" panose="02040503050406030204" pitchFamily="18" charset="0"/>
                              <a:ea typeface="Cambria Math" panose="02040503050406030204" pitchFamily="18" charset="0"/>
                            </a:rPr>
                            <m:t>2</m:t>
                          </m:r>
                        </m:sup>
                      </m:sSup>
                      <m:r>
                        <a:rPr lang="en-US" altLang="zh-CN" i="1">
                          <a:solidFill>
                            <a:schemeClr val="tx1"/>
                          </a:solidFill>
                          <a:latin typeface="Cambria Math" panose="02040503050406030204" pitchFamily="18" charset="0"/>
                          <a:ea typeface="Cambria Math" panose="02040503050406030204" pitchFamily="18" charset="0"/>
                        </a:rPr>
                        <m:t>𝑅𝑒</m:t>
                      </m:r>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𝑍</m:t>
                              </m:r>
                              <m:r>
                                <a:rPr lang="en-US" altLang="zh-CN" i="1" baseline="-25000">
                                  <a:solidFill>
                                    <a:schemeClr val="tx1"/>
                                  </a:solidFill>
                                  <a:latin typeface="Cambria Math" panose="02040503050406030204" pitchFamily="18" charset="0"/>
                                  <a:ea typeface="Cambria Math" panose="02040503050406030204" pitchFamily="18" charset="0"/>
                                </a:rPr>
                                <m:t>𝑖𝑛</m:t>
                              </m:r>
                            </m:den>
                          </m:f>
                        </m:e>
                      </m:d>
                    </m:oMath>
                  </m:oMathPara>
                </a14:m>
                <a:endParaRPr lang="en-US" altLang="zh-CN" i="1" dirty="0">
                  <a:solidFill>
                    <a:schemeClr val="tx1"/>
                  </a:solidFill>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smtClean="0">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1</m:t>
                          </m:r>
                        </m:num>
                        <m:den>
                          <m:r>
                            <a:rPr lang="en-US" altLang="zh-CN" i="1">
                              <a:solidFill>
                                <a:srgbClr val="FF0000"/>
                              </a:solidFill>
                              <a:latin typeface="Cambria Math" panose="02040503050406030204" pitchFamily="18" charset="0"/>
                              <a:ea typeface="Cambria Math" panose="02040503050406030204" pitchFamily="18" charset="0"/>
                            </a:rPr>
                            <m:t>2</m:t>
                          </m:r>
                        </m:den>
                      </m:f>
                      <m:sSup>
                        <m:sSupPr>
                          <m:ctrlPr>
                            <a:rPr lang="en-US" altLang="zh-CN"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𝑉</m:t>
                              </m:r>
                              <m:r>
                                <a:rPr lang="en-US" altLang="zh-CN" i="1" baseline="-25000">
                                  <a:solidFill>
                                    <a:srgbClr val="FF0000"/>
                                  </a:solidFill>
                                  <a:latin typeface="Cambria Math" panose="02040503050406030204" pitchFamily="18" charset="0"/>
                                  <a:ea typeface="Cambria Math" panose="02040503050406030204" pitchFamily="18" charset="0"/>
                                </a:rPr>
                                <m:t>𝑔</m:t>
                              </m:r>
                            </m:e>
                          </m:d>
                        </m:e>
                        <m:sup>
                          <m:r>
                            <a:rPr lang="en-US" altLang="zh-CN" b="0" i="1" smtClean="0">
                              <a:solidFill>
                                <a:srgbClr val="FF0000"/>
                              </a:solidFill>
                              <a:latin typeface="Cambria Math" panose="02040503050406030204" pitchFamily="18" charset="0"/>
                              <a:ea typeface="Cambria Math" panose="02040503050406030204" pitchFamily="18" charset="0"/>
                            </a:rPr>
                            <m:t>2</m:t>
                          </m:r>
                        </m:sup>
                      </m:sSup>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i="1" baseline="-25000">
                              <a:solidFill>
                                <a:srgbClr val="FF0000"/>
                              </a:solidFill>
                              <a:latin typeface="Cambria Math" panose="02040503050406030204" pitchFamily="18" charset="0"/>
                              <a:ea typeface="Cambria Math" panose="02040503050406030204" pitchFamily="18" charset="0"/>
                            </a:rPr>
                            <m:t>𝑖𝑛</m:t>
                          </m:r>
                        </m:num>
                        <m:den>
                          <m:d>
                            <m:dPr>
                              <m:ctrlPr>
                                <a:rPr lang="en-US" altLang="zh-CN" b="0" i="1" smtClean="0">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i="1" baseline="-25000">
                                  <a:solidFill>
                                    <a:srgbClr val="FF0000"/>
                                  </a:solidFill>
                                  <a:latin typeface="Cambria Math" panose="02040503050406030204" pitchFamily="18" charset="0"/>
                                  <a:ea typeface="Cambria Math" panose="02040503050406030204" pitchFamily="18" charset="0"/>
                                </a:rPr>
                                <m:t>𝑔</m:t>
                              </m:r>
                            </m:e>
                          </m:d>
                          <m:r>
                            <a:rPr lang="en-US" altLang="zh-CN" b="0" i="1" baseline="30000" smtClean="0">
                              <a:solidFill>
                                <a:srgbClr val="FF0000"/>
                              </a:solidFill>
                              <a:latin typeface="Cambria Math" panose="02040503050406030204" pitchFamily="18" charset="0"/>
                              <a:ea typeface="Cambria Math" panose="02040503050406030204" pitchFamily="18" charset="0"/>
                            </a:rPr>
                            <m:t>2</m:t>
                          </m:r>
                          <m:r>
                            <a:rPr lang="en-US" altLang="zh-CN" b="0" i="1" smtClean="0">
                              <a:solidFill>
                                <a:srgbClr val="FF0000"/>
                              </a:solidFill>
                              <a:latin typeface="Cambria Math" panose="02040503050406030204" pitchFamily="18" charset="0"/>
                              <a:ea typeface="Cambria Math" panose="02040503050406030204" pitchFamily="18" charset="0"/>
                            </a:rPr>
                            <m:t>+</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𝑋</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𝑋</m:t>
                              </m:r>
                              <m:r>
                                <a:rPr lang="en-US" altLang="zh-CN" i="1" baseline="-25000">
                                  <a:solidFill>
                                    <a:srgbClr val="FF0000"/>
                                  </a:solidFill>
                                  <a:latin typeface="Cambria Math" panose="02040503050406030204" pitchFamily="18" charset="0"/>
                                  <a:ea typeface="Cambria Math" panose="02040503050406030204" pitchFamily="18" charset="0"/>
                                </a:rPr>
                                <m:t>𝑔</m:t>
                              </m:r>
                            </m:e>
                          </m:d>
                          <m:r>
                            <a:rPr lang="en-US" altLang="zh-CN" i="1" baseline="30000">
                              <a:solidFill>
                                <a:srgbClr val="FF0000"/>
                              </a:solidFill>
                              <a:latin typeface="Cambria Math" panose="02040503050406030204" pitchFamily="18" charset="0"/>
                              <a:ea typeface="Cambria Math" panose="02040503050406030204" pitchFamily="18" charset="0"/>
                            </a:rPr>
                            <m:t>2</m:t>
                          </m:r>
                        </m:den>
                      </m:f>
                    </m:oMath>
                  </m:oMathPara>
                </a14:m>
                <a:endParaRPr lang="zh-CN" altLang="en-US" i="1" dirty="0">
                  <a:solidFill>
                    <a:schemeClr val="tx1"/>
                  </a:solidFill>
                </a:endParaRPr>
              </a:p>
            </p:txBody>
          </p:sp>
        </mc:Choice>
        <mc:Fallback xmlns="">
          <p:sp>
            <p:nvSpPr>
              <p:cNvPr id="106" name="矩形 105">
                <a:extLst>
                  <a:ext uri="{FF2B5EF4-FFF2-40B4-BE49-F238E27FC236}">
                    <a16:creationId xmlns:a16="http://schemas.microsoft.com/office/drawing/2014/main" id="{82F47C41-20ED-4378-8F40-C741A790E145}"/>
                  </a:ext>
                </a:extLst>
              </p:cNvPr>
              <p:cNvSpPr>
                <a:spLocks noRot="1" noChangeAspect="1" noMove="1" noResize="1" noEditPoints="1" noAdjustHandles="1" noChangeArrowheads="1" noChangeShapeType="1" noTextEdit="1"/>
              </p:cNvSpPr>
              <p:nvPr/>
            </p:nvSpPr>
            <p:spPr>
              <a:xfrm>
                <a:off x="4206079" y="3130831"/>
                <a:ext cx="5168403" cy="2349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0A26A508-1D7B-46D1-BE48-996DA0CFE56A}"/>
                  </a:ext>
                </a:extLst>
              </p:cNvPr>
              <p:cNvSpPr/>
              <p:nvPr/>
            </p:nvSpPr>
            <p:spPr>
              <a:xfrm>
                <a:off x="4528514" y="2206903"/>
                <a:ext cx="2465931" cy="8261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𝑉</m:t>
                      </m:r>
                      <m:r>
                        <a:rPr lang="en-US" altLang="zh-CN" b="0" i="1" baseline="-25000" smtClean="0">
                          <a:solidFill>
                            <a:srgbClr val="FF0000"/>
                          </a:solidFill>
                          <a:latin typeface="Cambria Math" panose="02040503050406030204" pitchFamily="18" charset="0"/>
                          <a:ea typeface="Cambria Math" panose="02040503050406030204" pitchFamily="18" charset="0"/>
                        </a:rPr>
                        <m:t>𝑖𝑛</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𝑉</m:t>
                      </m:r>
                      <m:r>
                        <a:rPr lang="en-US" altLang="zh-CN" b="0" i="1" baseline="-25000" smtClean="0">
                          <a:solidFill>
                            <a:srgbClr val="FF0000"/>
                          </a:solidFill>
                          <a:latin typeface="Cambria Math" panose="02040503050406030204" pitchFamily="18" charset="0"/>
                          <a:ea typeface="Cambria Math" panose="02040503050406030204" pitchFamily="18" charset="0"/>
                        </a:rPr>
                        <m:t>𝑔</m:t>
                      </m:r>
                      <m:f>
                        <m:fPr>
                          <m:ctrlPr>
                            <a:rPr lang="en-US" altLang="zh-CN" b="0" i="1" smtClean="0">
                              <a:solidFill>
                                <a:srgbClr val="FF0000"/>
                              </a:solidFill>
                              <a:latin typeface="Cambria Math" panose="02040503050406030204" pitchFamily="18" charset="0"/>
                              <a:ea typeface="Cambria Math" panose="02040503050406030204" pitchFamily="18" charset="0"/>
                            </a:rPr>
                          </m:ctrlPr>
                        </m:fPr>
                        <m:num>
                          <m:r>
                            <a:rPr lang="en-US" altLang="zh-CN" b="0" i="1" smtClean="0">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𝑖𝑛</m:t>
                          </m:r>
                        </m:num>
                        <m:den>
                          <m:r>
                            <a:rPr lang="en-US" altLang="zh-CN" i="1">
                              <a:solidFill>
                                <a:srgbClr val="FF0000"/>
                              </a:solidFill>
                              <a:latin typeface="Cambria Math" panose="02040503050406030204" pitchFamily="18" charset="0"/>
                              <a:ea typeface="Cambria Math" panose="02040503050406030204" pitchFamily="18" charset="0"/>
                            </a:rPr>
                            <m:t>𝑍</m:t>
                          </m:r>
                          <m:r>
                            <a:rPr lang="en-US" altLang="zh-CN" i="1" baseline="-25000">
                              <a:solidFill>
                                <a:srgbClr val="FF0000"/>
                              </a:solidFill>
                              <a:latin typeface="Cambria Math" panose="02040503050406030204" pitchFamily="18" charset="0"/>
                              <a:ea typeface="Cambria Math" panose="02040503050406030204" pitchFamily="18" charset="0"/>
                            </a:rPr>
                            <m:t>𝑖𝑛</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𝑍𝑔</m:t>
                          </m:r>
                        </m:den>
                      </m:f>
                    </m:oMath>
                  </m:oMathPara>
                </a14:m>
                <a:endParaRPr lang="zh-CN" altLang="en-US" i="1" dirty="0">
                  <a:solidFill>
                    <a:srgbClr val="FF0000"/>
                  </a:solidFill>
                </a:endParaRPr>
              </a:p>
            </p:txBody>
          </p:sp>
        </mc:Choice>
        <mc:Fallback xmlns="">
          <p:sp>
            <p:nvSpPr>
              <p:cNvPr id="107" name="矩形 106">
                <a:extLst>
                  <a:ext uri="{FF2B5EF4-FFF2-40B4-BE49-F238E27FC236}">
                    <a16:creationId xmlns:a16="http://schemas.microsoft.com/office/drawing/2014/main" id="{0A26A508-1D7B-46D1-BE48-996DA0CFE56A}"/>
                  </a:ext>
                </a:extLst>
              </p:cNvPr>
              <p:cNvSpPr>
                <a:spLocks noRot="1" noChangeAspect="1" noMove="1" noResize="1" noEditPoints="1" noAdjustHandles="1" noChangeArrowheads="1" noChangeShapeType="1" noTextEdit="1"/>
              </p:cNvSpPr>
              <p:nvPr/>
            </p:nvSpPr>
            <p:spPr>
              <a:xfrm>
                <a:off x="4528514" y="2206903"/>
                <a:ext cx="2465931" cy="826188"/>
              </a:xfrm>
              <a:prstGeom prst="rect">
                <a:avLst/>
              </a:prstGeom>
              <a:blipFill>
                <a:blip r:embed="rId4"/>
                <a:stretch>
                  <a:fillRect b="-1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1917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853132" y="284080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1465200" y="421670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1442303"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1285180" y="426730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3018980" y="421670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3380109"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4067858" y="403984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1076551" y="266418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1024344" y="258373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1443710" y="226840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1457172" y="250710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3012003" y="229588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3084791" y="256153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1513159" y="301904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grpSp>
        <p:nvGrpSpPr>
          <p:cNvPr id="70" name="组合 69">
            <a:extLst>
              <a:ext uri="{FF2B5EF4-FFF2-40B4-BE49-F238E27FC236}">
                <a16:creationId xmlns:a16="http://schemas.microsoft.com/office/drawing/2014/main" id="{9C2765DF-A29C-4602-9209-2463FDE3074C}"/>
              </a:ext>
            </a:extLst>
          </p:cNvPr>
          <p:cNvGrpSpPr/>
          <p:nvPr/>
        </p:nvGrpSpPr>
        <p:grpSpPr>
          <a:xfrm>
            <a:off x="1872855" y="5306651"/>
            <a:ext cx="1267464" cy="1152120"/>
            <a:chOff x="4824028" y="2540628"/>
            <a:chExt cx="1267464" cy="1152120"/>
          </a:xfrm>
        </p:grpSpPr>
        <p:grpSp>
          <p:nvGrpSpPr>
            <p:cNvPr id="71" name="组合 70">
              <a:extLst>
                <a:ext uri="{FF2B5EF4-FFF2-40B4-BE49-F238E27FC236}">
                  <a16:creationId xmlns:a16="http://schemas.microsoft.com/office/drawing/2014/main" id="{77D4E357-52E9-4D48-8BEC-A1F662D18D15}"/>
                </a:ext>
              </a:extLst>
            </p:cNvPr>
            <p:cNvGrpSpPr/>
            <p:nvPr/>
          </p:nvGrpSpPr>
          <p:grpSpPr>
            <a:xfrm>
              <a:off x="5004048" y="2540628"/>
              <a:ext cx="810495" cy="1152120"/>
              <a:chOff x="4338642" y="2492896"/>
              <a:chExt cx="810495" cy="1152120"/>
            </a:xfrm>
          </p:grpSpPr>
          <p:cxnSp>
            <p:nvCxnSpPr>
              <p:cNvPr id="77" name="直接连接符 76">
                <a:extLst>
                  <a:ext uri="{FF2B5EF4-FFF2-40B4-BE49-F238E27FC236}">
                    <a16:creationId xmlns:a16="http://schemas.microsoft.com/office/drawing/2014/main" id="{8D7727D3-E5C0-4D77-8FFB-AA637B023693}"/>
                  </a:ext>
                </a:extLst>
              </p:cNvPr>
              <p:cNvCxnSpPr/>
              <p:nvPr/>
            </p:nvCxnSpPr>
            <p:spPr bwMode="auto">
              <a:xfrm flipV="1">
                <a:off x="4786836" y="3591391"/>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椭圆 78">
                <a:extLst>
                  <a:ext uri="{FF2B5EF4-FFF2-40B4-BE49-F238E27FC236}">
                    <a16:creationId xmlns:a16="http://schemas.microsoft.com/office/drawing/2014/main" id="{057606C2-A02C-4F52-B97C-B5DA557EFC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a:extLst>
                  <a:ext uri="{FF2B5EF4-FFF2-40B4-BE49-F238E27FC236}">
                    <a16:creationId xmlns:a16="http://schemas.microsoft.com/office/drawing/2014/main" id="{AEC2E029-FEAC-4E75-9871-5804FE77BD7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83" name="直接连接符 82">
                <a:extLst>
                  <a:ext uri="{FF2B5EF4-FFF2-40B4-BE49-F238E27FC236}">
                    <a16:creationId xmlns:a16="http://schemas.microsoft.com/office/drawing/2014/main" id="{E27052FD-3F1F-4346-8263-E0A1475DBE4C}"/>
                  </a:ext>
                </a:extLst>
              </p:cNvPr>
              <p:cNvCxnSpPr/>
              <p:nvPr/>
            </p:nvCxnSpPr>
            <p:spPr bwMode="auto">
              <a:xfrm flipV="1">
                <a:off x="4786836" y="2501809"/>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a:extLst>
                  <a:ext uri="{FF2B5EF4-FFF2-40B4-BE49-F238E27FC236}">
                    <a16:creationId xmlns:a16="http://schemas.microsoft.com/office/drawing/2014/main" id="{EE049513-1D52-4504-B2BC-7F5BD9DAF062}"/>
                  </a:ext>
                </a:extLst>
              </p:cNvPr>
              <p:cNvCxnSpPr/>
              <p:nvPr/>
            </p:nvCxnSpPr>
            <p:spPr bwMode="auto">
              <a:xfrm>
                <a:off x="5149137" y="251215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a:extLst>
                  <a:ext uri="{FF2B5EF4-FFF2-40B4-BE49-F238E27FC236}">
                    <a16:creationId xmlns:a16="http://schemas.microsoft.com/office/drawing/2014/main" id="{089D1438-51AD-40A1-8380-358321C18A00}"/>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a:extLst>
                  <a:ext uri="{FF2B5EF4-FFF2-40B4-BE49-F238E27FC236}">
                    <a16:creationId xmlns:a16="http://schemas.microsoft.com/office/drawing/2014/main" id="{225A8083-5FF8-410B-B6CC-A3CBF07C412B}"/>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a:extLst>
                  <a:ext uri="{FF2B5EF4-FFF2-40B4-BE49-F238E27FC236}">
                    <a16:creationId xmlns:a16="http://schemas.microsoft.com/office/drawing/2014/main" id="{E1751035-211E-4007-BC48-26B9D8871C40}"/>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矩形 71">
              <a:extLst>
                <a:ext uri="{FF2B5EF4-FFF2-40B4-BE49-F238E27FC236}">
                  <a16:creationId xmlns:a16="http://schemas.microsoft.com/office/drawing/2014/main" id="{A5F30851-AEA1-4F63-8ABE-1C97D12B6CF5}"/>
                </a:ext>
              </a:extLst>
            </p:cNvPr>
            <p:cNvSpPr/>
            <p:nvPr/>
          </p:nvSpPr>
          <p:spPr bwMode="auto">
            <a:xfrm>
              <a:off x="5599455" y="2701164"/>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3" name="椭圆 72">
              <a:extLst>
                <a:ext uri="{FF2B5EF4-FFF2-40B4-BE49-F238E27FC236}">
                  <a16:creationId xmlns:a16="http://schemas.microsoft.com/office/drawing/2014/main" id="{5F9DA8F0-4AF9-420A-A9EA-6644CC74446D}"/>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5" name="文本框 74">
              <a:extLst>
                <a:ext uri="{FF2B5EF4-FFF2-40B4-BE49-F238E27FC236}">
                  <a16:creationId xmlns:a16="http://schemas.microsoft.com/office/drawing/2014/main" id="{46B1762F-09DA-494F-8341-26E91FF425FA}"/>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89" name="直接箭头连接符 88">
            <a:extLst>
              <a:ext uri="{FF2B5EF4-FFF2-40B4-BE49-F238E27FC236}">
                <a16:creationId xmlns:a16="http://schemas.microsoft.com/office/drawing/2014/main" id="{1056FEA3-9B48-4A77-809D-52C1E350EB18}"/>
              </a:ext>
            </a:extLst>
          </p:cNvPr>
          <p:cNvCxnSpPr/>
          <p:nvPr/>
        </p:nvCxnSpPr>
        <p:spPr bwMode="auto">
          <a:xfrm flipH="1" flipV="1">
            <a:off x="2462026" y="4933139"/>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a:extLst>
              <a:ext uri="{FF2B5EF4-FFF2-40B4-BE49-F238E27FC236}">
                <a16:creationId xmlns:a16="http://schemas.microsoft.com/office/drawing/2014/main" id="{35E25990-A68B-4B88-BEF2-F468ACD7FDD4}"/>
              </a:ext>
            </a:extLst>
          </p:cNvPr>
          <p:cNvSpPr/>
          <p:nvPr/>
        </p:nvSpPr>
        <p:spPr bwMode="auto">
          <a:xfrm>
            <a:off x="2096274" y="5105763"/>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465D5A99-AE83-4CA2-B71D-E34860CE0C48}"/>
              </a:ext>
            </a:extLst>
          </p:cNvPr>
          <p:cNvSpPr txBox="1"/>
          <p:nvPr/>
        </p:nvSpPr>
        <p:spPr>
          <a:xfrm>
            <a:off x="2044067" y="5025314"/>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100" name="文本框 99">
            <a:extLst>
              <a:ext uri="{FF2B5EF4-FFF2-40B4-BE49-F238E27FC236}">
                <a16:creationId xmlns:a16="http://schemas.microsoft.com/office/drawing/2014/main" id="{884D98BE-9177-4989-8EA3-864B0B535337}"/>
              </a:ext>
            </a:extLst>
          </p:cNvPr>
          <p:cNvSpPr txBox="1"/>
          <p:nvPr/>
        </p:nvSpPr>
        <p:spPr>
          <a:xfrm>
            <a:off x="2532882" y="5460617"/>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82F47C41-20ED-4378-8F40-C741A790E145}"/>
                  </a:ext>
                </a:extLst>
              </p:cNvPr>
              <p:cNvSpPr/>
              <p:nvPr/>
            </p:nvSpPr>
            <p:spPr>
              <a:xfrm>
                <a:off x="4146905" y="2206967"/>
                <a:ext cx="5054589"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𝑃</m:t>
                      </m:r>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𝑉</m:t>
                              </m:r>
                              <m:r>
                                <a:rPr lang="en-US" altLang="zh-CN" i="1" baseline="-25000">
                                  <a:solidFill>
                                    <a:schemeClr val="tx1"/>
                                  </a:solidFill>
                                  <a:latin typeface="Cambria Math" panose="02040503050406030204" pitchFamily="18" charset="0"/>
                                  <a:ea typeface="Cambria Math" panose="02040503050406030204" pitchFamily="18" charset="0"/>
                                </a:rPr>
                                <m:t>𝑔</m:t>
                              </m:r>
                            </m:e>
                          </m:d>
                        </m:e>
                        <m:sup>
                          <m:r>
                            <a:rPr lang="en-US" altLang="zh-CN" b="0" i="1" smtClean="0">
                              <a:solidFill>
                                <a:schemeClr val="tx1"/>
                              </a:solidFill>
                              <a:latin typeface="Cambria Math" panose="02040503050406030204" pitchFamily="18" charset="0"/>
                              <a:ea typeface="Cambria Math" panose="02040503050406030204" pitchFamily="18" charset="0"/>
                            </a:rPr>
                            <m:t>2</m:t>
                          </m:r>
                        </m:sup>
                      </m:sSup>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num>
                        <m:den>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𝑔</m:t>
                              </m:r>
                            </m:e>
                          </m:d>
                          <m:r>
                            <a:rPr lang="en-US" altLang="zh-CN" b="0" i="1" baseline="30000"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𝑔</m:t>
                              </m:r>
                            </m:e>
                          </m:d>
                          <m:r>
                            <a:rPr lang="en-US" altLang="zh-CN" i="1" baseline="30000">
                              <a:latin typeface="Cambria Math" panose="02040503050406030204" pitchFamily="18" charset="0"/>
                              <a:ea typeface="Cambria Math" panose="02040503050406030204" pitchFamily="18" charset="0"/>
                            </a:rPr>
                            <m:t>2</m:t>
                          </m:r>
                        </m:den>
                      </m:f>
                    </m:oMath>
                  </m:oMathPara>
                </a14:m>
                <a:endParaRPr lang="zh-CN" altLang="en-US" i="1" dirty="0">
                  <a:solidFill>
                    <a:schemeClr val="tx1"/>
                  </a:solidFill>
                </a:endParaRPr>
              </a:p>
            </p:txBody>
          </p:sp>
        </mc:Choice>
        <mc:Fallback xmlns="">
          <p:sp>
            <p:nvSpPr>
              <p:cNvPr id="106" name="矩形 105">
                <a:extLst>
                  <a:ext uri="{FF2B5EF4-FFF2-40B4-BE49-F238E27FC236}">
                    <a16:creationId xmlns:a16="http://schemas.microsoft.com/office/drawing/2014/main" id="{82F47C41-20ED-4378-8F40-C741A790E145}"/>
                  </a:ext>
                </a:extLst>
              </p:cNvPr>
              <p:cNvSpPr>
                <a:spLocks noRot="1" noChangeAspect="1" noMove="1" noResize="1" noEditPoints="1" noAdjustHandles="1" noChangeArrowheads="1" noChangeShapeType="1" noTextEdit="1"/>
              </p:cNvSpPr>
              <p:nvPr/>
            </p:nvSpPr>
            <p:spPr>
              <a:xfrm>
                <a:off x="4146905" y="2206967"/>
                <a:ext cx="5054589" cy="838435"/>
              </a:xfrm>
              <a:prstGeom prst="rect">
                <a:avLst/>
              </a:prstGeom>
              <a:blipFill>
                <a:blip r:embed="rId3"/>
                <a:stretch>
                  <a:fillRect b="-72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59D825F-3321-4267-982D-B2ED594A61E2}"/>
              </a:ext>
            </a:extLst>
          </p:cNvPr>
          <p:cNvSpPr txBox="1"/>
          <p:nvPr/>
        </p:nvSpPr>
        <p:spPr>
          <a:xfrm>
            <a:off x="4471833" y="4921473"/>
            <a:ext cx="4096072" cy="461665"/>
          </a:xfrm>
          <a:prstGeom prst="rect">
            <a:avLst/>
          </a:prstGeom>
          <a:noFill/>
        </p:spPr>
        <p:txBody>
          <a:bodyPr wrap="square" rtlCol="0">
            <a:spAutoFit/>
          </a:bodyPr>
          <a:lstStyle/>
          <a:p>
            <a:r>
              <a:rPr lang="zh-CN" altLang="en-US" dirty="0"/>
              <a:t>当</a:t>
            </a:r>
            <a:r>
              <a:rPr lang="en-US" altLang="zh-CN" dirty="0"/>
              <a:t>Z</a:t>
            </a:r>
            <a:r>
              <a:rPr lang="en-US" altLang="zh-CN" baseline="-25000" dirty="0"/>
              <a:t>in</a:t>
            </a:r>
            <a:r>
              <a:rPr lang="en-US" altLang="zh-CN" dirty="0"/>
              <a:t>=</a:t>
            </a:r>
            <a:r>
              <a:rPr lang="en-US" altLang="zh-CN" dirty="0" err="1"/>
              <a:t>Z</a:t>
            </a:r>
            <a:r>
              <a:rPr lang="en-US" altLang="zh-CN" baseline="-25000" dirty="0" err="1"/>
              <a:t>g</a:t>
            </a:r>
            <a:r>
              <a:rPr lang="zh-CN" altLang="en-US" dirty="0"/>
              <a:t>时</a:t>
            </a:r>
          </a:p>
        </p:txBody>
      </p: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A69C2AB6-ED0E-43C4-AB9A-53ADD67BC564}"/>
                  </a:ext>
                </a:extLst>
              </p:cNvPr>
              <p:cNvSpPr/>
              <p:nvPr/>
            </p:nvSpPr>
            <p:spPr>
              <a:xfrm>
                <a:off x="4470024" y="5486979"/>
                <a:ext cx="3978525" cy="85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𝑃</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1</m:t>
                          </m:r>
                        </m:num>
                        <m:den>
                          <m:r>
                            <a:rPr lang="en-US" altLang="zh-CN" i="1">
                              <a:solidFill>
                                <a:srgbClr val="FF0000"/>
                              </a:solidFill>
                              <a:latin typeface="Cambria Math" panose="02040503050406030204" pitchFamily="18" charset="0"/>
                              <a:ea typeface="Cambria Math" panose="02040503050406030204" pitchFamily="18" charset="0"/>
                            </a:rPr>
                            <m:t>2</m:t>
                          </m:r>
                        </m:den>
                      </m:f>
                      <m:sSup>
                        <m:sSupPr>
                          <m:ctrlPr>
                            <a:rPr lang="en-US" altLang="zh-CN"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𝑉</m:t>
                              </m:r>
                              <m:r>
                                <a:rPr lang="en-US" altLang="zh-CN" i="1" baseline="-25000">
                                  <a:solidFill>
                                    <a:srgbClr val="FF0000"/>
                                  </a:solidFill>
                                  <a:latin typeface="Cambria Math" panose="02040503050406030204" pitchFamily="18" charset="0"/>
                                  <a:ea typeface="Cambria Math" panose="02040503050406030204" pitchFamily="18" charset="0"/>
                                </a:rPr>
                                <m:t>𝑔</m:t>
                              </m:r>
                            </m:e>
                          </m:d>
                        </m:e>
                        <m:sup>
                          <m:r>
                            <a:rPr lang="en-US" altLang="zh-CN" b="0" i="1" smtClean="0">
                              <a:solidFill>
                                <a:srgbClr val="FF0000"/>
                              </a:solidFill>
                              <a:latin typeface="Cambria Math" panose="02040503050406030204" pitchFamily="18" charset="0"/>
                              <a:ea typeface="Cambria Math" panose="02040503050406030204" pitchFamily="18" charset="0"/>
                            </a:rPr>
                            <m:t>2</m:t>
                          </m:r>
                        </m:sup>
                      </m:sSup>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b="0" i="1" baseline="-25000" smtClean="0">
                              <a:solidFill>
                                <a:srgbClr val="FF0000"/>
                              </a:solidFill>
                              <a:latin typeface="Cambria Math" panose="02040503050406030204" pitchFamily="18" charset="0"/>
                              <a:ea typeface="Cambria Math" panose="02040503050406030204" pitchFamily="18" charset="0"/>
                            </a:rPr>
                            <m:t>𝑔</m:t>
                          </m:r>
                        </m:num>
                        <m:den>
                          <m:r>
                            <a:rPr lang="en-US" altLang="zh-CN" b="0" i="1" smtClean="0">
                              <a:solidFill>
                                <a:srgbClr val="FF0000"/>
                              </a:solidFill>
                              <a:latin typeface="Cambria Math" panose="02040503050406030204" pitchFamily="18" charset="0"/>
                              <a:ea typeface="Cambria Math" panose="02040503050406030204" pitchFamily="18" charset="0"/>
                            </a:rPr>
                            <m:t>4(</m:t>
                          </m:r>
                          <m:d>
                            <m:dPr>
                              <m:ctrlPr>
                                <a:rPr lang="en-US" altLang="zh-CN" b="0" i="1" smtClean="0">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i="1" baseline="-25000">
                                  <a:solidFill>
                                    <a:srgbClr val="FF0000"/>
                                  </a:solidFill>
                                  <a:latin typeface="Cambria Math" panose="02040503050406030204" pitchFamily="18" charset="0"/>
                                  <a:ea typeface="Cambria Math" panose="02040503050406030204" pitchFamily="18" charset="0"/>
                                </a:rPr>
                                <m:t>𝑔</m:t>
                              </m:r>
                            </m:e>
                          </m:d>
                          <m:r>
                            <a:rPr lang="en-US" altLang="zh-CN" b="0" i="1" baseline="30000" smtClean="0">
                              <a:solidFill>
                                <a:srgbClr val="FF0000"/>
                              </a:solidFill>
                              <a:latin typeface="Cambria Math" panose="02040503050406030204" pitchFamily="18" charset="0"/>
                              <a:ea typeface="Cambria Math" panose="02040503050406030204" pitchFamily="18" charset="0"/>
                            </a:rPr>
                            <m:t>2</m:t>
                          </m:r>
                          <m:r>
                            <a:rPr lang="en-US" altLang="zh-CN" b="0" i="1" smtClean="0">
                              <a:solidFill>
                                <a:srgbClr val="FF0000"/>
                              </a:solidFill>
                              <a:latin typeface="Cambria Math" panose="02040503050406030204" pitchFamily="18" charset="0"/>
                              <a:ea typeface="Cambria Math" panose="02040503050406030204" pitchFamily="18" charset="0"/>
                            </a:rPr>
                            <m:t>+</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𝑋</m:t>
                              </m:r>
                              <m:r>
                                <a:rPr lang="en-US" altLang="zh-CN" i="1" baseline="-25000">
                                  <a:solidFill>
                                    <a:srgbClr val="FF0000"/>
                                  </a:solidFill>
                                  <a:latin typeface="Cambria Math" panose="02040503050406030204" pitchFamily="18" charset="0"/>
                                  <a:ea typeface="Cambria Math" panose="02040503050406030204" pitchFamily="18" charset="0"/>
                                </a:rPr>
                                <m:t>𝑔</m:t>
                              </m:r>
                            </m:e>
                          </m:d>
                          <m:r>
                            <a:rPr lang="en-US" altLang="zh-CN" i="1" baseline="30000">
                              <a:solidFill>
                                <a:srgbClr val="FF0000"/>
                              </a:solidFill>
                              <a:latin typeface="Cambria Math" panose="02040503050406030204" pitchFamily="18" charset="0"/>
                              <a:ea typeface="Cambria Math" panose="02040503050406030204" pitchFamily="18" charset="0"/>
                            </a:rPr>
                            <m:t>2</m:t>
                          </m:r>
                          <m:r>
                            <a:rPr lang="en-US" altLang="zh-CN" b="0" i="1" smtClean="0">
                              <a:solidFill>
                                <a:srgbClr val="FF0000"/>
                              </a:solidFill>
                              <a:latin typeface="Cambria Math" panose="02040503050406030204" pitchFamily="18" charset="0"/>
                              <a:ea typeface="Cambria Math" panose="02040503050406030204" pitchFamily="18" charset="0"/>
                            </a:rPr>
                            <m:t>)</m:t>
                          </m:r>
                        </m:den>
                      </m:f>
                    </m:oMath>
                  </m:oMathPara>
                </a14:m>
                <a:endParaRPr lang="zh-CN" altLang="en-US" i="1" dirty="0">
                  <a:solidFill>
                    <a:srgbClr val="FF0000"/>
                  </a:solidFill>
                </a:endParaRPr>
              </a:p>
            </p:txBody>
          </p:sp>
        </mc:Choice>
        <mc:Fallback xmlns="">
          <p:sp>
            <p:nvSpPr>
              <p:cNvPr id="56" name="矩形 55">
                <a:extLst>
                  <a:ext uri="{FF2B5EF4-FFF2-40B4-BE49-F238E27FC236}">
                    <a16:creationId xmlns:a16="http://schemas.microsoft.com/office/drawing/2014/main" id="{A69C2AB6-ED0E-43C4-AB9A-53ADD67BC564}"/>
                  </a:ext>
                </a:extLst>
              </p:cNvPr>
              <p:cNvSpPr>
                <a:spLocks noRot="1" noChangeAspect="1" noMove="1" noResize="1" noEditPoints="1" noAdjustHandles="1" noChangeArrowheads="1" noChangeShapeType="1" noTextEdit="1"/>
              </p:cNvSpPr>
              <p:nvPr/>
            </p:nvSpPr>
            <p:spPr>
              <a:xfrm>
                <a:off x="4470024" y="5486979"/>
                <a:ext cx="3978525" cy="851708"/>
              </a:xfrm>
              <a:prstGeom prst="rect">
                <a:avLst/>
              </a:prstGeom>
              <a:blipFill>
                <a:blip r:embed="rId4"/>
                <a:stretch>
                  <a:fillRect/>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B7EC50DE-A33A-4F34-A622-F20A94DE6322}"/>
              </a:ext>
            </a:extLst>
          </p:cNvPr>
          <p:cNvSpPr txBox="1"/>
          <p:nvPr/>
        </p:nvSpPr>
        <p:spPr>
          <a:xfrm>
            <a:off x="4450142" y="3319933"/>
            <a:ext cx="4096072" cy="461665"/>
          </a:xfrm>
          <a:prstGeom prst="rect">
            <a:avLst/>
          </a:prstGeom>
          <a:noFill/>
        </p:spPr>
        <p:txBody>
          <a:bodyPr wrap="square" rtlCol="0">
            <a:spAutoFit/>
          </a:bodyPr>
          <a:lstStyle/>
          <a:p>
            <a:r>
              <a:rPr lang="zh-CN" altLang="en-US" dirty="0"/>
              <a:t>当</a:t>
            </a:r>
            <a:r>
              <a:rPr lang="en-US" altLang="zh-CN" dirty="0"/>
              <a:t>Z</a:t>
            </a:r>
            <a:r>
              <a:rPr lang="en-US" altLang="zh-CN" baseline="-25000" dirty="0"/>
              <a:t>L</a:t>
            </a:r>
            <a:r>
              <a:rPr lang="en-US" altLang="zh-CN" dirty="0"/>
              <a:t>=Z</a:t>
            </a:r>
            <a:r>
              <a:rPr lang="en-US" altLang="zh-CN" baseline="-25000" dirty="0"/>
              <a:t>0</a:t>
            </a:r>
            <a:r>
              <a:rPr lang="zh-CN" altLang="en-US" dirty="0"/>
              <a:t>时</a:t>
            </a:r>
            <a:r>
              <a:rPr lang="en-US" altLang="zh-CN" dirty="0"/>
              <a:t>,Z</a:t>
            </a:r>
            <a:r>
              <a:rPr lang="en-US" altLang="zh-CN" baseline="-25000" dirty="0"/>
              <a:t>in</a:t>
            </a:r>
            <a:r>
              <a:rPr lang="en-US" altLang="zh-CN" dirty="0"/>
              <a:t>=Z</a:t>
            </a:r>
            <a:r>
              <a:rPr lang="en-US" altLang="zh-CN" baseline="-25000" dirty="0"/>
              <a:t>0</a:t>
            </a:r>
            <a:r>
              <a:rPr lang="en-US" altLang="zh-CN" dirty="0"/>
              <a:t>.</a:t>
            </a:r>
            <a:endParaRPr lang="zh-CN" altLang="en-US" dirty="0"/>
          </a:p>
        </p:txBody>
      </p: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C88779E9-D2C1-457B-8B1E-DF703B264D5F}"/>
                  </a:ext>
                </a:extLst>
              </p:cNvPr>
              <p:cNvSpPr/>
              <p:nvPr/>
            </p:nvSpPr>
            <p:spPr>
              <a:xfrm>
                <a:off x="4448333" y="3885439"/>
                <a:ext cx="4301754"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𝑃</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1</m:t>
                          </m:r>
                        </m:num>
                        <m:den>
                          <m:r>
                            <a:rPr lang="en-US" altLang="zh-CN" i="1">
                              <a:solidFill>
                                <a:srgbClr val="FF0000"/>
                              </a:solidFill>
                              <a:latin typeface="Cambria Math" panose="02040503050406030204" pitchFamily="18" charset="0"/>
                              <a:ea typeface="Cambria Math" panose="02040503050406030204" pitchFamily="18" charset="0"/>
                            </a:rPr>
                            <m:t>2</m:t>
                          </m:r>
                        </m:den>
                      </m:f>
                      <m:sSup>
                        <m:sSupPr>
                          <m:ctrlPr>
                            <a:rPr lang="en-US" altLang="zh-CN"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𝑉</m:t>
                              </m:r>
                              <m:r>
                                <a:rPr lang="en-US" altLang="zh-CN" i="1" baseline="-25000">
                                  <a:solidFill>
                                    <a:srgbClr val="FF0000"/>
                                  </a:solidFill>
                                  <a:latin typeface="Cambria Math" panose="02040503050406030204" pitchFamily="18" charset="0"/>
                                  <a:ea typeface="Cambria Math" panose="02040503050406030204" pitchFamily="18" charset="0"/>
                                </a:rPr>
                                <m:t>𝑔</m:t>
                              </m:r>
                            </m:e>
                          </m:d>
                        </m:e>
                        <m:sup>
                          <m:r>
                            <a:rPr lang="en-US" altLang="zh-CN" b="0" i="1" smtClean="0">
                              <a:solidFill>
                                <a:srgbClr val="FF0000"/>
                              </a:solidFill>
                              <a:latin typeface="Cambria Math" panose="02040503050406030204" pitchFamily="18" charset="0"/>
                              <a:ea typeface="Cambria Math" panose="02040503050406030204" pitchFamily="18" charset="0"/>
                            </a:rPr>
                            <m:t>2</m:t>
                          </m:r>
                        </m:sup>
                      </m:sSup>
                      <m:f>
                        <m:fPr>
                          <m:ctrlPr>
                            <a:rPr lang="en-US" altLang="zh-CN" i="1">
                              <a:solidFill>
                                <a:srgbClr val="FF0000"/>
                              </a:solidFill>
                              <a:latin typeface="Cambria Math" panose="02040503050406030204" pitchFamily="18" charset="0"/>
                              <a:ea typeface="Cambria Math" panose="02040503050406030204" pitchFamily="18" charset="0"/>
                            </a:rPr>
                          </m:ctrlPr>
                        </m:fPr>
                        <m:num>
                          <m:r>
                            <m:rPr>
                              <m:nor/>
                            </m:rPr>
                            <a:rPr lang="en-US" altLang="zh-CN" dirty="0">
                              <a:solidFill>
                                <a:srgbClr val="FF0000"/>
                              </a:solidFill>
                            </a:rPr>
                            <m:t>Z</m:t>
                          </m:r>
                          <m:r>
                            <m:rPr>
                              <m:nor/>
                            </m:rPr>
                            <a:rPr lang="en-US" altLang="zh-CN" baseline="-25000" dirty="0">
                              <a:solidFill>
                                <a:srgbClr val="FF0000"/>
                              </a:solidFill>
                            </a:rPr>
                            <m:t>0</m:t>
                          </m:r>
                        </m:num>
                        <m:den>
                          <m:d>
                            <m:dPr>
                              <m:ctrlPr>
                                <a:rPr lang="en-US" altLang="zh-CN" i="1">
                                  <a:solidFill>
                                    <a:srgbClr val="FF0000"/>
                                  </a:solidFill>
                                  <a:latin typeface="Cambria Math" panose="02040503050406030204" pitchFamily="18" charset="0"/>
                                  <a:ea typeface="Cambria Math" panose="02040503050406030204" pitchFamily="18" charset="0"/>
                                </a:rPr>
                              </m:ctrlPr>
                            </m:dPr>
                            <m:e>
                              <m:r>
                                <m:rPr>
                                  <m:nor/>
                                </m:rPr>
                                <a:rPr lang="en-US" altLang="zh-CN" dirty="0">
                                  <a:solidFill>
                                    <a:srgbClr val="FF0000"/>
                                  </a:solidFill>
                                </a:rPr>
                                <m:t>Z</m:t>
                              </m:r>
                              <m:r>
                                <m:rPr>
                                  <m:nor/>
                                </m:rPr>
                                <a:rPr lang="en-US" altLang="zh-CN" baseline="-25000" dirty="0">
                                  <a:solidFill>
                                    <a:srgbClr val="FF0000"/>
                                  </a:solidFill>
                                </a:rPr>
                                <m:t>0</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𝑅𝑔</m:t>
                              </m:r>
                            </m:e>
                          </m:d>
                          <m:r>
                            <a:rPr lang="en-US" altLang="zh-CN" i="1" baseline="30000">
                              <a:solidFill>
                                <a:srgbClr val="FF0000"/>
                              </a:solidFill>
                              <a:latin typeface="Cambria Math" panose="02040503050406030204" pitchFamily="18" charset="0"/>
                              <a:ea typeface="Cambria Math" panose="02040503050406030204" pitchFamily="18" charset="0"/>
                            </a:rPr>
                            <m:t>2</m:t>
                          </m:r>
                          <m:r>
                            <a:rPr lang="en-US" altLang="zh-CN" i="1">
                              <a:solidFill>
                                <a:srgbClr val="FF0000"/>
                              </a:solidFill>
                              <a:latin typeface="Cambria Math" panose="02040503050406030204" pitchFamily="18" charset="0"/>
                              <a:ea typeface="Cambria Math" panose="02040503050406030204" pitchFamily="18" charset="0"/>
                            </a:rPr>
                            <m:t>+</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𝑋</m:t>
                              </m:r>
                              <m:r>
                                <a:rPr lang="en-US" altLang="zh-CN" i="1" baseline="-25000">
                                  <a:solidFill>
                                    <a:srgbClr val="FF0000"/>
                                  </a:solidFill>
                                  <a:latin typeface="Cambria Math" panose="02040503050406030204" pitchFamily="18" charset="0"/>
                                  <a:ea typeface="Cambria Math" panose="02040503050406030204" pitchFamily="18" charset="0"/>
                                </a:rPr>
                                <m:t>𝑔</m:t>
                              </m:r>
                            </m:e>
                          </m:d>
                          <m:r>
                            <a:rPr lang="en-US" altLang="zh-CN" i="1" baseline="30000">
                              <a:solidFill>
                                <a:srgbClr val="FF0000"/>
                              </a:solidFill>
                              <a:latin typeface="Cambria Math" panose="02040503050406030204" pitchFamily="18" charset="0"/>
                              <a:ea typeface="Cambria Math" panose="02040503050406030204" pitchFamily="18" charset="0"/>
                            </a:rPr>
                            <m:t>2</m:t>
                          </m:r>
                        </m:den>
                      </m:f>
                    </m:oMath>
                  </m:oMathPara>
                </a14:m>
                <a:endParaRPr lang="zh-CN" altLang="en-US" i="1" dirty="0">
                  <a:solidFill>
                    <a:srgbClr val="FF0000"/>
                  </a:solidFill>
                </a:endParaRPr>
              </a:p>
            </p:txBody>
          </p:sp>
        </mc:Choice>
        <mc:Fallback xmlns="">
          <p:sp>
            <p:nvSpPr>
              <p:cNvPr id="59" name="矩形 58">
                <a:extLst>
                  <a:ext uri="{FF2B5EF4-FFF2-40B4-BE49-F238E27FC236}">
                    <a16:creationId xmlns:a16="http://schemas.microsoft.com/office/drawing/2014/main" id="{C88779E9-D2C1-457B-8B1E-DF703B264D5F}"/>
                  </a:ext>
                </a:extLst>
              </p:cNvPr>
              <p:cNvSpPr>
                <a:spLocks noRot="1" noChangeAspect="1" noMove="1" noResize="1" noEditPoints="1" noAdjustHandles="1" noChangeArrowheads="1" noChangeShapeType="1" noTextEdit="1"/>
              </p:cNvSpPr>
              <p:nvPr/>
            </p:nvSpPr>
            <p:spPr>
              <a:xfrm>
                <a:off x="4448333" y="3885439"/>
                <a:ext cx="4301754" cy="838435"/>
              </a:xfrm>
              <a:prstGeom prst="rect">
                <a:avLst/>
              </a:prstGeom>
              <a:blipFill>
                <a:blip r:embed="rId5"/>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58810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0" y="284080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612068" y="421670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589171"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432048" y="426730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2165848" y="421670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2526977"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3214726" y="403984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223419" y="266418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171212" y="258373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590578" y="226840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604040" y="250710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2158871" y="229588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2231659" y="256153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660027" y="301904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grpSp>
        <p:nvGrpSpPr>
          <p:cNvPr id="70" name="组合 69">
            <a:extLst>
              <a:ext uri="{FF2B5EF4-FFF2-40B4-BE49-F238E27FC236}">
                <a16:creationId xmlns:a16="http://schemas.microsoft.com/office/drawing/2014/main" id="{9C2765DF-A29C-4602-9209-2463FDE3074C}"/>
              </a:ext>
            </a:extLst>
          </p:cNvPr>
          <p:cNvGrpSpPr/>
          <p:nvPr/>
        </p:nvGrpSpPr>
        <p:grpSpPr>
          <a:xfrm>
            <a:off x="1019723" y="5306651"/>
            <a:ext cx="1267464" cy="1152120"/>
            <a:chOff x="4824028" y="2540628"/>
            <a:chExt cx="1267464" cy="1152120"/>
          </a:xfrm>
        </p:grpSpPr>
        <p:grpSp>
          <p:nvGrpSpPr>
            <p:cNvPr id="71" name="组合 70">
              <a:extLst>
                <a:ext uri="{FF2B5EF4-FFF2-40B4-BE49-F238E27FC236}">
                  <a16:creationId xmlns:a16="http://schemas.microsoft.com/office/drawing/2014/main" id="{77D4E357-52E9-4D48-8BEC-A1F662D18D15}"/>
                </a:ext>
              </a:extLst>
            </p:cNvPr>
            <p:cNvGrpSpPr/>
            <p:nvPr/>
          </p:nvGrpSpPr>
          <p:grpSpPr>
            <a:xfrm>
              <a:off x="5004048" y="2540628"/>
              <a:ext cx="810495" cy="1152120"/>
              <a:chOff x="4338642" y="2492896"/>
              <a:chExt cx="810495" cy="1152120"/>
            </a:xfrm>
          </p:grpSpPr>
          <p:cxnSp>
            <p:nvCxnSpPr>
              <p:cNvPr id="77" name="直接连接符 76">
                <a:extLst>
                  <a:ext uri="{FF2B5EF4-FFF2-40B4-BE49-F238E27FC236}">
                    <a16:creationId xmlns:a16="http://schemas.microsoft.com/office/drawing/2014/main" id="{8D7727D3-E5C0-4D77-8FFB-AA637B023693}"/>
                  </a:ext>
                </a:extLst>
              </p:cNvPr>
              <p:cNvCxnSpPr/>
              <p:nvPr/>
            </p:nvCxnSpPr>
            <p:spPr bwMode="auto">
              <a:xfrm flipV="1">
                <a:off x="4786836" y="3591391"/>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椭圆 78">
                <a:extLst>
                  <a:ext uri="{FF2B5EF4-FFF2-40B4-BE49-F238E27FC236}">
                    <a16:creationId xmlns:a16="http://schemas.microsoft.com/office/drawing/2014/main" id="{057606C2-A02C-4F52-B97C-B5DA557EFC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a:extLst>
                  <a:ext uri="{FF2B5EF4-FFF2-40B4-BE49-F238E27FC236}">
                    <a16:creationId xmlns:a16="http://schemas.microsoft.com/office/drawing/2014/main" id="{AEC2E029-FEAC-4E75-9871-5804FE77BD7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83" name="直接连接符 82">
                <a:extLst>
                  <a:ext uri="{FF2B5EF4-FFF2-40B4-BE49-F238E27FC236}">
                    <a16:creationId xmlns:a16="http://schemas.microsoft.com/office/drawing/2014/main" id="{E27052FD-3F1F-4346-8263-E0A1475DBE4C}"/>
                  </a:ext>
                </a:extLst>
              </p:cNvPr>
              <p:cNvCxnSpPr/>
              <p:nvPr/>
            </p:nvCxnSpPr>
            <p:spPr bwMode="auto">
              <a:xfrm flipV="1">
                <a:off x="4786836" y="2501809"/>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a:extLst>
                  <a:ext uri="{FF2B5EF4-FFF2-40B4-BE49-F238E27FC236}">
                    <a16:creationId xmlns:a16="http://schemas.microsoft.com/office/drawing/2014/main" id="{EE049513-1D52-4504-B2BC-7F5BD9DAF062}"/>
                  </a:ext>
                </a:extLst>
              </p:cNvPr>
              <p:cNvCxnSpPr/>
              <p:nvPr/>
            </p:nvCxnSpPr>
            <p:spPr bwMode="auto">
              <a:xfrm>
                <a:off x="5149137" y="251215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a:extLst>
                  <a:ext uri="{FF2B5EF4-FFF2-40B4-BE49-F238E27FC236}">
                    <a16:creationId xmlns:a16="http://schemas.microsoft.com/office/drawing/2014/main" id="{089D1438-51AD-40A1-8380-358321C18A00}"/>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a:extLst>
                  <a:ext uri="{FF2B5EF4-FFF2-40B4-BE49-F238E27FC236}">
                    <a16:creationId xmlns:a16="http://schemas.microsoft.com/office/drawing/2014/main" id="{225A8083-5FF8-410B-B6CC-A3CBF07C412B}"/>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a:extLst>
                  <a:ext uri="{FF2B5EF4-FFF2-40B4-BE49-F238E27FC236}">
                    <a16:creationId xmlns:a16="http://schemas.microsoft.com/office/drawing/2014/main" id="{E1751035-211E-4007-BC48-26B9D8871C40}"/>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矩形 71">
              <a:extLst>
                <a:ext uri="{FF2B5EF4-FFF2-40B4-BE49-F238E27FC236}">
                  <a16:creationId xmlns:a16="http://schemas.microsoft.com/office/drawing/2014/main" id="{A5F30851-AEA1-4F63-8ABE-1C97D12B6CF5}"/>
                </a:ext>
              </a:extLst>
            </p:cNvPr>
            <p:cNvSpPr/>
            <p:nvPr/>
          </p:nvSpPr>
          <p:spPr bwMode="auto">
            <a:xfrm>
              <a:off x="5599455" y="2701164"/>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3" name="椭圆 72">
              <a:extLst>
                <a:ext uri="{FF2B5EF4-FFF2-40B4-BE49-F238E27FC236}">
                  <a16:creationId xmlns:a16="http://schemas.microsoft.com/office/drawing/2014/main" id="{5F9DA8F0-4AF9-420A-A9EA-6644CC74446D}"/>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5" name="文本框 74">
              <a:extLst>
                <a:ext uri="{FF2B5EF4-FFF2-40B4-BE49-F238E27FC236}">
                  <a16:creationId xmlns:a16="http://schemas.microsoft.com/office/drawing/2014/main" id="{46B1762F-09DA-494F-8341-26E91FF425FA}"/>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89" name="直接箭头连接符 88">
            <a:extLst>
              <a:ext uri="{FF2B5EF4-FFF2-40B4-BE49-F238E27FC236}">
                <a16:creationId xmlns:a16="http://schemas.microsoft.com/office/drawing/2014/main" id="{1056FEA3-9B48-4A77-809D-52C1E350EB18}"/>
              </a:ext>
            </a:extLst>
          </p:cNvPr>
          <p:cNvCxnSpPr/>
          <p:nvPr/>
        </p:nvCxnSpPr>
        <p:spPr bwMode="auto">
          <a:xfrm flipH="1" flipV="1">
            <a:off x="1608894" y="4933139"/>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a:extLst>
              <a:ext uri="{FF2B5EF4-FFF2-40B4-BE49-F238E27FC236}">
                <a16:creationId xmlns:a16="http://schemas.microsoft.com/office/drawing/2014/main" id="{35E25990-A68B-4B88-BEF2-F468ACD7FDD4}"/>
              </a:ext>
            </a:extLst>
          </p:cNvPr>
          <p:cNvSpPr/>
          <p:nvPr/>
        </p:nvSpPr>
        <p:spPr bwMode="auto">
          <a:xfrm>
            <a:off x="1243142" y="5105763"/>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465D5A99-AE83-4CA2-B71D-E34860CE0C48}"/>
              </a:ext>
            </a:extLst>
          </p:cNvPr>
          <p:cNvSpPr txBox="1"/>
          <p:nvPr/>
        </p:nvSpPr>
        <p:spPr>
          <a:xfrm>
            <a:off x="1190935" y="5025314"/>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100" name="文本框 99">
            <a:extLst>
              <a:ext uri="{FF2B5EF4-FFF2-40B4-BE49-F238E27FC236}">
                <a16:creationId xmlns:a16="http://schemas.microsoft.com/office/drawing/2014/main" id="{884D98BE-9177-4989-8EA3-864B0B535337}"/>
              </a:ext>
            </a:extLst>
          </p:cNvPr>
          <p:cNvSpPr txBox="1"/>
          <p:nvPr/>
        </p:nvSpPr>
        <p:spPr>
          <a:xfrm>
            <a:off x="1679750" y="5460617"/>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82F47C41-20ED-4378-8F40-C741A790E145}"/>
                  </a:ext>
                </a:extLst>
              </p:cNvPr>
              <p:cNvSpPr/>
              <p:nvPr/>
            </p:nvSpPr>
            <p:spPr>
              <a:xfrm>
                <a:off x="3324770" y="1679818"/>
                <a:ext cx="5054589"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𝑃</m:t>
                      </m:r>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𝑉</m:t>
                              </m:r>
                              <m:r>
                                <a:rPr lang="en-US" altLang="zh-CN" i="1" baseline="-25000">
                                  <a:solidFill>
                                    <a:schemeClr val="tx1"/>
                                  </a:solidFill>
                                  <a:latin typeface="Cambria Math" panose="02040503050406030204" pitchFamily="18" charset="0"/>
                                  <a:ea typeface="Cambria Math" panose="02040503050406030204" pitchFamily="18" charset="0"/>
                                </a:rPr>
                                <m:t>𝑔</m:t>
                              </m:r>
                            </m:e>
                          </m:d>
                        </m:e>
                        <m:sup>
                          <m:r>
                            <a:rPr lang="en-US" altLang="zh-CN" b="0" i="1" smtClean="0">
                              <a:solidFill>
                                <a:schemeClr val="tx1"/>
                              </a:solidFill>
                              <a:latin typeface="Cambria Math" panose="02040503050406030204" pitchFamily="18" charset="0"/>
                              <a:ea typeface="Cambria Math" panose="02040503050406030204" pitchFamily="18" charset="0"/>
                            </a:rPr>
                            <m:t>2</m:t>
                          </m:r>
                        </m:sup>
                      </m:sSup>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num>
                        <m:den>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𝑔</m:t>
                              </m:r>
                            </m:e>
                          </m:d>
                          <m:r>
                            <a:rPr lang="en-US" altLang="zh-CN" b="0" i="1" baseline="30000"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𝑔</m:t>
                              </m:r>
                            </m:e>
                          </m:d>
                          <m:r>
                            <a:rPr lang="en-US" altLang="zh-CN" i="1" baseline="30000">
                              <a:latin typeface="Cambria Math" panose="02040503050406030204" pitchFamily="18" charset="0"/>
                              <a:ea typeface="Cambria Math" panose="02040503050406030204" pitchFamily="18" charset="0"/>
                            </a:rPr>
                            <m:t>2</m:t>
                          </m:r>
                        </m:den>
                      </m:f>
                    </m:oMath>
                  </m:oMathPara>
                </a14:m>
                <a:endParaRPr lang="zh-CN" altLang="en-US" i="1" dirty="0">
                  <a:solidFill>
                    <a:schemeClr val="tx1"/>
                  </a:solidFill>
                </a:endParaRPr>
              </a:p>
            </p:txBody>
          </p:sp>
        </mc:Choice>
        <mc:Fallback xmlns="">
          <p:sp>
            <p:nvSpPr>
              <p:cNvPr id="106" name="矩形 105">
                <a:extLst>
                  <a:ext uri="{FF2B5EF4-FFF2-40B4-BE49-F238E27FC236}">
                    <a16:creationId xmlns:a16="http://schemas.microsoft.com/office/drawing/2014/main" id="{82F47C41-20ED-4378-8F40-C741A790E145}"/>
                  </a:ext>
                </a:extLst>
              </p:cNvPr>
              <p:cNvSpPr>
                <a:spLocks noRot="1" noChangeAspect="1" noMove="1" noResize="1" noEditPoints="1" noAdjustHandles="1" noChangeArrowheads="1" noChangeShapeType="1" noTextEdit="1"/>
              </p:cNvSpPr>
              <p:nvPr/>
            </p:nvSpPr>
            <p:spPr>
              <a:xfrm>
                <a:off x="3324770" y="1679818"/>
                <a:ext cx="5054589" cy="838435"/>
              </a:xfrm>
              <a:prstGeom prst="rect">
                <a:avLst/>
              </a:prstGeom>
              <a:blipFill>
                <a:blip r:embed="rId3"/>
                <a:stretch>
                  <a:fillRect b="-1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070F479-C2C6-47E8-94BB-65CD9A23C052}"/>
                  </a:ext>
                </a:extLst>
              </p:cNvPr>
              <p:cNvSpPr/>
              <p:nvPr/>
            </p:nvSpPr>
            <p:spPr>
              <a:xfrm>
                <a:off x="3423202" y="2470390"/>
                <a:ext cx="138679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accent2"/>
                              </a:solidFill>
                              <a:latin typeface="Cambria Math" panose="02040503050406030204" pitchFamily="18" charset="0"/>
                              <a:ea typeface="Cambria Math" panose="02040503050406030204" pitchFamily="18" charset="0"/>
                            </a:rPr>
                          </m:ctrlPr>
                        </m:fPr>
                        <m:num>
                          <m:r>
                            <a:rPr lang="zh-CN" altLang="en-US" b="0" i="1" smtClean="0">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𝑃</m:t>
                          </m:r>
                        </m:num>
                        <m:den>
                          <m:r>
                            <a:rPr lang="zh-CN" altLang="en-US"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𝑅</m:t>
                          </m:r>
                          <m:r>
                            <a:rPr lang="en-US" altLang="zh-CN" i="1" baseline="-25000">
                              <a:solidFill>
                                <a:schemeClr val="accent2"/>
                              </a:solidFill>
                              <a:latin typeface="Cambria Math" panose="02040503050406030204" pitchFamily="18" charset="0"/>
                              <a:ea typeface="Cambria Math" panose="02040503050406030204" pitchFamily="18" charset="0"/>
                            </a:rPr>
                            <m:t>𝑖𝑛</m:t>
                          </m:r>
                        </m:den>
                      </m:f>
                      <m:r>
                        <a:rPr lang="en-US" altLang="zh-CN" b="0" i="1" smtClean="0">
                          <a:solidFill>
                            <a:schemeClr val="accent2"/>
                          </a:solidFill>
                          <a:latin typeface="Cambria Math" panose="02040503050406030204" pitchFamily="18" charset="0"/>
                          <a:ea typeface="Cambria Math" panose="02040503050406030204" pitchFamily="18" charset="0"/>
                        </a:rPr>
                        <m:t>=0</m:t>
                      </m:r>
                    </m:oMath>
                  </m:oMathPara>
                </a14:m>
                <a:endParaRPr lang="zh-CN" altLang="en-US" i="1" dirty="0">
                  <a:solidFill>
                    <a:schemeClr val="accent2"/>
                  </a:solidFill>
                </a:endParaRPr>
              </a:p>
            </p:txBody>
          </p:sp>
        </mc:Choice>
        <mc:Fallback xmlns="">
          <p:sp>
            <p:nvSpPr>
              <p:cNvPr id="60" name="矩形 59">
                <a:extLst>
                  <a:ext uri="{FF2B5EF4-FFF2-40B4-BE49-F238E27FC236}">
                    <a16:creationId xmlns:a16="http://schemas.microsoft.com/office/drawing/2014/main" id="{2070F479-C2C6-47E8-94BB-65CD9A23C052}"/>
                  </a:ext>
                </a:extLst>
              </p:cNvPr>
              <p:cNvSpPr>
                <a:spLocks noRot="1" noChangeAspect="1" noMove="1" noResize="1" noEditPoints="1" noAdjustHandles="1" noChangeArrowheads="1" noChangeShapeType="1" noTextEdit="1"/>
              </p:cNvSpPr>
              <p:nvPr/>
            </p:nvSpPr>
            <p:spPr>
              <a:xfrm>
                <a:off x="3423202" y="2470390"/>
                <a:ext cx="1386790" cy="794576"/>
              </a:xfrm>
              <a:prstGeom prst="rect">
                <a:avLst/>
              </a:prstGeom>
              <a:blipFill>
                <a:blip r:embed="rId4"/>
                <a:stretch>
                  <a:fillRect b="-2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B787A0A-ABE1-4E20-B0C8-D0A1A09B000C}"/>
                  </a:ext>
                </a:extLst>
              </p:cNvPr>
              <p:cNvSpPr txBox="1"/>
              <p:nvPr/>
            </p:nvSpPr>
            <p:spPr>
              <a:xfrm>
                <a:off x="3112547" y="3198228"/>
                <a:ext cx="6082100" cy="6696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rgbClr val="FF0000"/>
                              </a:solidFill>
                              <a:latin typeface="Cambria Math" panose="02040503050406030204" pitchFamily="18" charset="0"/>
                              <a:ea typeface="Cambria Math" panose="02040503050406030204" pitchFamily="18" charset="0"/>
                            </a:rPr>
                          </m:ctrlPr>
                        </m:fPr>
                        <m:num>
                          <m:r>
                            <a:rPr lang="en-US" altLang="zh-CN" sz="1800" b="0" i="1" smtClean="0">
                              <a:solidFill>
                                <a:srgbClr val="FF0000"/>
                              </a:solidFill>
                              <a:latin typeface="Cambria Math" panose="02040503050406030204" pitchFamily="18" charset="0"/>
                              <a:ea typeface="Cambria Math" panose="02040503050406030204" pitchFamily="18" charset="0"/>
                            </a:rPr>
                            <m:t>1</m:t>
                          </m:r>
                        </m:num>
                        <m:den>
                          <m:d>
                            <m:dPr>
                              <m:ctrlPr>
                                <a:rPr lang="en-US" altLang="zh-CN" sz="1800" b="0" i="1" smtClean="0">
                                  <a:solidFill>
                                    <a:srgbClr val="FF0000"/>
                                  </a:solidFill>
                                  <a:latin typeface="Cambria Math" panose="02040503050406030204" pitchFamily="18" charset="0"/>
                                  <a:ea typeface="Cambria Math" panose="02040503050406030204" pitchFamily="18" charset="0"/>
                                </a:rPr>
                              </m:ctrlPr>
                            </m:dPr>
                            <m:e>
                              <m:r>
                                <a:rPr lang="en-US" altLang="zh-CN" sz="1800" b="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b="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𝑔</m:t>
                              </m:r>
                            </m:e>
                          </m:d>
                          <m:r>
                            <a:rPr lang="en-US" altLang="zh-CN" sz="1800" b="0" i="1" baseline="30000" smtClean="0">
                              <a:solidFill>
                                <a:srgbClr val="FF0000"/>
                              </a:solidFill>
                              <a:latin typeface="Cambria Math" panose="02040503050406030204" pitchFamily="18" charset="0"/>
                              <a:ea typeface="Cambria Math" panose="02040503050406030204" pitchFamily="18" charset="0"/>
                            </a:rPr>
                            <m:t>2</m:t>
                          </m:r>
                          <m:r>
                            <a:rPr lang="en-US" altLang="zh-CN" sz="1800" b="0" i="1" smtClean="0">
                              <a:solidFill>
                                <a:srgbClr val="FF0000"/>
                              </a:solidFill>
                              <a:latin typeface="Cambria Math" panose="02040503050406030204" pitchFamily="18" charset="0"/>
                              <a:ea typeface="Cambria Math" panose="02040503050406030204" pitchFamily="18" charset="0"/>
                            </a:rPr>
                            <m:t>+</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b="0" i="1" smtClean="0">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b="0" i="1" smtClean="0">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𝑔</m:t>
                              </m:r>
                            </m:e>
                          </m:d>
                          <m:r>
                            <a:rPr lang="en-US" altLang="zh-CN" sz="1800" i="1" baseline="30000">
                              <a:solidFill>
                                <a:srgbClr val="FF0000"/>
                              </a:solidFill>
                              <a:latin typeface="Cambria Math" panose="02040503050406030204" pitchFamily="18" charset="0"/>
                              <a:ea typeface="Cambria Math" panose="02040503050406030204" pitchFamily="18" charset="0"/>
                            </a:rPr>
                            <m:t>2</m:t>
                          </m:r>
                        </m:den>
                      </m:f>
                      <m:r>
                        <a:rPr lang="en-US" altLang="zh-CN" sz="1800" b="0" i="1" smtClean="0">
                          <a:solidFill>
                            <a:srgbClr val="FF0000"/>
                          </a:solidFill>
                          <a:latin typeface="Cambria Math" panose="02040503050406030204" pitchFamily="18" charset="0"/>
                          <a:ea typeface="Cambria Math" panose="02040503050406030204" pitchFamily="18" charset="0"/>
                        </a:rPr>
                        <m:t>+</m:t>
                      </m:r>
                      <m:f>
                        <m:fPr>
                          <m:ctrlPr>
                            <a:rPr lang="en-US" altLang="zh-CN" sz="1800" i="1">
                              <a:solidFill>
                                <a:srgbClr val="FF0000"/>
                              </a:solidFill>
                              <a:latin typeface="Cambria Math" panose="02040503050406030204" pitchFamily="18" charset="0"/>
                              <a:ea typeface="Cambria Math" panose="02040503050406030204" pitchFamily="18" charset="0"/>
                            </a:rPr>
                          </m:ctrlPr>
                        </m:fPr>
                        <m:num>
                          <m:r>
                            <a:rPr lang="en-US" altLang="zh-CN" sz="1800" b="0" i="1" smtClean="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𝑅𝑔</m:t>
                              </m:r>
                            </m:e>
                          </m:d>
                        </m:num>
                        <m:den>
                          <m:d>
                            <m:dPr>
                              <m:begChr m:val="["/>
                              <m:endChr m:val="]"/>
                              <m:ctrlPr>
                                <a:rPr lang="en-US" altLang="zh-CN" sz="1800" b="0" i="1" smtClean="0">
                                  <a:solidFill>
                                    <a:srgbClr val="FF0000"/>
                                  </a:solidFill>
                                  <a:latin typeface="Cambria Math" panose="02040503050406030204" pitchFamily="18" charset="0"/>
                                  <a:ea typeface="Cambria Math" panose="02040503050406030204" pitchFamily="18" charset="0"/>
                                </a:rPr>
                              </m:ctrlPr>
                            </m:dPr>
                            <m:e>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𝑅𝑔</m:t>
                                  </m:r>
                                </m:e>
                              </m:d>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𝑋𝑔</m:t>
                                  </m:r>
                                </m:e>
                              </m:d>
                              <m:r>
                                <a:rPr lang="en-US" altLang="zh-CN" sz="1800" i="1" baseline="30000">
                                  <a:solidFill>
                                    <a:srgbClr val="FF0000"/>
                                  </a:solidFill>
                                  <a:latin typeface="Cambria Math" panose="02040503050406030204" pitchFamily="18" charset="0"/>
                                  <a:ea typeface="Cambria Math" panose="02040503050406030204" pitchFamily="18" charset="0"/>
                                </a:rPr>
                                <m:t>2</m:t>
                              </m:r>
                            </m:e>
                          </m:d>
                          <m:r>
                            <a:rPr lang="en-US" altLang="zh-CN" sz="1800" b="0" i="1" baseline="30000" smtClean="0">
                              <a:solidFill>
                                <a:srgbClr val="FF0000"/>
                              </a:solidFill>
                              <a:latin typeface="Cambria Math" panose="02040503050406030204" pitchFamily="18" charset="0"/>
                              <a:ea typeface="Cambria Math" panose="02040503050406030204" pitchFamily="18" charset="0"/>
                            </a:rPr>
                            <m:t>2</m:t>
                          </m:r>
                        </m:den>
                      </m:f>
                      <m:r>
                        <a:rPr lang="en-US" altLang="zh-CN" sz="1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1800" dirty="0">
                  <a:solidFill>
                    <a:srgbClr val="FF0000"/>
                  </a:solidFill>
                </a:endParaRPr>
              </a:p>
            </p:txBody>
          </p:sp>
        </mc:Choice>
        <mc:Fallback xmlns="">
          <p:sp>
            <p:nvSpPr>
              <p:cNvPr id="61" name="文本框 60">
                <a:extLst>
                  <a:ext uri="{FF2B5EF4-FFF2-40B4-BE49-F238E27FC236}">
                    <a16:creationId xmlns:a16="http://schemas.microsoft.com/office/drawing/2014/main" id="{0B787A0A-ABE1-4E20-B0C8-D0A1A09B000C}"/>
                  </a:ext>
                </a:extLst>
              </p:cNvPr>
              <p:cNvSpPr txBox="1">
                <a:spLocks noRot="1" noChangeAspect="1" noMove="1" noResize="1" noEditPoints="1" noAdjustHandles="1" noChangeArrowheads="1" noChangeShapeType="1" noTextEdit="1"/>
              </p:cNvSpPr>
              <p:nvPr/>
            </p:nvSpPr>
            <p:spPr>
              <a:xfrm>
                <a:off x="3112547" y="3198228"/>
                <a:ext cx="6082100" cy="6696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DDCDD10-83D3-4EBA-BD78-0DC7B950978E}"/>
                  </a:ext>
                </a:extLst>
              </p:cNvPr>
              <p:cNvSpPr txBox="1"/>
              <p:nvPr/>
            </p:nvSpPr>
            <p:spPr>
              <a:xfrm>
                <a:off x="4459363" y="4076730"/>
                <a:ext cx="32221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𝑔</m:t>
                      </m:r>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b="0" i="1" smtClean="0">
                          <a:solidFill>
                            <a:srgbClr val="FF0000"/>
                          </a:solidFill>
                          <a:latin typeface="Cambria Math" panose="02040503050406030204" pitchFamily="18" charset="0"/>
                          <a:ea typeface="Cambria Math" panose="02040503050406030204" pitchFamily="18" charset="0"/>
                        </a:rPr>
                        <m:t>−</m:t>
                      </m:r>
                      <m:r>
                        <a:rPr lang="en-US" altLang="zh-CN" sz="180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b="0" i="1" baseline="30000" smtClean="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𝑋𝑔</m:t>
                          </m:r>
                        </m:e>
                      </m:d>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1800" dirty="0">
                  <a:solidFill>
                    <a:srgbClr val="FF0000"/>
                  </a:solidFill>
                </a:endParaRPr>
              </a:p>
            </p:txBody>
          </p:sp>
        </mc:Choice>
        <mc:Fallback xmlns="">
          <p:sp>
            <p:nvSpPr>
              <p:cNvPr id="62" name="文本框 61">
                <a:extLst>
                  <a:ext uri="{FF2B5EF4-FFF2-40B4-BE49-F238E27FC236}">
                    <a16:creationId xmlns:a16="http://schemas.microsoft.com/office/drawing/2014/main" id="{3DDCDD10-83D3-4EBA-BD78-0DC7B950978E}"/>
                  </a:ext>
                </a:extLst>
              </p:cNvPr>
              <p:cNvSpPr txBox="1">
                <a:spLocks noRot="1" noChangeAspect="1" noMove="1" noResize="1" noEditPoints="1" noAdjustHandles="1" noChangeArrowheads="1" noChangeShapeType="1" noTextEdit="1"/>
              </p:cNvSpPr>
              <p:nvPr/>
            </p:nvSpPr>
            <p:spPr>
              <a:xfrm>
                <a:off x="4459363" y="4076730"/>
                <a:ext cx="3222196"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F54BFB3D-5630-4E06-8642-577592214789}"/>
                  </a:ext>
                </a:extLst>
              </p:cNvPr>
              <p:cNvSpPr/>
              <p:nvPr/>
            </p:nvSpPr>
            <p:spPr>
              <a:xfrm>
                <a:off x="3424277" y="4673518"/>
                <a:ext cx="138679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accent6"/>
                              </a:solidFill>
                              <a:latin typeface="Cambria Math" panose="02040503050406030204" pitchFamily="18" charset="0"/>
                              <a:ea typeface="Cambria Math" panose="02040503050406030204" pitchFamily="18" charset="0"/>
                            </a:rPr>
                          </m:ctrlPr>
                        </m:fPr>
                        <m:num>
                          <m:r>
                            <a:rPr lang="zh-CN" altLang="en-US" b="0" i="1" smtClean="0">
                              <a:solidFill>
                                <a:schemeClr val="accent6"/>
                              </a:solidFill>
                              <a:latin typeface="Cambria Math" panose="02040503050406030204" pitchFamily="18" charset="0"/>
                              <a:ea typeface="Cambria Math" panose="02040503050406030204" pitchFamily="18" charset="0"/>
                            </a:rPr>
                            <m:t>𝜕</m:t>
                          </m:r>
                          <m:r>
                            <a:rPr lang="en-US" altLang="zh-CN" i="1">
                              <a:solidFill>
                                <a:schemeClr val="accent6"/>
                              </a:solidFill>
                              <a:latin typeface="Cambria Math" panose="02040503050406030204" pitchFamily="18" charset="0"/>
                              <a:ea typeface="Cambria Math" panose="02040503050406030204" pitchFamily="18" charset="0"/>
                            </a:rPr>
                            <m:t>𝑃</m:t>
                          </m:r>
                        </m:num>
                        <m:den>
                          <m:r>
                            <a:rPr lang="zh-CN" altLang="en-US" i="1">
                              <a:solidFill>
                                <a:schemeClr val="accent6"/>
                              </a:solidFill>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𝑋</m:t>
                          </m:r>
                          <m:r>
                            <a:rPr lang="en-US" altLang="zh-CN" i="1" baseline="-25000">
                              <a:solidFill>
                                <a:schemeClr val="accent6"/>
                              </a:solidFill>
                              <a:latin typeface="Cambria Math" panose="02040503050406030204" pitchFamily="18" charset="0"/>
                              <a:ea typeface="Cambria Math" panose="02040503050406030204" pitchFamily="18" charset="0"/>
                            </a:rPr>
                            <m:t>𝑖𝑛</m:t>
                          </m:r>
                        </m:den>
                      </m:f>
                      <m:r>
                        <a:rPr lang="en-US" altLang="zh-CN" b="0" i="1" smtClean="0">
                          <a:solidFill>
                            <a:schemeClr val="accent6"/>
                          </a:solidFill>
                          <a:latin typeface="Cambria Math" panose="02040503050406030204" pitchFamily="18" charset="0"/>
                          <a:ea typeface="Cambria Math" panose="02040503050406030204" pitchFamily="18" charset="0"/>
                        </a:rPr>
                        <m:t>=0</m:t>
                      </m:r>
                    </m:oMath>
                  </m:oMathPara>
                </a14:m>
                <a:endParaRPr lang="zh-CN" altLang="en-US" i="1" dirty="0">
                  <a:solidFill>
                    <a:schemeClr val="accent6"/>
                  </a:solidFill>
                </a:endParaRPr>
              </a:p>
            </p:txBody>
          </p:sp>
        </mc:Choice>
        <mc:Fallback xmlns="">
          <p:sp>
            <p:nvSpPr>
              <p:cNvPr id="63" name="矩形 62">
                <a:extLst>
                  <a:ext uri="{FF2B5EF4-FFF2-40B4-BE49-F238E27FC236}">
                    <a16:creationId xmlns:a16="http://schemas.microsoft.com/office/drawing/2014/main" id="{F54BFB3D-5630-4E06-8642-577592214789}"/>
                  </a:ext>
                </a:extLst>
              </p:cNvPr>
              <p:cNvSpPr>
                <a:spLocks noRot="1" noChangeAspect="1" noMove="1" noResize="1" noEditPoints="1" noAdjustHandles="1" noChangeArrowheads="1" noChangeShapeType="1" noTextEdit="1"/>
              </p:cNvSpPr>
              <p:nvPr/>
            </p:nvSpPr>
            <p:spPr>
              <a:xfrm>
                <a:off x="3424277" y="4673518"/>
                <a:ext cx="1386790" cy="794576"/>
              </a:xfrm>
              <a:prstGeom prst="rect">
                <a:avLst/>
              </a:prstGeom>
              <a:blipFill>
                <a:blip r:embed="rId7"/>
                <a:stretch>
                  <a:fillRect b="-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6ADD338-7721-452A-88A6-33D82115C851}"/>
                  </a:ext>
                </a:extLst>
              </p:cNvPr>
              <p:cNvSpPr txBox="1"/>
              <p:nvPr/>
            </p:nvSpPr>
            <p:spPr>
              <a:xfrm>
                <a:off x="3967534" y="4775131"/>
                <a:ext cx="6082100" cy="6696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rgbClr val="FF0000"/>
                              </a:solidFill>
                              <a:latin typeface="Cambria Math" panose="02040503050406030204" pitchFamily="18" charset="0"/>
                              <a:ea typeface="Cambria Math" panose="02040503050406030204" pitchFamily="18" charset="0"/>
                            </a:rPr>
                          </m:ctrlPr>
                        </m:fPr>
                        <m:num>
                          <m:r>
                            <a:rPr lang="en-US" altLang="zh-CN" sz="1800" b="0" i="1" smtClean="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𝑋𝑔</m:t>
                              </m:r>
                            </m:e>
                          </m:d>
                        </m:num>
                        <m:den>
                          <m:d>
                            <m:dPr>
                              <m:begChr m:val="["/>
                              <m:endChr m:val="]"/>
                              <m:ctrlPr>
                                <a:rPr lang="en-US" altLang="zh-CN" sz="1800" b="0" i="1" smtClean="0">
                                  <a:solidFill>
                                    <a:srgbClr val="FF0000"/>
                                  </a:solidFill>
                                  <a:latin typeface="Cambria Math" panose="02040503050406030204" pitchFamily="18" charset="0"/>
                                  <a:ea typeface="Cambria Math" panose="02040503050406030204" pitchFamily="18" charset="0"/>
                                </a:rPr>
                              </m:ctrlPr>
                            </m:dPr>
                            <m:e>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𝑅𝑔</m:t>
                                  </m:r>
                                </m:e>
                              </m:d>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𝑋𝑔</m:t>
                                  </m:r>
                                </m:e>
                              </m:d>
                              <m:r>
                                <a:rPr lang="en-US" altLang="zh-CN" sz="1800" i="1" baseline="30000">
                                  <a:solidFill>
                                    <a:srgbClr val="FF0000"/>
                                  </a:solidFill>
                                  <a:latin typeface="Cambria Math" panose="02040503050406030204" pitchFamily="18" charset="0"/>
                                  <a:ea typeface="Cambria Math" panose="02040503050406030204" pitchFamily="18" charset="0"/>
                                </a:rPr>
                                <m:t>2</m:t>
                              </m:r>
                            </m:e>
                          </m:d>
                          <m:r>
                            <a:rPr lang="en-US" altLang="zh-CN" sz="1800" b="0" i="1" baseline="30000" smtClean="0">
                              <a:solidFill>
                                <a:srgbClr val="FF0000"/>
                              </a:solidFill>
                              <a:latin typeface="Cambria Math" panose="02040503050406030204" pitchFamily="18" charset="0"/>
                              <a:ea typeface="Cambria Math" panose="02040503050406030204" pitchFamily="18" charset="0"/>
                            </a:rPr>
                            <m:t>2</m:t>
                          </m:r>
                        </m:den>
                      </m:f>
                      <m:r>
                        <a:rPr lang="en-US" altLang="zh-CN" sz="1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1800" dirty="0">
                  <a:solidFill>
                    <a:srgbClr val="FF0000"/>
                  </a:solidFill>
                </a:endParaRPr>
              </a:p>
            </p:txBody>
          </p:sp>
        </mc:Choice>
        <mc:Fallback xmlns="">
          <p:sp>
            <p:nvSpPr>
              <p:cNvPr id="64" name="文本框 63">
                <a:extLst>
                  <a:ext uri="{FF2B5EF4-FFF2-40B4-BE49-F238E27FC236}">
                    <a16:creationId xmlns:a16="http://schemas.microsoft.com/office/drawing/2014/main" id="{76ADD338-7721-452A-88A6-33D82115C851}"/>
                  </a:ext>
                </a:extLst>
              </p:cNvPr>
              <p:cNvSpPr txBox="1">
                <a:spLocks noRot="1" noChangeAspect="1" noMove="1" noResize="1" noEditPoints="1" noAdjustHandles="1" noChangeArrowheads="1" noChangeShapeType="1" noTextEdit="1"/>
              </p:cNvSpPr>
              <p:nvPr/>
            </p:nvSpPr>
            <p:spPr>
              <a:xfrm>
                <a:off x="3967534" y="4775131"/>
                <a:ext cx="6082100" cy="669607"/>
              </a:xfrm>
              <a:prstGeom prst="rect">
                <a:avLst/>
              </a:prstGeom>
              <a:blipFill>
                <a:blip r:embed="rId8"/>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5A712C91-591D-43D4-8E3A-241803A83D64}"/>
              </a:ext>
            </a:extLst>
          </p:cNvPr>
          <p:cNvSpPr txBox="1"/>
          <p:nvPr/>
        </p:nvSpPr>
        <p:spPr>
          <a:xfrm>
            <a:off x="3794874" y="4086010"/>
            <a:ext cx="853168" cy="461665"/>
          </a:xfrm>
          <a:prstGeom prst="rect">
            <a:avLst/>
          </a:prstGeom>
          <a:noFill/>
        </p:spPr>
        <p:txBody>
          <a:bodyPr wrap="square" rtlCol="0">
            <a:spAutoFit/>
          </a:bodyPr>
          <a:lstStyle/>
          <a:p>
            <a:r>
              <a:rPr lang="zh-CN" altLang="en-US" dirty="0">
                <a:solidFill>
                  <a:schemeClr val="accent6"/>
                </a:solidFill>
              </a:rPr>
              <a:t>或者</a:t>
            </a:r>
          </a:p>
        </p:txBody>
      </p:sp>
      <p:sp>
        <p:nvSpPr>
          <p:cNvPr id="66" name="文本框 65">
            <a:extLst>
              <a:ext uri="{FF2B5EF4-FFF2-40B4-BE49-F238E27FC236}">
                <a16:creationId xmlns:a16="http://schemas.microsoft.com/office/drawing/2014/main" id="{37D6174E-A190-4B59-9599-470297D53B79}"/>
              </a:ext>
            </a:extLst>
          </p:cNvPr>
          <p:cNvSpPr txBox="1"/>
          <p:nvPr/>
        </p:nvSpPr>
        <p:spPr>
          <a:xfrm>
            <a:off x="3826794" y="5761510"/>
            <a:ext cx="853168" cy="461665"/>
          </a:xfrm>
          <a:prstGeom prst="rect">
            <a:avLst/>
          </a:prstGeom>
          <a:noFill/>
        </p:spPr>
        <p:txBody>
          <a:bodyPr wrap="square" rtlCol="0">
            <a:spAutoFit/>
          </a:bodyPr>
          <a:lstStyle/>
          <a:p>
            <a:r>
              <a:rPr lang="zh-CN" altLang="en-US" dirty="0">
                <a:solidFill>
                  <a:schemeClr val="accent6"/>
                </a:solidFill>
              </a:rPr>
              <a:t>或者</a:t>
            </a:r>
          </a:p>
        </p:txBody>
      </p:sp>
      <p:cxnSp>
        <p:nvCxnSpPr>
          <p:cNvPr id="8" name="直接箭头连接符 7">
            <a:extLst>
              <a:ext uri="{FF2B5EF4-FFF2-40B4-BE49-F238E27FC236}">
                <a16:creationId xmlns:a16="http://schemas.microsoft.com/office/drawing/2014/main" id="{04A6695E-B158-4ED2-9784-C0659C63577E}"/>
              </a:ext>
            </a:extLst>
          </p:cNvPr>
          <p:cNvCxnSpPr/>
          <p:nvPr/>
        </p:nvCxnSpPr>
        <p:spPr bwMode="auto">
          <a:xfrm flipV="1">
            <a:off x="5220072" y="2912806"/>
            <a:ext cx="631992" cy="17959"/>
          </a:xfrm>
          <a:prstGeom prst="straightConnector1">
            <a:avLst/>
          </a:prstGeom>
          <a:solidFill>
            <a:schemeClr val="accent1"/>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a:extLst>
              <a:ext uri="{FF2B5EF4-FFF2-40B4-BE49-F238E27FC236}">
                <a16:creationId xmlns:a16="http://schemas.microsoft.com/office/drawing/2014/main" id="{3666A55E-0F65-495C-804B-DD0222F493D3}"/>
              </a:ext>
            </a:extLst>
          </p:cNvPr>
          <p:cNvCxnSpPr/>
          <p:nvPr/>
        </p:nvCxnSpPr>
        <p:spPr bwMode="auto">
          <a:xfrm flipV="1">
            <a:off x="4809992" y="5105763"/>
            <a:ext cx="445492" cy="24590"/>
          </a:xfrm>
          <a:prstGeom prst="straightConnector1">
            <a:avLst/>
          </a:prstGeom>
          <a:solidFill>
            <a:schemeClr val="accent1"/>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E2843736-5C4B-471B-9EA9-674C5B93F16F}"/>
                  </a:ext>
                </a:extLst>
              </p:cNvPr>
              <p:cNvSpPr txBox="1"/>
              <p:nvPr/>
            </p:nvSpPr>
            <p:spPr>
              <a:xfrm>
                <a:off x="3544764" y="5761509"/>
                <a:ext cx="505139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panose="02040503050406030204" pitchFamily="18" charset="0"/>
                          <a:ea typeface="Cambria Math" panose="02040503050406030204" pitchFamily="18" charset="0"/>
                        </a:rPr>
                        <m:t>𝑋</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i="1" baseline="-25000">
                          <a:solidFill>
                            <a:srgbClr val="FF0000"/>
                          </a:solidFill>
                          <a:latin typeface="Cambria Math" panose="02040503050406030204" pitchFamily="18" charset="0"/>
                          <a:ea typeface="Cambria Math" panose="02040503050406030204" pitchFamily="18" charset="0"/>
                        </a:rPr>
                        <m:t> </m:t>
                      </m:r>
                      <m:d>
                        <m:dPr>
                          <m:ctrlPr>
                            <a:rPr lang="en-US" altLang="zh-CN" sz="2000" i="1" smtClean="0">
                              <a:solidFill>
                                <a:srgbClr val="FF0000"/>
                              </a:solidFill>
                              <a:latin typeface="Cambria Math" panose="02040503050406030204" pitchFamily="18" charset="0"/>
                              <a:ea typeface="Cambria Math" panose="02040503050406030204" pitchFamily="18" charset="0"/>
                            </a:rPr>
                          </m:ctrlPr>
                        </m:dPr>
                        <m:e>
                          <m:r>
                            <a:rPr lang="en-US" altLang="zh-CN" sz="2000" i="1">
                              <a:solidFill>
                                <a:srgbClr val="FF0000"/>
                              </a:solidFill>
                              <a:latin typeface="Cambria Math" panose="02040503050406030204" pitchFamily="18" charset="0"/>
                              <a:ea typeface="Cambria Math" panose="02040503050406030204" pitchFamily="18" charset="0"/>
                            </a:rPr>
                            <m:t>𝑋</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𝑋𝑔</m:t>
                          </m:r>
                        </m:e>
                      </m:d>
                      <m:r>
                        <a:rPr lang="en-US" altLang="zh-CN" sz="20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000" dirty="0"/>
              </a:p>
            </p:txBody>
          </p:sp>
        </mc:Choice>
        <mc:Fallback xmlns="">
          <p:sp>
            <p:nvSpPr>
              <p:cNvPr id="76" name="文本框 75">
                <a:extLst>
                  <a:ext uri="{FF2B5EF4-FFF2-40B4-BE49-F238E27FC236}">
                    <a16:creationId xmlns:a16="http://schemas.microsoft.com/office/drawing/2014/main" id="{E2843736-5C4B-471B-9EA9-674C5B93F16F}"/>
                  </a:ext>
                </a:extLst>
              </p:cNvPr>
              <p:cNvSpPr txBox="1">
                <a:spLocks noRot="1" noChangeAspect="1" noMove="1" noResize="1" noEditPoints="1" noAdjustHandles="1" noChangeArrowheads="1" noChangeShapeType="1" noTextEdit="1"/>
              </p:cNvSpPr>
              <p:nvPr/>
            </p:nvSpPr>
            <p:spPr>
              <a:xfrm>
                <a:off x="3544764" y="5761509"/>
                <a:ext cx="5051394" cy="400110"/>
              </a:xfrm>
              <a:prstGeom prst="rect">
                <a:avLst/>
              </a:prstGeom>
              <a:blipFill>
                <a:blip r:embed="rId9"/>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9764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0" y="2840806"/>
            <a:ext cx="3924436" cy="1176388"/>
            <a:chOff x="4824028" y="2516360"/>
            <a:chExt cx="3924436"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004048" y="2516360"/>
              <a:ext cx="2753638" cy="1176388"/>
              <a:chOff x="4338642" y="2468628"/>
              <a:chExt cx="2753638"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直接连接符 163">
                <a:extLst>
                  <a:ext uri="{FF2B5EF4-FFF2-40B4-BE49-F238E27FC236}">
                    <a16:creationId xmlns:a16="http://schemas.microsoft.com/office/drawing/2014/main" id="{F6A59C62-0E06-4474-8C63-3FA69953FE75}"/>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直接连接符 164">
                <a:extLst>
                  <a:ext uri="{FF2B5EF4-FFF2-40B4-BE49-F238E27FC236}">
                    <a16:creationId xmlns:a16="http://schemas.microsoft.com/office/drawing/2014/main" id="{B7825E7A-FC07-40CA-A8D7-CB961EFE3633}"/>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165">
                <a:extLst>
                  <a:ext uri="{FF2B5EF4-FFF2-40B4-BE49-F238E27FC236}">
                    <a16:creationId xmlns:a16="http://schemas.microsoft.com/office/drawing/2014/main" id="{B04FE01B-D4FC-4825-AB8F-54BE8EB0BE93}"/>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2" name="椭圆 151">
              <a:extLst>
                <a:ext uri="{FF2B5EF4-FFF2-40B4-BE49-F238E27FC236}">
                  <a16:creationId xmlns:a16="http://schemas.microsoft.com/office/drawing/2014/main" id="{4562F96D-8D38-4A5D-9F94-300A1E3AF77B}"/>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sp>
          <p:nvSpPr>
            <p:cNvPr id="154" name="文本框 153">
              <a:extLst>
                <a:ext uri="{FF2B5EF4-FFF2-40B4-BE49-F238E27FC236}">
                  <a16:creationId xmlns:a16="http://schemas.microsoft.com/office/drawing/2014/main" id="{8865D68B-43D5-4F6F-BAD6-EE061742F362}"/>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612068" y="4216700"/>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589171"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432048" y="4267301"/>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2165848" y="4216700"/>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2526977"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3214726" y="4039844"/>
            <a:ext cx="1224136" cy="461665"/>
          </a:xfrm>
          <a:prstGeom prst="rect">
            <a:avLst/>
          </a:prstGeom>
          <a:noFill/>
        </p:spPr>
        <p:txBody>
          <a:bodyPr wrap="square" rtlCol="0">
            <a:spAutoFit/>
          </a:bodyPr>
          <a:lstStyle/>
          <a:p>
            <a:r>
              <a:rPr lang="en-US" altLang="zh-CN" i="1" dirty="0"/>
              <a:t>z'</a:t>
            </a:r>
            <a:endParaRPr lang="zh-CN" altLang="en-US" i="1"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b="1" dirty="0">
                <a:solidFill>
                  <a:srgbClr val="7030A0"/>
                </a:solidFill>
              </a:rPr>
              <a:t>源和负载</a:t>
            </a:r>
          </a:p>
        </p:txBody>
      </p:sp>
      <p:sp>
        <p:nvSpPr>
          <p:cNvPr id="35" name="矩形 34">
            <a:extLst>
              <a:ext uri="{FF2B5EF4-FFF2-40B4-BE49-F238E27FC236}">
                <a16:creationId xmlns:a16="http://schemas.microsoft.com/office/drawing/2014/main" id="{B6DD5BAC-DD92-4941-9B97-6A8D52E3FB5A}"/>
              </a:ext>
            </a:extLst>
          </p:cNvPr>
          <p:cNvSpPr/>
          <p:nvPr/>
        </p:nvSpPr>
        <p:spPr bwMode="auto">
          <a:xfrm>
            <a:off x="223419" y="2664186"/>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6" name="文本框 35">
            <a:extLst>
              <a:ext uri="{FF2B5EF4-FFF2-40B4-BE49-F238E27FC236}">
                <a16:creationId xmlns:a16="http://schemas.microsoft.com/office/drawing/2014/main" id="{2A5F156A-10B5-424E-9280-4F0D93A5AF3C}"/>
              </a:ext>
            </a:extLst>
          </p:cNvPr>
          <p:cNvSpPr txBox="1"/>
          <p:nvPr/>
        </p:nvSpPr>
        <p:spPr>
          <a:xfrm>
            <a:off x="171212" y="2583737"/>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3" name="文本框 2">
            <a:extLst>
              <a:ext uri="{FF2B5EF4-FFF2-40B4-BE49-F238E27FC236}">
                <a16:creationId xmlns:a16="http://schemas.microsoft.com/office/drawing/2014/main" id="{657A1896-7078-4947-ADCB-E07F19B6FDC8}"/>
              </a:ext>
            </a:extLst>
          </p:cNvPr>
          <p:cNvSpPr txBox="1"/>
          <p:nvPr/>
        </p:nvSpPr>
        <p:spPr>
          <a:xfrm>
            <a:off x="590578" y="2268401"/>
            <a:ext cx="736212" cy="461665"/>
          </a:xfrm>
          <a:prstGeom prst="rect">
            <a:avLst/>
          </a:prstGeom>
          <a:noFill/>
        </p:spPr>
        <p:txBody>
          <a:bodyPr wrap="square" rtlCol="0">
            <a:spAutoFit/>
          </a:bodyPr>
          <a:lstStyle/>
          <a:p>
            <a:r>
              <a:rPr lang="el-GR" altLang="zh-CN" i="1" dirty="0"/>
              <a:t>Γ</a:t>
            </a:r>
            <a:endParaRPr lang="zh-CN" altLang="en-US" i="1" dirty="0"/>
          </a:p>
        </p:txBody>
      </p:sp>
      <p:sp>
        <p:nvSpPr>
          <p:cNvPr id="4" name="任意多边形: 形状 3">
            <a:extLst>
              <a:ext uri="{FF2B5EF4-FFF2-40B4-BE49-F238E27FC236}">
                <a16:creationId xmlns:a16="http://schemas.microsoft.com/office/drawing/2014/main" id="{C69AE1F0-C917-423E-B793-73353A3EF85A}"/>
              </a:ext>
            </a:extLst>
          </p:cNvPr>
          <p:cNvSpPr/>
          <p:nvPr/>
        </p:nvSpPr>
        <p:spPr bwMode="auto">
          <a:xfrm>
            <a:off x="604040" y="2507106"/>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0" name="文本框 39">
            <a:extLst>
              <a:ext uri="{FF2B5EF4-FFF2-40B4-BE49-F238E27FC236}">
                <a16:creationId xmlns:a16="http://schemas.microsoft.com/office/drawing/2014/main" id="{DBEA8073-37F2-41BA-86B9-560E41BD3DFD}"/>
              </a:ext>
            </a:extLst>
          </p:cNvPr>
          <p:cNvSpPr txBox="1"/>
          <p:nvPr/>
        </p:nvSpPr>
        <p:spPr>
          <a:xfrm>
            <a:off x="2158871" y="2295883"/>
            <a:ext cx="736212" cy="461665"/>
          </a:xfrm>
          <a:prstGeom prst="rect">
            <a:avLst/>
          </a:prstGeom>
          <a:noFill/>
        </p:spPr>
        <p:txBody>
          <a:bodyPr wrap="square" rtlCol="0">
            <a:spAutoFit/>
          </a:bodyPr>
          <a:lstStyle/>
          <a:p>
            <a:r>
              <a:rPr lang="el-GR" altLang="zh-CN" i="1" dirty="0"/>
              <a:t>Γ</a:t>
            </a:r>
            <a:r>
              <a:rPr lang="en-US" altLang="zh-CN" i="1" baseline="-25000" dirty="0"/>
              <a:t>L</a:t>
            </a:r>
            <a:endParaRPr lang="zh-CN" altLang="en-US" i="1" baseline="-25000" dirty="0"/>
          </a:p>
        </p:txBody>
      </p:sp>
      <p:sp>
        <p:nvSpPr>
          <p:cNvPr id="41" name="任意多边形: 形状 40">
            <a:extLst>
              <a:ext uri="{FF2B5EF4-FFF2-40B4-BE49-F238E27FC236}">
                <a16:creationId xmlns:a16="http://schemas.microsoft.com/office/drawing/2014/main" id="{918657D2-138E-4C5D-B1C6-0DBB945D51B1}"/>
              </a:ext>
            </a:extLst>
          </p:cNvPr>
          <p:cNvSpPr/>
          <p:nvPr/>
        </p:nvSpPr>
        <p:spPr bwMode="auto">
          <a:xfrm>
            <a:off x="2231659" y="2561534"/>
            <a:ext cx="452893" cy="208148"/>
          </a:xfrm>
          <a:custGeom>
            <a:avLst/>
            <a:gdLst>
              <a:gd name="connsiteX0" fmla="*/ 0 w 806445"/>
              <a:gd name="connsiteY0" fmla="*/ 200902 h 211448"/>
              <a:gd name="connsiteX1" fmla="*/ 674703 w 806445"/>
              <a:gd name="connsiteY1" fmla="*/ 192024 h 211448"/>
              <a:gd name="connsiteX2" fmla="*/ 790113 w 806445"/>
              <a:gd name="connsiteY2" fmla="*/ 23349 h 211448"/>
              <a:gd name="connsiteX3" fmla="*/ 452761 w 806445"/>
              <a:gd name="connsiteY3" fmla="*/ 5593 h 211448"/>
            </a:gdLst>
            <a:ahLst/>
            <a:cxnLst>
              <a:cxn ang="0">
                <a:pos x="connsiteX0" y="connsiteY0"/>
              </a:cxn>
              <a:cxn ang="0">
                <a:pos x="connsiteX1" y="connsiteY1"/>
              </a:cxn>
              <a:cxn ang="0">
                <a:pos x="connsiteX2" y="connsiteY2"/>
              </a:cxn>
              <a:cxn ang="0">
                <a:pos x="connsiteX3" y="connsiteY3"/>
              </a:cxn>
            </a:cxnLst>
            <a:rect l="l" t="t" r="r" b="b"/>
            <a:pathLst>
              <a:path w="806445" h="211448">
                <a:moveTo>
                  <a:pt x="0" y="200902"/>
                </a:moveTo>
                <a:cubicBezTo>
                  <a:pt x="271509" y="211259"/>
                  <a:pt x="543018" y="221616"/>
                  <a:pt x="674703" y="192024"/>
                </a:cubicBezTo>
                <a:cubicBezTo>
                  <a:pt x="806388" y="162432"/>
                  <a:pt x="827103" y="54421"/>
                  <a:pt x="790113" y="23349"/>
                </a:cubicBezTo>
                <a:cubicBezTo>
                  <a:pt x="753123" y="-7723"/>
                  <a:pt x="602942" y="-1065"/>
                  <a:pt x="452761" y="5593"/>
                </a:cubicBezTo>
              </a:path>
            </a:pathLst>
          </a:custGeom>
          <a:noFill/>
          <a:ln w="9525" cap="flat" cmpd="sng" algn="ctr">
            <a:solidFill>
              <a:schemeClr val="accent2"/>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1DF56EC3-F2B5-44EA-BF05-E303B7FA5CF7}"/>
              </a:ext>
            </a:extLst>
          </p:cNvPr>
          <p:cNvSpPr txBox="1"/>
          <p:nvPr/>
        </p:nvSpPr>
        <p:spPr>
          <a:xfrm>
            <a:off x="660027" y="3019040"/>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p:grpSp>
        <p:nvGrpSpPr>
          <p:cNvPr id="70" name="组合 69">
            <a:extLst>
              <a:ext uri="{FF2B5EF4-FFF2-40B4-BE49-F238E27FC236}">
                <a16:creationId xmlns:a16="http://schemas.microsoft.com/office/drawing/2014/main" id="{9C2765DF-A29C-4602-9209-2463FDE3074C}"/>
              </a:ext>
            </a:extLst>
          </p:cNvPr>
          <p:cNvGrpSpPr/>
          <p:nvPr/>
        </p:nvGrpSpPr>
        <p:grpSpPr>
          <a:xfrm>
            <a:off x="1019723" y="5306651"/>
            <a:ext cx="1267464" cy="1152120"/>
            <a:chOff x="4824028" y="2540628"/>
            <a:chExt cx="1267464" cy="1152120"/>
          </a:xfrm>
        </p:grpSpPr>
        <p:grpSp>
          <p:nvGrpSpPr>
            <p:cNvPr id="71" name="组合 70">
              <a:extLst>
                <a:ext uri="{FF2B5EF4-FFF2-40B4-BE49-F238E27FC236}">
                  <a16:creationId xmlns:a16="http://schemas.microsoft.com/office/drawing/2014/main" id="{77D4E357-52E9-4D48-8BEC-A1F662D18D15}"/>
                </a:ext>
              </a:extLst>
            </p:cNvPr>
            <p:cNvGrpSpPr/>
            <p:nvPr/>
          </p:nvGrpSpPr>
          <p:grpSpPr>
            <a:xfrm>
              <a:off x="5004048" y="2540628"/>
              <a:ext cx="810495" cy="1152120"/>
              <a:chOff x="4338642" y="2492896"/>
              <a:chExt cx="810495" cy="1152120"/>
            </a:xfrm>
          </p:grpSpPr>
          <p:cxnSp>
            <p:nvCxnSpPr>
              <p:cNvPr id="77" name="直接连接符 76">
                <a:extLst>
                  <a:ext uri="{FF2B5EF4-FFF2-40B4-BE49-F238E27FC236}">
                    <a16:creationId xmlns:a16="http://schemas.microsoft.com/office/drawing/2014/main" id="{8D7727D3-E5C0-4D77-8FFB-AA637B023693}"/>
                  </a:ext>
                </a:extLst>
              </p:cNvPr>
              <p:cNvCxnSpPr/>
              <p:nvPr/>
            </p:nvCxnSpPr>
            <p:spPr bwMode="auto">
              <a:xfrm flipV="1">
                <a:off x="4786836" y="3591391"/>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椭圆 78">
                <a:extLst>
                  <a:ext uri="{FF2B5EF4-FFF2-40B4-BE49-F238E27FC236}">
                    <a16:creationId xmlns:a16="http://schemas.microsoft.com/office/drawing/2014/main" id="{057606C2-A02C-4F52-B97C-B5DA557EFCCB}"/>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a:extLst>
                  <a:ext uri="{FF2B5EF4-FFF2-40B4-BE49-F238E27FC236}">
                    <a16:creationId xmlns:a16="http://schemas.microsoft.com/office/drawing/2014/main" id="{AEC2E029-FEAC-4E75-9871-5804FE77BD7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83" name="直接连接符 82">
                <a:extLst>
                  <a:ext uri="{FF2B5EF4-FFF2-40B4-BE49-F238E27FC236}">
                    <a16:creationId xmlns:a16="http://schemas.microsoft.com/office/drawing/2014/main" id="{E27052FD-3F1F-4346-8263-E0A1475DBE4C}"/>
                  </a:ext>
                </a:extLst>
              </p:cNvPr>
              <p:cNvCxnSpPr/>
              <p:nvPr/>
            </p:nvCxnSpPr>
            <p:spPr bwMode="auto">
              <a:xfrm flipV="1">
                <a:off x="4786836" y="2501809"/>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连接符 83">
                <a:extLst>
                  <a:ext uri="{FF2B5EF4-FFF2-40B4-BE49-F238E27FC236}">
                    <a16:creationId xmlns:a16="http://schemas.microsoft.com/office/drawing/2014/main" id="{EE049513-1D52-4504-B2BC-7F5BD9DAF062}"/>
                  </a:ext>
                </a:extLst>
              </p:cNvPr>
              <p:cNvCxnSpPr/>
              <p:nvPr/>
            </p:nvCxnSpPr>
            <p:spPr bwMode="auto">
              <a:xfrm>
                <a:off x="5149137" y="251215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a:extLst>
                  <a:ext uri="{FF2B5EF4-FFF2-40B4-BE49-F238E27FC236}">
                    <a16:creationId xmlns:a16="http://schemas.microsoft.com/office/drawing/2014/main" id="{089D1438-51AD-40A1-8380-358321C18A00}"/>
                  </a:ext>
                </a:extLst>
              </p:cNvPr>
              <p:cNvCxnSpPr/>
              <p:nvPr/>
            </p:nvCxnSpPr>
            <p:spPr bwMode="auto">
              <a:xfrm flipV="1">
                <a:off x="4338642" y="360873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连接符 85">
                <a:extLst>
                  <a:ext uri="{FF2B5EF4-FFF2-40B4-BE49-F238E27FC236}">
                    <a16:creationId xmlns:a16="http://schemas.microsoft.com/office/drawing/2014/main" id="{225A8083-5FF8-410B-B6CC-A3CBF07C412B}"/>
                  </a:ext>
                </a:extLst>
              </p:cNvPr>
              <p:cNvCxnSpPr/>
              <p:nvPr/>
            </p:nvCxnSpPr>
            <p:spPr bwMode="auto">
              <a:xfrm flipV="1">
                <a:off x="4338642" y="2519153"/>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连接符 86">
                <a:extLst>
                  <a:ext uri="{FF2B5EF4-FFF2-40B4-BE49-F238E27FC236}">
                    <a16:creationId xmlns:a16="http://schemas.microsoft.com/office/drawing/2014/main" id="{E1751035-211E-4007-BC48-26B9D8871C40}"/>
                  </a:ext>
                </a:extLst>
              </p:cNvPr>
              <p:cNvCxnSpPr/>
              <p:nvPr/>
            </p:nvCxnSpPr>
            <p:spPr bwMode="auto">
              <a:xfrm>
                <a:off x="4338642" y="2513853"/>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矩形 71">
              <a:extLst>
                <a:ext uri="{FF2B5EF4-FFF2-40B4-BE49-F238E27FC236}">
                  <a16:creationId xmlns:a16="http://schemas.microsoft.com/office/drawing/2014/main" id="{A5F30851-AEA1-4F63-8ABE-1C97D12B6CF5}"/>
                </a:ext>
              </a:extLst>
            </p:cNvPr>
            <p:cNvSpPr/>
            <p:nvPr/>
          </p:nvSpPr>
          <p:spPr bwMode="auto">
            <a:xfrm>
              <a:off x="5599455" y="2701164"/>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3" name="椭圆 72">
              <a:extLst>
                <a:ext uri="{FF2B5EF4-FFF2-40B4-BE49-F238E27FC236}">
                  <a16:creationId xmlns:a16="http://schemas.microsoft.com/office/drawing/2014/main" id="{5F9DA8F0-4AF9-420A-A9EA-6644CC74446D}"/>
                </a:ext>
              </a:extLst>
            </p:cNvPr>
            <p:cNvSpPr/>
            <p:nvPr/>
          </p:nvSpPr>
          <p:spPr bwMode="auto">
            <a:xfrm>
              <a:off x="4824028" y="2874014"/>
              <a:ext cx="360040" cy="35230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75" name="文本框 74">
              <a:extLst>
                <a:ext uri="{FF2B5EF4-FFF2-40B4-BE49-F238E27FC236}">
                  <a16:creationId xmlns:a16="http://schemas.microsoft.com/office/drawing/2014/main" id="{46B1762F-09DA-494F-8341-26E91FF425FA}"/>
                </a:ext>
              </a:extLst>
            </p:cNvPr>
            <p:cNvSpPr txBox="1"/>
            <p:nvPr/>
          </p:nvSpPr>
          <p:spPr>
            <a:xfrm>
              <a:off x="4867356" y="2801405"/>
              <a:ext cx="1224136" cy="461665"/>
            </a:xfrm>
            <a:prstGeom prst="rect">
              <a:avLst/>
            </a:prstGeom>
            <a:noFill/>
          </p:spPr>
          <p:txBody>
            <a:bodyPr wrap="square" rtlCol="0">
              <a:spAutoFit/>
            </a:bodyPr>
            <a:lstStyle/>
            <a:p>
              <a:r>
                <a:rPr lang="en-US" altLang="zh-CN" dirty="0"/>
                <a:t>~</a:t>
              </a:r>
              <a:endParaRPr lang="zh-CN" altLang="en-US" dirty="0"/>
            </a:p>
          </p:txBody>
        </p:sp>
      </p:grpSp>
      <p:cxnSp>
        <p:nvCxnSpPr>
          <p:cNvPr id="89" name="直接箭头连接符 88">
            <a:extLst>
              <a:ext uri="{FF2B5EF4-FFF2-40B4-BE49-F238E27FC236}">
                <a16:creationId xmlns:a16="http://schemas.microsoft.com/office/drawing/2014/main" id="{1056FEA3-9B48-4A77-809D-52C1E350EB18}"/>
              </a:ext>
            </a:extLst>
          </p:cNvPr>
          <p:cNvCxnSpPr/>
          <p:nvPr/>
        </p:nvCxnSpPr>
        <p:spPr bwMode="auto">
          <a:xfrm flipH="1" flipV="1">
            <a:off x="1608894" y="4933139"/>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a:extLst>
              <a:ext uri="{FF2B5EF4-FFF2-40B4-BE49-F238E27FC236}">
                <a16:creationId xmlns:a16="http://schemas.microsoft.com/office/drawing/2014/main" id="{35E25990-A68B-4B88-BEF2-F468ACD7FDD4}"/>
              </a:ext>
            </a:extLst>
          </p:cNvPr>
          <p:cNvSpPr/>
          <p:nvPr/>
        </p:nvSpPr>
        <p:spPr bwMode="auto">
          <a:xfrm>
            <a:off x="1243142" y="5105763"/>
            <a:ext cx="307833" cy="41610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5" name="文本框 94">
            <a:extLst>
              <a:ext uri="{FF2B5EF4-FFF2-40B4-BE49-F238E27FC236}">
                <a16:creationId xmlns:a16="http://schemas.microsoft.com/office/drawing/2014/main" id="{465D5A99-AE83-4CA2-B71D-E34860CE0C48}"/>
              </a:ext>
            </a:extLst>
          </p:cNvPr>
          <p:cNvSpPr txBox="1"/>
          <p:nvPr/>
        </p:nvSpPr>
        <p:spPr>
          <a:xfrm>
            <a:off x="1190935" y="5025314"/>
            <a:ext cx="1224136" cy="461665"/>
          </a:xfrm>
          <a:prstGeom prst="rect">
            <a:avLst/>
          </a:prstGeom>
          <a:noFill/>
        </p:spPr>
        <p:txBody>
          <a:bodyPr wrap="square" rtlCol="0">
            <a:spAutoFit/>
          </a:bodyPr>
          <a:lstStyle/>
          <a:p>
            <a:r>
              <a:rPr lang="en-US" altLang="zh-CN" i="1" dirty="0" err="1"/>
              <a:t>Z</a:t>
            </a:r>
            <a:r>
              <a:rPr lang="en-US" altLang="zh-CN" i="1" baseline="-25000" dirty="0" err="1"/>
              <a:t>g</a:t>
            </a:r>
            <a:endParaRPr lang="zh-CN" altLang="en-US" i="1" baseline="-25000" dirty="0"/>
          </a:p>
        </p:txBody>
      </p:sp>
      <p:sp>
        <p:nvSpPr>
          <p:cNvPr id="100" name="文本框 99">
            <a:extLst>
              <a:ext uri="{FF2B5EF4-FFF2-40B4-BE49-F238E27FC236}">
                <a16:creationId xmlns:a16="http://schemas.microsoft.com/office/drawing/2014/main" id="{884D98BE-9177-4989-8EA3-864B0B535337}"/>
              </a:ext>
            </a:extLst>
          </p:cNvPr>
          <p:cNvSpPr txBox="1"/>
          <p:nvPr/>
        </p:nvSpPr>
        <p:spPr>
          <a:xfrm>
            <a:off x="1679750" y="5460617"/>
            <a:ext cx="1224136" cy="461665"/>
          </a:xfrm>
          <a:prstGeom prst="rect">
            <a:avLst/>
          </a:prstGeom>
          <a:noFill/>
        </p:spPr>
        <p:txBody>
          <a:bodyPr wrap="square" rtlCol="0">
            <a:spAutoFit/>
          </a:bodyPr>
          <a:lstStyle/>
          <a:p>
            <a:r>
              <a:rPr lang="en-US" altLang="zh-CN" i="1" dirty="0"/>
              <a:t>Z</a:t>
            </a:r>
            <a:r>
              <a:rPr lang="en-US" altLang="zh-CN" i="1" baseline="-25000" dirty="0"/>
              <a:t>in</a:t>
            </a:r>
            <a:endParaRPr lang="zh-CN" altLang="en-US" i="1" baseline="-25000" dirty="0"/>
          </a:p>
        </p:txBody>
      </p:sp>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82F47C41-20ED-4378-8F40-C741A790E145}"/>
                  </a:ext>
                </a:extLst>
              </p:cNvPr>
              <p:cNvSpPr/>
              <p:nvPr/>
            </p:nvSpPr>
            <p:spPr>
              <a:xfrm>
                <a:off x="3324770" y="1679818"/>
                <a:ext cx="5054589"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𝑃</m:t>
                      </m:r>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en-US" altLang="zh-CN" i="1">
                              <a:solidFill>
                                <a:schemeClr val="tx1"/>
                              </a:solidFill>
                              <a:latin typeface="Cambria Math" panose="02040503050406030204" pitchFamily="18" charset="0"/>
                              <a:ea typeface="Cambria Math" panose="02040503050406030204" pitchFamily="18" charset="0"/>
                            </a:rPr>
                            <m:t>2</m:t>
                          </m:r>
                        </m:den>
                      </m:f>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𝑉</m:t>
                              </m:r>
                              <m:r>
                                <a:rPr lang="en-US" altLang="zh-CN" i="1" baseline="-25000">
                                  <a:solidFill>
                                    <a:schemeClr val="tx1"/>
                                  </a:solidFill>
                                  <a:latin typeface="Cambria Math" panose="02040503050406030204" pitchFamily="18" charset="0"/>
                                  <a:ea typeface="Cambria Math" panose="02040503050406030204" pitchFamily="18" charset="0"/>
                                </a:rPr>
                                <m:t>𝑔</m:t>
                              </m:r>
                            </m:e>
                          </m:d>
                        </m:e>
                        <m:sup>
                          <m:r>
                            <a:rPr lang="en-US" altLang="zh-CN" b="0" i="1" smtClean="0">
                              <a:solidFill>
                                <a:schemeClr val="tx1"/>
                              </a:solidFill>
                              <a:latin typeface="Cambria Math" panose="02040503050406030204" pitchFamily="18" charset="0"/>
                              <a:ea typeface="Cambria Math" panose="02040503050406030204" pitchFamily="18" charset="0"/>
                            </a:rPr>
                            <m:t>2</m:t>
                          </m:r>
                        </m:sup>
                      </m:sSup>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num>
                        <m:den>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r>
                                <a:rPr lang="en-US" altLang="zh-CN" i="1" baseline="-25000">
                                  <a:latin typeface="Cambria Math" panose="02040503050406030204" pitchFamily="18" charset="0"/>
                                  <a:ea typeface="Cambria Math" panose="02040503050406030204" pitchFamily="18" charset="0"/>
                                </a:rPr>
                                <m:t>𝑔</m:t>
                              </m:r>
                            </m:e>
                          </m:d>
                          <m:r>
                            <a:rPr lang="en-US" altLang="zh-CN" b="0" i="1" baseline="30000"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i="1" baseline="-25000">
                                  <a:latin typeface="Cambria Math" panose="02040503050406030204" pitchFamily="18" charset="0"/>
                                  <a:ea typeface="Cambria Math" panose="02040503050406030204" pitchFamily="18" charset="0"/>
                                </a:rPr>
                                <m:t>𝑔</m:t>
                              </m:r>
                            </m:e>
                          </m:d>
                          <m:r>
                            <a:rPr lang="en-US" altLang="zh-CN" i="1" baseline="30000">
                              <a:latin typeface="Cambria Math" panose="02040503050406030204" pitchFamily="18" charset="0"/>
                              <a:ea typeface="Cambria Math" panose="02040503050406030204" pitchFamily="18" charset="0"/>
                            </a:rPr>
                            <m:t>2</m:t>
                          </m:r>
                        </m:den>
                      </m:f>
                    </m:oMath>
                  </m:oMathPara>
                </a14:m>
                <a:endParaRPr lang="zh-CN" altLang="en-US" i="1" dirty="0">
                  <a:solidFill>
                    <a:schemeClr val="tx1"/>
                  </a:solidFill>
                </a:endParaRPr>
              </a:p>
            </p:txBody>
          </p:sp>
        </mc:Choice>
        <mc:Fallback xmlns="">
          <p:sp>
            <p:nvSpPr>
              <p:cNvPr id="106" name="矩形 105">
                <a:extLst>
                  <a:ext uri="{FF2B5EF4-FFF2-40B4-BE49-F238E27FC236}">
                    <a16:creationId xmlns:a16="http://schemas.microsoft.com/office/drawing/2014/main" id="{82F47C41-20ED-4378-8F40-C741A790E145}"/>
                  </a:ext>
                </a:extLst>
              </p:cNvPr>
              <p:cNvSpPr>
                <a:spLocks noRot="1" noChangeAspect="1" noMove="1" noResize="1" noEditPoints="1" noAdjustHandles="1" noChangeArrowheads="1" noChangeShapeType="1" noTextEdit="1"/>
              </p:cNvSpPr>
              <p:nvPr/>
            </p:nvSpPr>
            <p:spPr>
              <a:xfrm>
                <a:off x="3324770" y="1679818"/>
                <a:ext cx="5054589" cy="838435"/>
              </a:xfrm>
              <a:prstGeom prst="rect">
                <a:avLst/>
              </a:prstGeom>
              <a:blipFill>
                <a:blip r:embed="rId3"/>
                <a:stretch>
                  <a:fillRect b="-14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070F479-C2C6-47E8-94BB-65CD9A23C052}"/>
                  </a:ext>
                </a:extLst>
              </p:cNvPr>
              <p:cNvSpPr/>
              <p:nvPr/>
            </p:nvSpPr>
            <p:spPr>
              <a:xfrm>
                <a:off x="3423202" y="2470390"/>
                <a:ext cx="138679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accent2"/>
                              </a:solidFill>
                              <a:latin typeface="Cambria Math" panose="02040503050406030204" pitchFamily="18" charset="0"/>
                              <a:ea typeface="Cambria Math" panose="02040503050406030204" pitchFamily="18" charset="0"/>
                            </a:rPr>
                          </m:ctrlPr>
                        </m:fPr>
                        <m:num>
                          <m:r>
                            <a:rPr lang="zh-CN" altLang="en-US" b="0" i="1" smtClean="0">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𝑃</m:t>
                          </m:r>
                        </m:num>
                        <m:den>
                          <m:r>
                            <a:rPr lang="zh-CN" altLang="en-US"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𝑅</m:t>
                          </m:r>
                          <m:r>
                            <a:rPr lang="en-US" altLang="zh-CN" i="1" baseline="-25000">
                              <a:solidFill>
                                <a:schemeClr val="accent2"/>
                              </a:solidFill>
                              <a:latin typeface="Cambria Math" panose="02040503050406030204" pitchFamily="18" charset="0"/>
                              <a:ea typeface="Cambria Math" panose="02040503050406030204" pitchFamily="18" charset="0"/>
                            </a:rPr>
                            <m:t>𝑖𝑛</m:t>
                          </m:r>
                        </m:den>
                      </m:f>
                      <m:r>
                        <a:rPr lang="en-US" altLang="zh-CN" b="0" i="1" smtClean="0">
                          <a:solidFill>
                            <a:schemeClr val="accent2"/>
                          </a:solidFill>
                          <a:latin typeface="Cambria Math" panose="02040503050406030204" pitchFamily="18" charset="0"/>
                          <a:ea typeface="Cambria Math" panose="02040503050406030204" pitchFamily="18" charset="0"/>
                        </a:rPr>
                        <m:t>=0</m:t>
                      </m:r>
                    </m:oMath>
                  </m:oMathPara>
                </a14:m>
                <a:endParaRPr lang="zh-CN" altLang="en-US" i="1" dirty="0">
                  <a:solidFill>
                    <a:schemeClr val="accent2"/>
                  </a:solidFill>
                </a:endParaRPr>
              </a:p>
            </p:txBody>
          </p:sp>
        </mc:Choice>
        <mc:Fallback xmlns="">
          <p:sp>
            <p:nvSpPr>
              <p:cNvPr id="60" name="矩形 59">
                <a:extLst>
                  <a:ext uri="{FF2B5EF4-FFF2-40B4-BE49-F238E27FC236}">
                    <a16:creationId xmlns:a16="http://schemas.microsoft.com/office/drawing/2014/main" id="{2070F479-C2C6-47E8-94BB-65CD9A23C052}"/>
                  </a:ext>
                </a:extLst>
              </p:cNvPr>
              <p:cNvSpPr>
                <a:spLocks noRot="1" noChangeAspect="1" noMove="1" noResize="1" noEditPoints="1" noAdjustHandles="1" noChangeArrowheads="1" noChangeShapeType="1" noTextEdit="1"/>
              </p:cNvSpPr>
              <p:nvPr/>
            </p:nvSpPr>
            <p:spPr>
              <a:xfrm>
                <a:off x="3423202" y="2470390"/>
                <a:ext cx="1386790" cy="794576"/>
              </a:xfrm>
              <a:prstGeom prst="rect">
                <a:avLst/>
              </a:prstGeom>
              <a:blipFill>
                <a:blip r:embed="rId4"/>
                <a:stretch>
                  <a:fillRect b="-2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B787A0A-ABE1-4E20-B0C8-D0A1A09B000C}"/>
                  </a:ext>
                </a:extLst>
              </p:cNvPr>
              <p:cNvSpPr txBox="1"/>
              <p:nvPr/>
            </p:nvSpPr>
            <p:spPr>
              <a:xfrm>
                <a:off x="3112547" y="3198228"/>
                <a:ext cx="6082100" cy="6696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1</m:t>
                          </m:r>
                        </m:num>
                        <m:den>
                          <m:d>
                            <m:dPr>
                              <m:ctrlPr>
                                <a:rPr lang="en-US" altLang="zh-CN" sz="1800" b="0" i="1" smtClean="0">
                                  <a:solidFill>
                                    <a:schemeClr val="tx1"/>
                                  </a:solidFill>
                                  <a:latin typeface="Cambria Math" panose="02040503050406030204" pitchFamily="18" charset="0"/>
                                  <a:ea typeface="Cambria Math" panose="02040503050406030204" pitchFamily="18" charset="0"/>
                                </a:rPr>
                              </m:ctrlPr>
                            </m:dPr>
                            <m:e>
                              <m:r>
                                <a:rPr lang="en-US" altLang="zh-CN" sz="1800" b="0" i="1" smtClean="0">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𝑔</m:t>
                              </m:r>
                            </m:e>
                          </m:d>
                          <m:r>
                            <a:rPr lang="en-US" altLang="zh-CN" sz="1800" b="0" i="1" baseline="30000" smtClean="0">
                              <a:solidFill>
                                <a:schemeClr val="tx1"/>
                              </a:solidFill>
                              <a:latin typeface="Cambria Math" panose="02040503050406030204" pitchFamily="18" charset="0"/>
                              <a:ea typeface="Cambria Math" panose="02040503050406030204" pitchFamily="18" charset="0"/>
                            </a:rPr>
                            <m:t>2</m:t>
                          </m:r>
                          <m:r>
                            <a:rPr lang="en-US" altLang="zh-CN" sz="1800" b="0" i="1" smtClean="0">
                              <a:solidFill>
                                <a:schemeClr val="tx1"/>
                              </a:solidFill>
                              <a:latin typeface="Cambria Math" panose="02040503050406030204" pitchFamily="18" charset="0"/>
                              <a:ea typeface="Cambria Math" panose="02040503050406030204" pitchFamily="18" charset="0"/>
                            </a:rPr>
                            <m:t>+</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b="0" i="1" smtClean="0">
                                  <a:solidFill>
                                    <a:schemeClr val="tx1"/>
                                  </a:solidFill>
                                  <a:latin typeface="Cambria Math" panose="02040503050406030204" pitchFamily="18" charset="0"/>
                                  <a:ea typeface="Cambria Math" panose="02040503050406030204" pitchFamily="18" charset="0"/>
                                </a:rPr>
                                <m:t>𝑋</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𝑋</m:t>
                              </m:r>
                              <m:r>
                                <a:rPr lang="en-US" altLang="zh-CN" sz="1800" i="1" baseline="-25000">
                                  <a:solidFill>
                                    <a:schemeClr val="tx1"/>
                                  </a:solidFill>
                                  <a:latin typeface="Cambria Math" panose="02040503050406030204" pitchFamily="18" charset="0"/>
                                  <a:ea typeface="Cambria Math" panose="02040503050406030204" pitchFamily="18" charset="0"/>
                                </a:rPr>
                                <m:t>𝑔</m:t>
                              </m:r>
                            </m:e>
                          </m:d>
                          <m:r>
                            <a:rPr lang="en-US" altLang="zh-CN" sz="1800" i="1" baseline="30000">
                              <a:solidFill>
                                <a:schemeClr val="tx1"/>
                              </a:solidFill>
                              <a:latin typeface="Cambria Math" panose="02040503050406030204" pitchFamily="18" charset="0"/>
                              <a:ea typeface="Cambria Math" panose="02040503050406030204" pitchFamily="18" charset="0"/>
                            </a:rPr>
                            <m:t>2</m:t>
                          </m:r>
                        </m:den>
                      </m:f>
                      <m:r>
                        <a:rPr lang="en-US" altLang="zh-CN" sz="1800" b="0" i="1" smtClean="0">
                          <a:solidFill>
                            <a:schemeClr val="tx1"/>
                          </a:solidFill>
                          <a:latin typeface="Cambria Math" panose="02040503050406030204" pitchFamily="18" charset="0"/>
                          <a:ea typeface="Cambria Math" panose="02040503050406030204" pitchFamily="18" charset="0"/>
                        </a:rPr>
                        <m:t>+</m:t>
                      </m:r>
                      <m:f>
                        <m:fPr>
                          <m:ctrlPr>
                            <a:rPr lang="en-US" altLang="zh-CN" sz="1800" i="1">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−2</m:t>
                          </m:r>
                          <m:r>
                            <a:rPr lang="en-US" altLang="zh-CN" sz="1800" i="1">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𝑅𝑔</m:t>
                              </m:r>
                            </m:e>
                          </m:d>
                        </m:num>
                        <m:den>
                          <m:d>
                            <m:dPr>
                              <m:begChr m:val="["/>
                              <m:endChr m:val="]"/>
                              <m:ctrlPr>
                                <a:rPr lang="en-US" altLang="zh-CN" sz="1800" b="0" i="1" smtClean="0">
                                  <a:solidFill>
                                    <a:schemeClr val="tx1"/>
                                  </a:solidFill>
                                  <a:latin typeface="Cambria Math" panose="02040503050406030204" pitchFamily="18" charset="0"/>
                                  <a:ea typeface="Cambria Math" panose="02040503050406030204" pitchFamily="18" charset="0"/>
                                </a:rPr>
                              </m:ctrlPr>
                            </m:dPr>
                            <m:e>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𝑅𝑔</m:t>
                                  </m:r>
                                </m:e>
                              </m:d>
                              <m:r>
                                <a:rPr lang="en-US" altLang="zh-CN" sz="1800" i="1" baseline="30000">
                                  <a:solidFill>
                                    <a:schemeClr val="tx1"/>
                                  </a:solidFill>
                                  <a:latin typeface="Cambria Math" panose="02040503050406030204" pitchFamily="18" charset="0"/>
                                  <a:ea typeface="Cambria Math" panose="02040503050406030204" pitchFamily="18" charset="0"/>
                                </a:rPr>
                                <m:t>2</m:t>
                              </m:r>
                              <m:r>
                                <a:rPr lang="en-US" altLang="zh-CN" sz="1800" i="1">
                                  <a:solidFill>
                                    <a:schemeClr val="tx1"/>
                                  </a:solidFill>
                                  <a:latin typeface="Cambria Math" panose="02040503050406030204" pitchFamily="18" charset="0"/>
                                  <a:ea typeface="Cambria Math" panose="02040503050406030204" pitchFamily="18" charset="0"/>
                                </a:rPr>
                                <m:t>+</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𝑋</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𝑋𝑔</m:t>
                                  </m:r>
                                </m:e>
                              </m:d>
                              <m:r>
                                <a:rPr lang="en-US" altLang="zh-CN" sz="1800" i="1" baseline="30000">
                                  <a:solidFill>
                                    <a:schemeClr val="tx1"/>
                                  </a:solidFill>
                                  <a:latin typeface="Cambria Math" panose="02040503050406030204" pitchFamily="18" charset="0"/>
                                  <a:ea typeface="Cambria Math" panose="02040503050406030204" pitchFamily="18" charset="0"/>
                                </a:rPr>
                                <m:t>2</m:t>
                              </m:r>
                            </m:e>
                          </m:d>
                          <m:r>
                            <a:rPr lang="en-US" altLang="zh-CN" sz="1800" b="0" i="1" baseline="30000" smtClean="0">
                              <a:solidFill>
                                <a:schemeClr val="tx1"/>
                              </a:solidFill>
                              <a:latin typeface="Cambria Math" panose="02040503050406030204" pitchFamily="18" charset="0"/>
                              <a:ea typeface="Cambria Math" panose="02040503050406030204" pitchFamily="18" charset="0"/>
                            </a:rPr>
                            <m:t>2</m:t>
                          </m:r>
                        </m:den>
                      </m:f>
                      <m:r>
                        <a:rPr lang="en-US" altLang="zh-CN" sz="1800" b="0" i="1" smtClean="0">
                          <a:solidFill>
                            <a:schemeClr val="tx1"/>
                          </a:solidFill>
                          <a:latin typeface="Cambria Math" panose="02040503050406030204" pitchFamily="18" charset="0"/>
                          <a:ea typeface="Cambria Math" panose="02040503050406030204" pitchFamily="18" charset="0"/>
                        </a:rPr>
                        <m:t>=0</m:t>
                      </m:r>
                    </m:oMath>
                  </m:oMathPara>
                </a14:m>
                <a:endParaRPr lang="zh-CN" altLang="en-US" sz="1800" dirty="0">
                  <a:solidFill>
                    <a:schemeClr val="tx1"/>
                  </a:solidFill>
                </a:endParaRPr>
              </a:p>
            </p:txBody>
          </p:sp>
        </mc:Choice>
        <mc:Fallback xmlns="">
          <p:sp>
            <p:nvSpPr>
              <p:cNvPr id="61" name="文本框 60">
                <a:extLst>
                  <a:ext uri="{FF2B5EF4-FFF2-40B4-BE49-F238E27FC236}">
                    <a16:creationId xmlns:a16="http://schemas.microsoft.com/office/drawing/2014/main" id="{0B787A0A-ABE1-4E20-B0C8-D0A1A09B000C}"/>
                  </a:ext>
                </a:extLst>
              </p:cNvPr>
              <p:cNvSpPr txBox="1">
                <a:spLocks noRot="1" noChangeAspect="1" noMove="1" noResize="1" noEditPoints="1" noAdjustHandles="1" noChangeArrowheads="1" noChangeShapeType="1" noTextEdit="1"/>
              </p:cNvSpPr>
              <p:nvPr/>
            </p:nvSpPr>
            <p:spPr>
              <a:xfrm>
                <a:off x="3112547" y="3198228"/>
                <a:ext cx="6082100" cy="6696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DDCDD10-83D3-4EBA-BD78-0DC7B950978E}"/>
                  </a:ext>
                </a:extLst>
              </p:cNvPr>
              <p:cNvSpPr txBox="1"/>
              <p:nvPr/>
            </p:nvSpPr>
            <p:spPr>
              <a:xfrm>
                <a:off x="4459363" y="4076730"/>
                <a:ext cx="32221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𝑔</m:t>
                      </m:r>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b="0" i="1" smtClean="0">
                          <a:solidFill>
                            <a:srgbClr val="FF0000"/>
                          </a:solidFill>
                          <a:latin typeface="Cambria Math" panose="02040503050406030204" pitchFamily="18" charset="0"/>
                          <a:ea typeface="Cambria Math" panose="02040503050406030204" pitchFamily="18" charset="0"/>
                        </a:rPr>
                        <m:t>−</m:t>
                      </m:r>
                      <m:r>
                        <a:rPr lang="en-US" altLang="zh-CN" sz="1800" i="1" smtClean="0">
                          <a:solidFill>
                            <a:srgbClr val="FF0000"/>
                          </a:solidFill>
                          <a:latin typeface="Cambria Math" panose="02040503050406030204" pitchFamily="18" charset="0"/>
                          <a:ea typeface="Cambria Math" panose="02040503050406030204" pitchFamily="18" charset="0"/>
                        </a:rPr>
                        <m:t>𝑅</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b="0" i="1" baseline="30000" smtClean="0">
                          <a:solidFill>
                            <a:srgbClr val="FF0000"/>
                          </a:solidFill>
                          <a:latin typeface="Cambria Math" panose="02040503050406030204" pitchFamily="18" charset="0"/>
                          <a:ea typeface="Cambria Math" panose="02040503050406030204" pitchFamily="18" charset="0"/>
                        </a:rPr>
                        <m:t>2</m:t>
                      </m:r>
                      <m:r>
                        <a:rPr lang="en-US" altLang="zh-CN" sz="1800" i="1">
                          <a:solidFill>
                            <a:srgbClr val="FF0000"/>
                          </a:solidFill>
                          <a:latin typeface="Cambria Math" panose="02040503050406030204" pitchFamily="18" charset="0"/>
                          <a:ea typeface="Cambria Math" panose="02040503050406030204" pitchFamily="18" charset="0"/>
                        </a:rPr>
                        <m:t>+</m:t>
                      </m:r>
                      <m:d>
                        <m:dPr>
                          <m:ctrlPr>
                            <a:rPr lang="en-US" altLang="zh-CN" sz="1800" i="1">
                              <a:solidFill>
                                <a:srgbClr val="FF0000"/>
                              </a:solidFill>
                              <a:latin typeface="Cambria Math" panose="02040503050406030204" pitchFamily="18" charset="0"/>
                              <a:ea typeface="Cambria Math" panose="02040503050406030204" pitchFamily="18" charset="0"/>
                            </a:rPr>
                          </m:ctrlPr>
                        </m:dPr>
                        <m:e>
                          <m:r>
                            <a:rPr lang="en-US" altLang="zh-CN" sz="1800" i="1">
                              <a:solidFill>
                                <a:srgbClr val="FF0000"/>
                              </a:solidFill>
                              <a:latin typeface="Cambria Math" panose="02040503050406030204" pitchFamily="18" charset="0"/>
                              <a:ea typeface="Cambria Math" panose="02040503050406030204" pitchFamily="18" charset="0"/>
                            </a:rPr>
                            <m:t>𝑋</m:t>
                          </m:r>
                          <m:r>
                            <a:rPr lang="en-US" altLang="zh-CN" sz="1800" i="1" baseline="-25000">
                              <a:solidFill>
                                <a:srgbClr val="FF0000"/>
                              </a:solidFill>
                              <a:latin typeface="Cambria Math" panose="02040503050406030204" pitchFamily="18" charset="0"/>
                              <a:ea typeface="Cambria Math" panose="02040503050406030204" pitchFamily="18" charset="0"/>
                            </a:rPr>
                            <m:t>𝑖𝑛</m:t>
                          </m:r>
                          <m:r>
                            <a:rPr lang="en-US" altLang="zh-CN" sz="1800" i="1">
                              <a:solidFill>
                                <a:srgbClr val="FF0000"/>
                              </a:solidFill>
                              <a:latin typeface="Cambria Math" panose="02040503050406030204" pitchFamily="18" charset="0"/>
                              <a:ea typeface="Cambria Math" panose="02040503050406030204" pitchFamily="18" charset="0"/>
                            </a:rPr>
                            <m:t>+</m:t>
                          </m:r>
                          <m:r>
                            <a:rPr lang="en-US" altLang="zh-CN" sz="1800" i="1">
                              <a:solidFill>
                                <a:srgbClr val="FF0000"/>
                              </a:solidFill>
                              <a:latin typeface="Cambria Math" panose="02040503050406030204" pitchFamily="18" charset="0"/>
                              <a:ea typeface="Cambria Math" panose="02040503050406030204" pitchFamily="18" charset="0"/>
                            </a:rPr>
                            <m:t>𝑋𝑔</m:t>
                          </m:r>
                        </m:e>
                      </m:d>
                      <m:r>
                        <a:rPr lang="en-US" altLang="zh-CN" sz="1800" i="1" baseline="30000">
                          <a:solidFill>
                            <a:srgbClr val="FF0000"/>
                          </a:solidFill>
                          <a:latin typeface="Cambria Math" panose="02040503050406030204" pitchFamily="18" charset="0"/>
                          <a:ea typeface="Cambria Math" panose="02040503050406030204" pitchFamily="18" charset="0"/>
                        </a:rPr>
                        <m:t>2</m:t>
                      </m:r>
                      <m:r>
                        <a:rPr lang="en-US" altLang="zh-CN" sz="1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1800" dirty="0">
                  <a:solidFill>
                    <a:srgbClr val="FF0000"/>
                  </a:solidFill>
                </a:endParaRPr>
              </a:p>
            </p:txBody>
          </p:sp>
        </mc:Choice>
        <mc:Fallback xmlns="">
          <p:sp>
            <p:nvSpPr>
              <p:cNvPr id="62" name="文本框 61">
                <a:extLst>
                  <a:ext uri="{FF2B5EF4-FFF2-40B4-BE49-F238E27FC236}">
                    <a16:creationId xmlns:a16="http://schemas.microsoft.com/office/drawing/2014/main" id="{3DDCDD10-83D3-4EBA-BD78-0DC7B950978E}"/>
                  </a:ext>
                </a:extLst>
              </p:cNvPr>
              <p:cNvSpPr txBox="1">
                <a:spLocks noRot="1" noChangeAspect="1" noMove="1" noResize="1" noEditPoints="1" noAdjustHandles="1" noChangeArrowheads="1" noChangeShapeType="1" noTextEdit="1"/>
              </p:cNvSpPr>
              <p:nvPr/>
            </p:nvSpPr>
            <p:spPr>
              <a:xfrm>
                <a:off x="4459363" y="4076730"/>
                <a:ext cx="3222196"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F54BFB3D-5630-4E06-8642-577592214789}"/>
                  </a:ext>
                </a:extLst>
              </p:cNvPr>
              <p:cNvSpPr/>
              <p:nvPr/>
            </p:nvSpPr>
            <p:spPr>
              <a:xfrm>
                <a:off x="3553138" y="4425427"/>
                <a:ext cx="138679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accent6"/>
                              </a:solidFill>
                              <a:latin typeface="Cambria Math" panose="02040503050406030204" pitchFamily="18" charset="0"/>
                              <a:ea typeface="Cambria Math" panose="02040503050406030204" pitchFamily="18" charset="0"/>
                            </a:rPr>
                          </m:ctrlPr>
                        </m:fPr>
                        <m:num>
                          <m:r>
                            <a:rPr lang="zh-CN" altLang="en-US" b="0" i="1" smtClean="0">
                              <a:solidFill>
                                <a:schemeClr val="accent6"/>
                              </a:solidFill>
                              <a:latin typeface="Cambria Math" panose="02040503050406030204" pitchFamily="18" charset="0"/>
                              <a:ea typeface="Cambria Math" panose="02040503050406030204" pitchFamily="18" charset="0"/>
                            </a:rPr>
                            <m:t>𝜕</m:t>
                          </m:r>
                          <m:r>
                            <a:rPr lang="en-US" altLang="zh-CN" i="1">
                              <a:solidFill>
                                <a:schemeClr val="accent6"/>
                              </a:solidFill>
                              <a:latin typeface="Cambria Math" panose="02040503050406030204" pitchFamily="18" charset="0"/>
                              <a:ea typeface="Cambria Math" panose="02040503050406030204" pitchFamily="18" charset="0"/>
                            </a:rPr>
                            <m:t>𝑃</m:t>
                          </m:r>
                        </m:num>
                        <m:den>
                          <m:r>
                            <a:rPr lang="zh-CN" altLang="en-US" i="1">
                              <a:solidFill>
                                <a:schemeClr val="accent6"/>
                              </a:solidFill>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𝑋</m:t>
                          </m:r>
                          <m:r>
                            <a:rPr lang="en-US" altLang="zh-CN" i="1" baseline="-25000">
                              <a:solidFill>
                                <a:schemeClr val="accent6"/>
                              </a:solidFill>
                              <a:latin typeface="Cambria Math" panose="02040503050406030204" pitchFamily="18" charset="0"/>
                              <a:ea typeface="Cambria Math" panose="02040503050406030204" pitchFamily="18" charset="0"/>
                            </a:rPr>
                            <m:t>𝑖𝑛</m:t>
                          </m:r>
                        </m:den>
                      </m:f>
                      <m:r>
                        <a:rPr lang="en-US" altLang="zh-CN" b="0" i="1" smtClean="0">
                          <a:solidFill>
                            <a:schemeClr val="accent6"/>
                          </a:solidFill>
                          <a:latin typeface="Cambria Math" panose="02040503050406030204" pitchFamily="18" charset="0"/>
                          <a:ea typeface="Cambria Math" panose="02040503050406030204" pitchFamily="18" charset="0"/>
                        </a:rPr>
                        <m:t>=0</m:t>
                      </m:r>
                    </m:oMath>
                  </m:oMathPara>
                </a14:m>
                <a:endParaRPr lang="zh-CN" altLang="en-US" i="1" dirty="0">
                  <a:solidFill>
                    <a:schemeClr val="accent6"/>
                  </a:solidFill>
                </a:endParaRPr>
              </a:p>
            </p:txBody>
          </p:sp>
        </mc:Choice>
        <mc:Fallback xmlns="">
          <p:sp>
            <p:nvSpPr>
              <p:cNvPr id="63" name="矩形 62">
                <a:extLst>
                  <a:ext uri="{FF2B5EF4-FFF2-40B4-BE49-F238E27FC236}">
                    <a16:creationId xmlns:a16="http://schemas.microsoft.com/office/drawing/2014/main" id="{F54BFB3D-5630-4E06-8642-577592214789}"/>
                  </a:ext>
                </a:extLst>
              </p:cNvPr>
              <p:cNvSpPr>
                <a:spLocks noRot="1" noChangeAspect="1" noMove="1" noResize="1" noEditPoints="1" noAdjustHandles="1" noChangeArrowheads="1" noChangeShapeType="1" noTextEdit="1"/>
              </p:cNvSpPr>
              <p:nvPr/>
            </p:nvSpPr>
            <p:spPr>
              <a:xfrm>
                <a:off x="3553138" y="4425427"/>
                <a:ext cx="1386790" cy="794576"/>
              </a:xfrm>
              <a:prstGeom prst="rect">
                <a:avLst/>
              </a:prstGeom>
              <a:blipFill>
                <a:blip r:embed="rId7"/>
                <a:stretch>
                  <a:fillRect b="-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6ADD338-7721-452A-88A6-33D82115C851}"/>
                  </a:ext>
                </a:extLst>
              </p:cNvPr>
              <p:cNvSpPr txBox="1"/>
              <p:nvPr/>
            </p:nvSpPr>
            <p:spPr>
              <a:xfrm>
                <a:off x="4043241" y="4523876"/>
                <a:ext cx="6082100" cy="6696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chemeClr val="tx1"/>
                              </a:solidFill>
                              <a:latin typeface="Cambria Math" panose="02040503050406030204" pitchFamily="18" charset="0"/>
                              <a:ea typeface="Cambria Math" panose="02040503050406030204" pitchFamily="18" charset="0"/>
                            </a:rPr>
                          </m:ctrlPr>
                        </m:fPr>
                        <m:num>
                          <m:r>
                            <a:rPr lang="en-US" altLang="zh-CN" sz="1800" b="0" i="1" smtClean="0">
                              <a:solidFill>
                                <a:schemeClr val="tx1"/>
                              </a:solidFill>
                              <a:latin typeface="Cambria Math" panose="02040503050406030204" pitchFamily="18" charset="0"/>
                              <a:ea typeface="Cambria Math" panose="02040503050406030204" pitchFamily="18" charset="0"/>
                            </a:rPr>
                            <m:t>−2</m:t>
                          </m:r>
                          <m:r>
                            <a:rPr lang="en-US" altLang="zh-CN" sz="1800" i="1">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𝑋</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𝑋𝑔</m:t>
                              </m:r>
                            </m:e>
                          </m:d>
                        </m:num>
                        <m:den>
                          <m:d>
                            <m:dPr>
                              <m:begChr m:val="["/>
                              <m:endChr m:val="]"/>
                              <m:ctrlPr>
                                <a:rPr lang="en-US" altLang="zh-CN" sz="1800" b="0" i="1" smtClean="0">
                                  <a:solidFill>
                                    <a:schemeClr val="tx1"/>
                                  </a:solidFill>
                                  <a:latin typeface="Cambria Math" panose="02040503050406030204" pitchFamily="18" charset="0"/>
                                  <a:ea typeface="Cambria Math" panose="02040503050406030204" pitchFamily="18" charset="0"/>
                                </a:rPr>
                              </m:ctrlPr>
                            </m:dPr>
                            <m:e>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𝑅</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𝑅𝑔</m:t>
                                  </m:r>
                                </m:e>
                              </m:d>
                              <m:r>
                                <a:rPr lang="en-US" altLang="zh-CN" sz="1800" i="1" baseline="30000">
                                  <a:solidFill>
                                    <a:schemeClr val="tx1"/>
                                  </a:solidFill>
                                  <a:latin typeface="Cambria Math" panose="02040503050406030204" pitchFamily="18" charset="0"/>
                                  <a:ea typeface="Cambria Math" panose="02040503050406030204" pitchFamily="18" charset="0"/>
                                </a:rPr>
                                <m:t>2</m:t>
                              </m:r>
                              <m:r>
                                <a:rPr lang="en-US" altLang="zh-CN" sz="1800" i="1">
                                  <a:solidFill>
                                    <a:schemeClr val="tx1"/>
                                  </a:solidFill>
                                  <a:latin typeface="Cambria Math" panose="02040503050406030204" pitchFamily="18" charset="0"/>
                                  <a:ea typeface="Cambria Math" panose="02040503050406030204" pitchFamily="18" charset="0"/>
                                </a:rPr>
                                <m:t>+</m:t>
                              </m:r>
                              <m:d>
                                <m:dPr>
                                  <m:ctrlPr>
                                    <a:rPr lang="en-US" altLang="zh-CN" sz="1800" i="1">
                                      <a:solidFill>
                                        <a:schemeClr val="tx1"/>
                                      </a:solidFill>
                                      <a:latin typeface="Cambria Math" panose="02040503050406030204" pitchFamily="18" charset="0"/>
                                      <a:ea typeface="Cambria Math" panose="02040503050406030204" pitchFamily="18" charset="0"/>
                                    </a:rPr>
                                  </m:ctrlPr>
                                </m:dPr>
                                <m:e>
                                  <m:r>
                                    <a:rPr lang="en-US" altLang="zh-CN" sz="1800" i="1">
                                      <a:solidFill>
                                        <a:schemeClr val="tx1"/>
                                      </a:solidFill>
                                      <a:latin typeface="Cambria Math" panose="02040503050406030204" pitchFamily="18" charset="0"/>
                                      <a:ea typeface="Cambria Math" panose="02040503050406030204" pitchFamily="18" charset="0"/>
                                    </a:rPr>
                                    <m:t>𝑋</m:t>
                                  </m:r>
                                  <m:r>
                                    <a:rPr lang="en-US" altLang="zh-CN" sz="1800" i="1" baseline="-25000">
                                      <a:solidFill>
                                        <a:schemeClr val="tx1"/>
                                      </a:solidFill>
                                      <a:latin typeface="Cambria Math" panose="02040503050406030204" pitchFamily="18" charset="0"/>
                                      <a:ea typeface="Cambria Math" panose="02040503050406030204" pitchFamily="18" charset="0"/>
                                    </a:rPr>
                                    <m:t>𝑖𝑛</m:t>
                                  </m:r>
                                  <m:r>
                                    <a:rPr lang="en-US" altLang="zh-CN" sz="1800" i="1">
                                      <a:solidFill>
                                        <a:schemeClr val="tx1"/>
                                      </a:solidFill>
                                      <a:latin typeface="Cambria Math" panose="02040503050406030204" pitchFamily="18" charset="0"/>
                                      <a:ea typeface="Cambria Math" panose="02040503050406030204" pitchFamily="18" charset="0"/>
                                    </a:rPr>
                                    <m:t>+</m:t>
                                  </m:r>
                                  <m:r>
                                    <a:rPr lang="en-US" altLang="zh-CN" sz="1800" i="1">
                                      <a:solidFill>
                                        <a:schemeClr val="tx1"/>
                                      </a:solidFill>
                                      <a:latin typeface="Cambria Math" panose="02040503050406030204" pitchFamily="18" charset="0"/>
                                      <a:ea typeface="Cambria Math" panose="02040503050406030204" pitchFamily="18" charset="0"/>
                                    </a:rPr>
                                    <m:t>𝑋𝑔</m:t>
                                  </m:r>
                                </m:e>
                              </m:d>
                              <m:r>
                                <a:rPr lang="en-US" altLang="zh-CN" sz="1800" i="1" baseline="30000">
                                  <a:solidFill>
                                    <a:schemeClr val="tx1"/>
                                  </a:solidFill>
                                  <a:latin typeface="Cambria Math" panose="02040503050406030204" pitchFamily="18" charset="0"/>
                                  <a:ea typeface="Cambria Math" panose="02040503050406030204" pitchFamily="18" charset="0"/>
                                </a:rPr>
                                <m:t>2</m:t>
                              </m:r>
                            </m:e>
                          </m:d>
                          <m:r>
                            <a:rPr lang="en-US" altLang="zh-CN" sz="1800" b="0" i="1" baseline="30000" smtClean="0">
                              <a:solidFill>
                                <a:schemeClr val="tx1"/>
                              </a:solidFill>
                              <a:latin typeface="Cambria Math" panose="02040503050406030204" pitchFamily="18" charset="0"/>
                              <a:ea typeface="Cambria Math" panose="02040503050406030204" pitchFamily="18" charset="0"/>
                            </a:rPr>
                            <m:t>2</m:t>
                          </m:r>
                        </m:den>
                      </m:f>
                      <m:r>
                        <a:rPr lang="en-US" altLang="zh-CN" sz="1800" b="0" i="1" smtClean="0">
                          <a:solidFill>
                            <a:schemeClr val="tx1"/>
                          </a:solidFill>
                          <a:latin typeface="Cambria Math" panose="02040503050406030204" pitchFamily="18" charset="0"/>
                          <a:ea typeface="Cambria Math" panose="02040503050406030204" pitchFamily="18" charset="0"/>
                        </a:rPr>
                        <m:t>=0</m:t>
                      </m:r>
                    </m:oMath>
                  </m:oMathPara>
                </a14:m>
                <a:endParaRPr lang="zh-CN" altLang="en-US" sz="1800" dirty="0">
                  <a:solidFill>
                    <a:schemeClr val="tx1"/>
                  </a:solidFill>
                </a:endParaRPr>
              </a:p>
            </p:txBody>
          </p:sp>
        </mc:Choice>
        <mc:Fallback xmlns="">
          <p:sp>
            <p:nvSpPr>
              <p:cNvPr id="64" name="文本框 63">
                <a:extLst>
                  <a:ext uri="{FF2B5EF4-FFF2-40B4-BE49-F238E27FC236}">
                    <a16:creationId xmlns:a16="http://schemas.microsoft.com/office/drawing/2014/main" id="{76ADD338-7721-452A-88A6-33D82115C851}"/>
                  </a:ext>
                </a:extLst>
              </p:cNvPr>
              <p:cNvSpPr txBox="1">
                <a:spLocks noRot="1" noChangeAspect="1" noMove="1" noResize="1" noEditPoints="1" noAdjustHandles="1" noChangeArrowheads="1" noChangeShapeType="1" noTextEdit="1"/>
              </p:cNvSpPr>
              <p:nvPr/>
            </p:nvSpPr>
            <p:spPr>
              <a:xfrm>
                <a:off x="4043241" y="4523876"/>
                <a:ext cx="6082100" cy="669607"/>
              </a:xfrm>
              <a:prstGeom prst="rect">
                <a:avLst/>
              </a:prstGeom>
              <a:blipFill>
                <a:blip r:embed="rId8"/>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04A6695E-B158-4ED2-9784-C0659C63577E}"/>
              </a:ext>
            </a:extLst>
          </p:cNvPr>
          <p:cNvCxnSpPr/>
          <p:nvPr/>
        </p:nvCxnSpPr>
        <p:spPr bwMode="auto">
          <a:xfrm flipV="1">
            <a:off x="5220072" y="2912806"/>
            <a:ext cx="631992" cy="17959"/>
          </a:xfrm>
          <a:prstGeom prst="straightConnector1">
            <a:avLst/>
          </a:prstGeom>
          <a:solidFill>
            <a:schemeClr val="accent1"/>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箭头连接符 73">
            <a:extLst>
              <a:ext uri="{FF2B5EF4-FFF2-40B4-BE49-F238E27FC236}">
                <a16:creationId xmlns:a16="http://schemas.microsoft.com/office/drawing/2014/main" id="{3666A55E-0F65-495C-804B-DD0222F493D3}"/>
              </a:ext>
            </a:extLst>
          </p:cNvPr>
          <p:cNvCxnSpPr/>
          <p:nvPr/>
        </p:nvCxnSpPr>
        <p:spPr bwMode="auto">
          <a:xfrm flipV="1">
            <a:off x="4938853" y="4857672"/>
            <a:ext cx="445492" cy="24590"/>
          </a:xfrm>
          <a:prstGeom prst="straightConnector1">
            <a:avLst/>
          </a:prstGeom>
          <a:solidFill>
            <a:schemeClr val="accent1"/>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E2843736-5C4B-471B-9EA9-674C5B93F16F}"/>
                  </a:ext>
                </a:extLst>
              </p:cNvPr>
              <p:cNvSpPr txBox="1"/>
              <p:nvPr/>
            </p:nvSpPr>
            <p:spPr>
              <a:xfrm>
                <a:off x="3673625" y="5356976"/>
                <a:ext cx="505139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FF0000"/>
                          </a:solidFill>
                          <a:latin typeface="Cambria Math" panose="02040503050406030204" pitchFamily="18" charset="0"/>
                          <a:ea typeface="Cambria Math" panose="02040503050406030204" pitchFamily="18" charset="0"/>
                        </a:rPr>
                        <m:t>𝑅</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i="1" baseline="-25000">
                          <a:solidFill>
                            <a:srgbClr val="FF0000"/>
                          </a:solidFill>
                          <a:latin typeface="Cambria Math" panose="02040503050406030204" pitchFamily="18" charset="0"/>
                          <a:ea typeface="Cambria Math" panose="02040503050406030204" pitchFamily="18" charset="0"/>
                        </a:rPr>
                        <m:t> </m:t>
                      </m:r>
                      <m:d>
                        <m:dPr>
                          <m:ctrlPr>
                            <a:rPr lang="en-US" altLang="zh-CN" sz="2000" i="1" smtClean="0">
                              <a:solidFill>
                                <a:srgbClr val="FF0000"/>
                              </a:solidFill>
                              <a:latin typeface="Cambria Math" panose="02040503050406030204" pitchFamily="18" charset="0"/>
                              <a:ea typeface="Cambria Math" panose="02040503050406030204" pitchFamily="18" charset="0"/>
                            </a:rPr>
                          </m:ctrlPr>
                        </m:dPr>
                        <m:e>
                          <m:r>
                            <a:rPr lang="en-US" altLang="zh-CN" sz="2000" i="1">
                              <a:solidFill>
                                <a:srgbClr val="FF0000"/>
                              </a:solidFill>
                              <a:latin typeface="Cambria Math" panose="02040503050406030204" pitchFamily="18" charset="0"/>
                              <a:ea typeface="Cambria Math" panose="02040503050406030204" pitchFamily="18" charset="0"/>
                            </a:rPr>
                            <m:t>𝑋</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i="1">
                              <a:solidFill>
                                <a:srgbClr val="FF0000"/>
                              </a:solidFill>
                              <a:latin typeface="Cambria Math" panose="02040503050406030204" pitchFamily="18" charset="0"/>
                              <a:ea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𝑋𝑔</m:t>
                          </m:r>
                        </m:e>
                      </m:d>
                      <m:r>
                        <a:rPr lang="en-US" altLang="zh-CN" sz="20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000" dirty="0"/>
              </a:p>
            </p:txBody>
          </p:sp>
        </mc:Choice>
        <mc:Fallback xmlns="">
          <p:sp>
            <p:nvSpPr>
              <p:cNvPr id="76" name="文本框 75">
                <a:extLst>
                  <a:ext uri="{FF2B5EF4-FFF2-40B4-BE49-F238E27FC236}">
                    <a16:creationId xmlns:a16="http://schemas.microsoft.com/office/drawing/2014/main" id="{E2843736-5C4B-471B-9EA9-674C5B93F16F}"/>
                  </a:ext>
                </a:extLst>
              </p:cNvPr>
              <p:cNvSpPr txBox="1">
                <a:spLocks noRot="1" noChangeAspect="1" noMove="1" noResize="1" noEditPoints="1" noAdjustHandles="1" noChangeArrowheads="1" noChangeShapeType="1" noTextEdit="1"/>
              </p:cNvSpPr>
              <p:nvPr/>
            </p:nvSpPr>
            <p:spPr>
              <a:xfrm>
                <a:off x="3673625" y="5356976"/>
                <a:ext cx="5051394" cy="400110"/>
              </a:xfrm>
              <a:prstGeom prst="rect">
                <a:avLst/>
              </a:prstGeom>
              <a:blipFill>
                <a:blip r:embed="rId9"/>
                <a:stretch>
                  <a:fillRect b="-10769"/>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920D08C2-0419-4103-B05B-89DB87089D50}"/>
              </a:ext>
            </a:extLst>
          </p:cNvPr>
          <p:cNvCxnSpPr/>
          <p:nvPr/>
        </p:nvCxnSpPr>
        <p:spPr bwMode="auto">
          <a:xfrm flipV="1">
            <a:off x="2752507" y="6345290"/>
            <a:ext cx="445492" cy="24590"/>
          </a:xfrm>
          <a:prstGeom prst="straightConnector1">
            <a:avLst/>
          </a:prstGeom>
          <a:solidFill>
            <a:schemeClr val="accent1"/>
          </a:solidFill>
          <a:ln w="762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CA49214-DF6F-4FD3-AE4A-35E06B7C8F0B}"/>
                  </a:ext>
                </a:extLst>
              </p:cNvPr>
              <p:cNvSpPr txBox="1"/>
              <p:nvPr/>
            </p:nvSpPr>
            <p:spPr>
              <a:xfrm>
                <a:off x="1515368" y="6169825"/>
                <a:ext cx="505139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FF0000"/>
                          </a:solidFill>
                          <a:latin typeface="Cambria Math" panose="02040503050406030204" pitchFamily="18" charset="0"/>
                          <a:ea typeface="Cambria Math" panose="02040503050406030204" pitchFamily="18" charset="0"/>
                        </a:rPr>
                        <m:t>𝑅</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i="1" baseline="-25000">
                          <a:solidFill>
                            <a:srgbClr val="FF0000"/>
                          </a:solidFill>
                          <a:latin typeface="Cambria Math" panose="02040503050406030204" pitchFamily="18" charset="0"/>
                          <a:ea typeface="Cambria Math" panose="02040503050406030204" pitchFamily="18" charset="0"/>
                        </a:rPr>
                        <m:t> =</m:t>
                      </m:r>
                      <m:r>
                        <a:rPr lang="en-US" altLang="zh-CN" sz="2000" b="0" i="1" smtClean="0">
                          <a:solidFill>
                            <a:srgbClr val="FF0000"/>
                          </a:solidFill>
                          <a:latin typeface="Cambria Math" panose="02040503050406030204" pitchFamily="18" charset="0"/>
                          <a:ea typeface="Cambria Math" panose="02040503050406030204" pitchFamily="18" charset="0"/>
                        </a:rPr>
                        <m:t>𝑅𝑔</m:t>
                      </m:r>
                    </m:oMath>
                  </m:oMathPara>
                </a14:m>
                <a:endParaRPr lang="zh-CN" altLang="en-US" sz="2000" baseline="-25000" dirty="0"/>
              </a:p>
            </p:txBody>
          </p:sp>
        </mc:Choice>
        <mc:Fallback xmlns="">
          <p:sp>
            <p:nvSpPr>
              <p:cNvPr id="67" name="文本框 66">
                <a:extLst>
                  <a:ext uri="{FF2B5EF4-FFF2-40B4-BE49-F238E27FC236}">
                    <a16:creationId xmlns:a16="http://schemas.microsoft.com/office/drawing/2014/main" id="{7CA49214-DF6F-4FD3-AE4A-35E06B7C8F0B}"/>
                  </a:ext>
                </a:extLst>
              </p:cNvPr>
              <p:cNvSpPr txBox="1">
                <a:spLocks noRot="1" noChangeAspect="1" noMove="1" noResize="1" noEditPoints="1" noAdjustHandles="1" noChangeArrowheads="1" noChangeShapeType="1" noTextEdit="1"/>
              </p:cNvSpPr>
              <p:nvPr/>
            </p:nvSpPr>
            <p:spPr>
              <a:xfrm>
                <a:off x="1515368" y="6169825"/>
                <a:ext cx="5051394" cy="400110"/>
              </a:xfrm>
              <a:prstGeom prst="rect">
                <a:avLst/>
              </a:prstGeom>
              <a:blipFill>
                <a:blip r:embed="rId10"/>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C775554-85A3-4299-945E-337A85E60289}"/>
                  </a:ext>
                </a:extLst>
              </p:cNvPr>
              <p:cNvSpPr txBox="1"/>
              <p:nvPr/>
            </p:nvSpPr>
            <p:spPr>
              <a:xfrm>
                <a:off x="3072634" y="6176942"/>
                <a:ext cx="5051394"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panose="02040503050406030204" pitchFamily="18" charset="0"/>
                          <a:ea typeface="Cambria Math" panose="02040503050406030204" pitchFamily="18" charset="0"/>
                        </a:rPr>
                        <m:t>𝑋</m:t>
                      </m:r>
                      <m:r>
                        <a:rPr lang="en-US" altLang="zh-CN" sz="2000" i="1" baseline="-25000">
                          <a:solidFill>
                            <a:srgbClr val="FF0000"/>
                          </a:solidFill>
                          <a:latin typeface="Cambria Math" panose="02040503050406030204" pitchFamily="18" charset="0"/>
                          <a:ea typeface="Cambria Math" panose="02040503050406030204" pitchFamily="18" charset="0"/>
                        </a:rPr>
                        <m:t>𝑖𝑛</m:t>
                      </m:r>
                      <m:r>
                        <a:rPr lang="en-US" altLang="zh-CN" sz="2000" b="0" i="1" smtClean="0">
                          <a:solidFill>
                            <a:srgbClr val="FF0000"/>
                          </a:solidFill>
                          <a:latin typeface="Cambria Math" panose="02040503050406030204" pitchFamily="18" charset="0"/>
                          <a:ea typeface="Cambria Math" panose="02040503050406030204" pitchFamily="18" charset="0"/>
                        </a:rPr>
                        <m:t>=−</m:t>
                      </m:r>
                      <m:r>
                        <a:rPr lang="en-US" altLang="zh-CN" sz="2000" i="1">
                          <a:solidFill>
                            <a:srgbClr val="FF0000"/>
                          </a:solidFill>
                          <a:latin typeface="Cambria Math" panose="02040503050406030204" pitchFamily="18" charset="0"/>
                          <a:ea typeface="Cambria Math" panose="02040503050406030204" pitchFamily="18" charset="0"/>
                        </a:rPr>
                        <m:t>𝑋</m:t>
                      </m:r>
                      <m:r>
                        <a:rPr lang="en-US" altLang="zh-CN" sz="2000" i="1" baseline="-25000">
                          <a:solidFill>
                            <a:srgbClr val="FF0000"/>
                          </a:solidFill>
                          <a:latin typeface="Cambria Math" panose="02040503050406030204" pitchFamily="18" charset="0"/>
                          <a:ea typeface="Cambria Math" panose="02040503050406030204" pitchFamily="18" charset="0"/>
                        </a:rPr>
                        <m:t>𝑔</m:t>
                      </m:r>
                    </m:oMath>
                  </m:oMathPara>
                </a14:m>
                <a:endParaRPr lang="zh-CN" altLang="en-US" sz="2000" baseline="-25000" dirty="0"/>
              </a:p>
            </p:txBody>
          </p:sp>
        </mc:Choice>
        <mc:Fallback xmlns="">
          <p:sp>
            <p:nvSpPr>
              <p:cNvPr id="68" name="文本框 67">
                <a:extLst>
                  <a:ext uri="{FF2B5EF4-FFF2-40B4-BE49-F238E27FC236}">
                    <a16:creationId xmlns:a16="http://schemas.microsoft.com/office/drawing/2014/main" id="{FC775554-85A3-4299-945E-337A85E60289}"/>
                  </a:ext>
                </a:extLst>
              </p:cNvPr>
              <p:cNvSpPr txBox="1">
                <a:spLocks noRot="1" noChangeAspect="1" noMove="1" noResize="1" noEditPoints="1" noAdjustHandles="1" noChangeArrowheads="1" noChangeShapeType="1" noTextEdit="1"/>
              </p:cNvSpPr>
              <p:nvPr/>
            </p:nvSpPr>
            <p:spPr>
              <a:xfrm>
                <a:off x="3072634" y="6176942"/>
                <a:ext cx="5051394" cy="392993"/>
              </a:xfrm>
              <a:prstGeom prst="rect">
                <a:avLst/>
              </a:prstGeom>
              <a:blipFill>
                <a:blip r:embed="rId11"/>
                <a:stretch>
                  <a:fillRect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7273A3E4-A391-4AAE-84F2-A7EF2F2C58FC}"/>
                  </a:ext>
                </a:extLst>
              </p:cNvPr>
              <p:cNvSpPr/>
              <p:nvPr/>
            </p:nvSpPr>
            <p:spPr>
              <a:xfrm>
                <a:off x="6153597" y="5967553"/>
                <a:ext cx="2155269" cy="714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𝑃</m:t>
                      </m:r>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m:t>
                      </m:r>
                      <m:f>
                        <m:fPr>
                          <m:ctrlPr>
                            <a:rPr lang="en-US" altLang="zh-CN" sz="2000" i="1">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000" i="1">
                              <a:solidFill>
                                <a:schemeClr val="accent1">
                                  <a:lumMod val="50000"/>
                                </a:schemeClr>
                              </a:solidFill>
                              <a:latin typeface="Cambria Math" panose="02040503050406030204" pitchFamily="18" charset="0"/>
                              <a:ea typeface="Cambria Math" panose="02040503050406030204" pitchFamily="18" charset="0"/>
                            </a:rPr>
                            <m:t>1</m:t>
                          </m:r>
                        </m:num>
                        <m:den>
                          <m:r>
                            <a:rPr lang="en-US" altLang="zh-CN" sz="2000" i="1">
                              <a:solidFill>
                                <a:schemeClr val="accent1">
                                  <a:lumMod val="50000"/>
                                </a:schemeClr>
                              </a:solidFill>
                              <a:latin typeface="Cambria Math" panose="02040503050406030204" pitchFamily="18" charset="0"/>
                              <a:ea typeface="Cambria Math" panose="02040503050406030204" pitchFamily="18" charset="0"/>
                            </a:rPr>
                            <m:t>2</m:t>
                          </m:r>
                        </m:den>
                      </m:f>
                      <m:sSup>
                        <m:sSupPr>
                          <m:ctrlPr>
                            <a:rPr lang="en-US" altLang="zh-CN" sz="2000" i="1" smtClean="0">
                              <a:solidFill>
                                <a:schemeClr val="accent1">
                                  <a:lumMod val="50000"/>
                                </a:schemeClr>
                              </a:solidFill>
                              <a:latin typeface="Cambria Math" panose="02040503050406030204" pitchFamily="18" charset="0"/>
                              <a:ea typeface="Cambria Math" panose="02040503050406030204" pitchFamily="18" charset="0"/>
                            </a:rPr>
                          </m:ctrlPr>
                        </m:sSupPr>
                        <m:e>
                          <m:d>
                            <m:dPr>
                              <m:begChr m:val="|"/>
                              <m:endChr m:val="|"/>
                              <m:ctrlPr>
                                <a:rPr lang="en-US" altLang="zh-CN" sz="2000"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000" i="1">
                                  <a:solidFill>
                                    <a:schemeClr val="accent1">
                                      <a:lumMod val="50000"/>
                                    </a:schemeClr>
                                  </a:solidFill>
                                  <a:latin typeface="Cambria Math" panose="02040503050406030204" pitchFamily="18" charset="0"/>
                                  <a:ea typeface="Cambria Math" panose="02040503050406030204" pitchFamily="18" charset="0"/>
                                </a:rPr>
                                <m:t>𝑉</m:t>
                              </m:r>
                              <m:r>
                                <a:rPr lang="en-US" altLang="zh-CN" sz="2000" i="1" baseline="-25000">
                                  <a:solidFill>
                                    <a:schemeClr val="accent1">
                                      <a:lumMod val="50000"/>
                                    </a:schemeClr>
                                  </a:solidFill>
                                  <a:latin typeface="Cambria Math" panose="02040503050406030204" pitchFamily="18" charset="0"/>
                                  <a:ea typeface="Cambria Math" panose="02040503050406030204" pitchFamily="18" charset="0"/>
                                </a:rPr>
                                <m:t>𝑔</m:t>
                              </m:r>
                            </m:e>
                          </m:d>
                        </m:e>
                        <m:sup>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2</m:t>
                          </m:r>
                        </m:sup>
                      </m:sSup>
                      <m:f>
                        <m:fPr>
                          <m:ctrlPr>
                            <a:rPr lang="en-US" altLang="zh-CN" sz="2000" i="1">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1</m:t>
                          </m:r>
                        </m:num>
                        <m:den>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4</m:t>
                          </m:r>
                          <m:d>
                            <m:dPr>
                              <m:ctrlP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ctrlPr>
                            </m:dPr>
                            <m:e>
                              <m:r>
                                <a:rPr lang="en-US" altLang="zh-CN" sz="2000" b="0" i="1" smtClean="0">
                                  <a:solidFill>
                                    <a:schemeClr val="accent1">
                                      <a:lumMod val="50000"/>
                                    </a:schemeClr>
                                  </a:solidFill>
                                  <a:latin typeface="Cambria Math" panose="02040503050406030204" pitchFamily="18" charset="0"/>
                                  <a:ea typeface="Cambria Math" panose="02040503050406030204" pitchFamily="18" charset="0"/>
                                </a:rPr>
                                <m:t>𝑅</m:t>
                              </m:r>
                              <m:r>
                                <a:rPr lang="en-US" altLang="zh-CN" sz="2000" i="1" baseline="-25000">
                                  <a:solidFill>
                                    <a:schemeClr val="accent1">
                                      <a:lumMod val="50000"/>
                                    </a:schemeClr>
                                  </a:solidFill>
                                  <a:latin typeface="Cambria Math" panose="02040503050406030204" pitchFamily="18" charset="0"/>
                                  <a:ea typeface="Cambria Math" panose="02040503050406030204" pitchFamily="18" charset="0"/>
                                </a:rPr>
                                <m:t>𝑔</m:t>
                              </m:r>
                            </m:e>
                          </m:d>
                        </m:den>
                      </m:f>
                    </m:oMath>
                  </m:oMathPara>
                </a14:m>
                <a:endParaRPr lang="zh-CN" altLang="en-US" sz="2000" i="1" dirty="0">
                  <a:solidFill>
                    <a:schemeClr val="accent1">
                      <a:lumMod val="50000"/>
                    </a:schemeClr>
                  </a:solidFill>
                </a:endParaRPr>
              </a:p>
            </p:txBody>
          </p:sp>
        </mc:Choice>
        <mc:Fallback xmlns="">
          <p:sp>
            <p:nvSpPr>
              <p:cNvPr id="69" name="矩形 68">
                <a:extLst>
                  <a:ext uri="{FF2B5EF4-FFF2-40B4-BE49-F238E27FC236}">
                    <a16:creationId xmlns:a16="http://schemas.microsoft.com/office/drawing/2014/main" id="{7273A3E4-A391-4AAE-84F2-A7EF2F2C58FC}"/>
                  </a:ext>
                </a:extLst>
              </p:cNvPr>
              <p:cNvSpPr>
                <a:spLocks noRot="1" noChangeAspect="1" noMove="1" noResize="1" noEditPoints="1" noAdjustHandles="1" noChangeArrowheads="1" noChangeShapeType="1" noTextEdit="1"/>
              </p:cNvSpPr>
              <p:nvPr/>
            </p:nvSpPr>
            <p:spPr>
              <a:xfrm>
                <a:off x="6153597" y="5967553"/>
                <a:ext cx="2155269" cy="714042"/>
              </a:xfrm>
              <a:prstGeom prst="rect">
                <a:avLst/>
              </a:prstGeom>
              <a:blipFill>
                <a:blip r:embed="rId1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0118E3F-49C0-46D2-B8FD-3A3B6FB79BE0}"/>
              </a:ext>
            </a:extLst>
          </p:cNvPr>
          <p:cNvSpPr txBox="1"/>
          <p:nvPr/>
        </p:nvSpPr>
        <p:spPr>
          <a:xfrm>
            <a:off x="2883171" y="5620427"/>
            <a:ext cx="2213330" cy="461665"/>
          </a:xfrm>
          <a:prstGeom prst="rect">
            <a:avLst/>
          </a:prstGeom>
          <a:noFill/>
        </p:spPr>
        <p:txBody>
          <a:bodyPr wrap="square" rtlCol="0">
            <a:spAutoFit/>
          </a:bodyPr>
          <a:lstStyle/>
          <a:p>
            <a:r>
              <a:rPr lang="zh-CN" altLang="en-US" dirty="0">
                <a:solidFill>
                  <a:srgbClr val="9900CC"/>
                </a:solidFill>
              </a:rPr>
              <a:t>共轭匹配</a:t>
            </a:r>
          </a:p>
        </p:txBody>
      </p:sp>
    </p:spTree>
    <p:extLst>
      <p:ext uri="{BB962C8B-B14F-4D97-AF65-F5344CB8AC3E}">
        <p14:creationId xmlns:p14="http://schemas.microsoft.com/office/powerpoint/2010/main" val="623650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A25891A-76BC-4279-8038-D7DDAA62D1EF}"/>
              </a:ext>
            </a:extLst>
          </p:cNvPr>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电磁理论</a:t>
            </a:r>
            <a:endParaRPr lang="zh-CN" altLang="en-US" dirty="0"/>
          </a:p>
        </p:txBody>
      </p:sp>
      <p:sp>
        <p:nvSpPr>
          <p:cNvPr id="48131" name="文本框 6">
            <a:extLst>
              <a:ext uri="{FF2B5EF4-FFF2-40B4-BE49-F238E27FC236}">
                <a16:creationId xmlns:a16="http://schemas.microsoft.com/office/drawing/2014/main" id="{4628D94D-4FBC-4D93-BE44-E51F6971B640}"/>
              </a:ext>
            </a:extLst>
          </p:cNvPr>
          <p:cNvSpPr txBox="1">
            <a:spLocks noChangeArrowheads="1"/>
          </p:cNvSpPr>
          <p:nvPr/>
        </p:nvSpPr>
        <p:spPr bwMode="auto">
          <a:xfrm>
            <a:off x="395536" y="1720850"/>
            <a:ext cx="835292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marL="571500" indent="-571500">
              <a:spcBef>
                <a:spcPct val="0"/>
              </a:spcBef>
              <a:buFont typeface="Wingdings" panose="05000000000000000000" pitchFamily="2" charset="2"/>
              <a:buChar char="n"/>
            </a:pPr>
            <a:r>
              <a:rPr lang="zh-CN" altLang="en-US" sz="3600" b="0" dirty="0">
                <a:ea typeface="宋体" panose="02010600030101010101" pitchFamily="2" charset="-122"/>
              </a:rPr>
              <a:t>令</a:t>
            </a:r>
            <a:r>
              <a:rPr lang="zh-CN" altLang="en-US" sz="3600" b="0" dirty="0">
                <a:ea typeface="宋体" panose="02010600030101010101" pitchFamily="2" charset="-122"/>
                <a:cs typeface="Times New Roman" panose="02020603050405020304" pitchFamily="18" charset="0"/>
              </a:rPr>
              <a:t>两个旋度方程不再互相耦合，波动方程不复存在。电路可以基于静态</a:t>
            </a:r>
            <a:r>
              <a:rPr lang="en-US" altLang="zh-CN" sz="3600" b="0" dirty="0">
                <a:ea typeface="宋体" panose="02010600030101010101" pitchFamily="2" charset="-122"/>
                <a:cs typeface="Times New Roman" panose="02020603050405020304" pitchFamily="18" charset="0"/>
              </a:rPr>
              <a:t>\</a:t>
            </a:r>
            <a:r>
              <a:rPr lang="zh-CN" altLang="en-US" sz="3600" b="0" dirty="0">
                <a:ea typeface="宋体" panose="02010600030101010101" pitchFamily="2" charset="-122"/>
                <a:cs typeface="Times New Roman" panose="02020603050405020304" pitchFamily="18" charset="0"/>
              </a:rPr>
              <a:t>准静态的状态分析，麦克斯韦方程变为</a:t>
            </a:r>
            <a:r>
              <a:rPr lang="zh-CN" altLang="en-US" sz="3600" b="0" dirty="0">
                <a:solidFill>
                  <a:srgbClr val="FF0000"/>
                </a:solidFill>
                <a:ea typeface="宋体" panose="02010600030101010101" pitchFamily="2" charset="-122"/>
                <a:cs typeface="Times New Roman" panose="02020603050405020304" pitchFamily="18" charset="0"/>
              </a:rPr>
              <a:t>基尔霍夫电流定律、电压定律</a:t>
            </a:r>
            <a:r>
              <a:rPr lang="zh-CN" altLang="en-US" sz="3600" b="0" dirty="0">
                <a:ea typeface="宋体" panose="02010600030101010101" pitchFamily="2" charset="-122"/>
                <a:cs typeface="Times New Roman" panose="02020603050405020304" pitchFamily="18" charset="0"/>
              </a:rPr>
              <a:t>（</a:t>
            </a:r>
            <a:r>
              <a:rPr lang="en-US" altLang="zh-CN" sz="3600" b="0" dirty="0">
                <a:ea typeface="宋体" panose="02010600030101010101" pitchFamily="2" charset="-122"/>
                <a:cs typeface="Times New Roman" panose="02020603050405020304" pitchFamily="18" charset="0"/>
              </a:rPr>
              <a:t>KCL/KVL</a:t>
            </a:r>
            <a:r>
              <a:rPr lang="zh-CN" altLang="en-US" sz="3600" b="0" dirty="0">
                <a:ea typeface="宋体" panose="02010600030101010101" pitchFamily="2" charset="-122"/>
                <a:cs typeface="Times New Roman" panose="02020603050405020304" pitchFamily="18" charset="0"/>
              </a:rPr>
              <a:t>）</a:t>
            </a:r>
            <a:endParaRPr lang="en-US" altLang="zh-CN" sz="3600" b="0" dirty="0">
              <a:ea typeface="宋体" panose="02010600030101010101" pitchFamily="2" charset="-122"/>
              <a:cs typeface="Times New Roman" panose="02020603050405020304" pitchFamily="18" charset="0"/>
            </a:endParaRPr>
          </a:p>
          <a:p>
            <a:pPr marL="571500" indent="-571500">
              <a:spcBef>
                <a:spcPct val="0"/>
              </a:spcBef>
              <a:buFont typeface="Wingdings" panose="05000000000000000000" pitchFamily="2" charset="2"/>
              <a:buChar char="n"/>
            </a:pPr>
            <a:endParaRPr lang="en-US" altLang="zh-CN" sz="3600" b="0" dirty="0">
              <a:ea typeface="宋体" panose="02010600030101010101" pitchFamily="2" charset="-122"/>
              <a:cs typeface="Times New Roman" panose="02020603050405020304" pitchFamily="18" charset="0"/>
            </a:endParaRPr>
          </a:p>
          <a:p>
            <a:pPr marL="571500" indent="-571500">
              <a:spcBef>
                <a:spcPct val="0"/>
              </a:spcBef>
              <a:buFont typeface="Wingdings" panose="05000000000000000000" pitchFamily="2" charset="2"/>
              <a:buChar char="n"/>
            </a:pPr>
            <a:r>
              <a:rPr lang="zh-CN" altLang="en-US" sz="3600" b="0" dirty="0">
                <a:solidFill>
                  <a:srgbClr val="FF0000"/>
                </a:solidFill>
                <a:ea typeface="宋体" panose="02010600030101010101" pitchFamily="2" charset="-122"/>
                <a:cs typeface="Times New Roman" panose="02020603050405020304" pitchFamily="18" charset="0"/>
              </a:rPr>
              <a:t>基尔霍夫电流定律、电压定律</a:t>
            </a:r>
            <a:r>
              <a:rPr lang="zh-CN" altLang="en-US" sz="3600" b="0" dirty="0">
                <a:ea typeface="宋体" panose="02010600030101010101" pitchFamily="2" charset="-122"/>
                <a:cs typeface="Times New Roman" panose="02020603050405020304" pitchFamily="18" charset="0"/>
              </a:rPr>
              <a:t>（</a:t>
            </a:r>
            <a:r>
              <a:rPr lang="en-US" altLang="zh-CN" sz="3600" b="0" dirty="0">
                <a:ea typeface="宋体" panose="02010600030101010101" pitchFamily="2" charset="-122"/>
                <a:cs typeface="Times New Roman" panose="02020603050405020304" pitchFamily="18" charset="0"/>
              </a:rPr>
              <a:t>KCL/KVL</a:t>
            </a:r>
            <a:r>
              <a:rPr lang="zh-CN" altLang="en-US" sz="3600" b="0" dirty="0">
                <a:ea typeface="宋体" panose="02010600030101010101" pitchFamily="2" charset="-122"/>
                <a:cs typeface="Times New Roman" panose="02020603050405020304" pitchFamily="18" charset="0"/>
              </a:rPr>
              <a:t>）是麦克斯韦方程在宏观低速下的近似。</a:t>
            </a:r>
          </a:p>
          <a:p>
            <a:pPr marL="571500" indent="-571500">
              <a:spcBef>
                <a:spcPct val="0"/>
              </a:spcBef>
              <a:buFont typeface="Wingdings" panose="05000000000000000000" pitchFamily="2" charset="2"/>
              <a:buChar char="n"/>
            </a:pPr>
            <a:endParaRPr lang="zh-CN" altLang="en-US" sz="3600" b="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90</a:t>
            </a:fld>
            <a:endParaRPr lang="zh-CN" altLang="en-US" dirty="0"/>
          </a:p>
        </p:txBody>
      </p:sp>
      <p:sp>
        <p:nvSpPr>
          <p:cNvPr id="5" name="Rectangle 2"/>
          <p:cNvSpPr>
            <a:spLocks noChangeArrowheads="1"/>
          </p:cNvSpPr>
          <p:nvPr/>
        </p:nvSpPr>
        <p:spPr bwMode="auto">
          <a:xfrm>
            <a:off x="914400" y="990600"/>
            <a:ext cx="708660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200" b="1">
                <a:solidFill>
                  <a:schemeClr val="tx2"/>
                </a:solidFill>
                <a:ea typeface="楷体_GB2312" pitchFamily="49" charset="-122"/>
              </a:rPr>
              <a:t>三种匹配时传送给负载的功率—</a:t>
            </a:r>
            <a:r>
              <a:rPr lang="en-US" altLang="zh-CN" sz="2800" b="1" i="1">
                <a:solidFill>
                  <a:schemeClr val="tx2"/>
                </a:solidFill>
                <a:latin typeface="Comic Sans MS" pitchFamily="66" charset="0"/>
                <a:ea typeface="楷体_GB2312" pitchFamily="49" charset="-122"/>
              </a:rPr>
              <a:t>cont3</a:t>
            </a:r>
          </a:p>
        </p:txBody>
      </p:sp>
      <p:sp>
        <p:nvSpPr>
          <p:cNvPr id="6" name="Rectangle 3"/>
          <p:cNvSpPr>
            <a:spLocks noChangeArrowheads="1"/>
          </p:cNvSpPr>
          <p:nvPr/>
        </p:nvSpPr>
        <p:spPr bwMode="auto">
          <a:xfrm>
            <a:off x="838200" y="1981200"/>
            <a:ext cx="7239000"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buFont typeface="Wingdings" pitchFamily="2" charset="2"/>
              <a:buNone/>
            </a:pPr>
            <a:r>
              <a:rPr lang="zh-CN" altLang="en-US" sz="2400" b="1" dirty="0">
                <a:solidFill>
                  <a:srgbClr val="6600CC"/>
                </a:solidFill>
                <a:latin typeface="Times New Roman" pitchFamily="18" charset="0"/>
                <a:ea typeface="楷体_GB2312" pitchFamily="49" charset="-122"/>
              </a:rPr>
              <a:t> (1)</a:t>
            </a:r>
            <a:r>
              <a:rPr lang="zh-CN" altLang="en-US" sz="2400" b="1" u="sng" dirty="0">
                <a:solidFill>
                  <a:srgbClr val="FF0000"/>
                </a:solidFill>
                <a:latin typeface="Times New Roman" pitchFamily="18" charset="0"/>
                <a:ea typeface="楷体_GB2312" pitchFamily="49" charset="-122"/>
              </a:rPr>
              <a:t>信号源共轭匹配时传送给负载的功率最大</a:t>
            </a:r>
          </a:p>
          <a:p>
            <a:pPr algn="just" eaLnBrk="1" hangingPunct="1">
              <a:buFont typeface="Wingdings" pitchFamily="2" charset="2"/>
              <a:buNone/>
            </a:pPr>
            <a:r>
              <a:rPr lang="en-US" altLang="zh-CN" sz="2400" b="1" dirty="0">
                <a:solidFill>
                  <a:srgbClr val="6600CC"/>
                </a:solidFill>
                <a:latin typeface="Times New Roman" pitchFamily="18" charset="0"/>
                <a:ea typeface="楷体_GB2312" pitchFamily="49" charset="-122"/>
              </a:rPr>
              <a:t>    </a:t>
            </a:r>
            <a:r>
              <a:rPr lang="zh-CN" altLang="en-US" sz="2400" b="1" dirty="0">
                <a:solidFill>
                  <a:srgbClr val="6600CC"/>
                </a:solidFill>
                <a:latin typeface="Times New Roman" pitchFamily="18" charset="0"/>
                <a:ea typeface="楷体_GB2312" pitchFamily="49" charset="-122"/>
              </a:rPr>
              <a:t>满足条件: </a:t>
            </a:r>
            <a:r>
              <a:rPr lang="en-US" altLang="zh-CN" sz="2400" b="1" dirty="0">
                <a:latin typeface="Times New Roman" pitchFamily="18" charset="0"/>
                <a:ea typeface="楷体_GB2312" pitchFamily="49" charset="-122"/>
              </a:rPr>
              <a:t>Z</a:t>
            </a:r>
            <a:r>
              <a:rPr lang="en-US" altLang="zh-CN" sz="2400" b="1" i="1" baseline="-25000" dirty="0">
                <a:latin typeface="Times New Roman" pitchFamily="18" charset="0"/>
                <a:ea typeface="楷体_GB2312" pitchFamily="49" charset="-122"/>
              </a:rPr>
              <a:t>in</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Z</a:t>
            </a:r>
            <a:r>
              <a:rPr lang="en-US" altLang="zh-CN" sz="2400" b="1" baseline="-25000" dirty="0" err="1">
                <a:latin typeface="Times New Roman" pitchFamily="18" charset="0"/>
                <a:ea typeface="楷体_GB2312" pitchFamily="49" charset="-122"/>
              </a:rPr>
              <a:t>G</a:t>
            </a:r>
            <a:r>
              <a:rPr lang="en-US" altLang="zh-CN" sz="2400" b="1" dirty="0">
                <a:latin typeface="Times New Roman" pitchFamily="18" charset="0"/>
                <a:ea typeface="楷体_GB2312" pitchFamily="49" charset="-122"/>
              </a:rPr>
              <a:t>* (or </a:t>
            </a:r>
            <a:r>
              <a:rPr lang="en-US" altLang="zh-CN" sz="2400" b="1" i="1" dirty="0" err="1">
                <a:latin typeface="Times New Roman" pitchFamily="18" charset="0"/>
                <a:ea typeface="楷体_GB2312" pitchFamily="49" charset="-122"/>
              </a:rPr>
              <a:t>R</a:t>
            </a:r>
            <a:r>
              <a:rPr lang="en-US" altLang="zh-CN" sz="2400" b="1" i="1" baseline="-25000" dirty="0" err="1">
                <a:latin typeface="Times New Roman" pitchFamily="18" charset="0"/>
                <a:ea typeface="楷体_GB2312" pitchFamily="49" charset="-122"/>
              </a:rPr>
              <a:t>in</a:t>
            </a:r>
            <a:r>
              <a:rPr lang="en-US" altLang="zh-CN" sz="2400" b="1" dirty="0">
                <a:latin typeface="Times New Roman" pitchFamily="18" charset="0"/>
                <a:ea typeface="楷体_GB2312" pitchFamily="49" charset="-122"/>
              </a:rPr>
              <a:t>=</a:t>
            </a:r>
            <a:r>
              <a:rPr lang="en-US" altLang="zh-CN" sz="2400" b="1" i="1" dirty="0" err="1">
                <a:latin typeface="Times New Roman" pitchFamily="18" charset="0"/>
                <a:ea typeface="楷体_GB2312" pitchFamily="49" charset="-122"/>
              </a:rPr>
              <a:t>R</a:t>
            </a:r>
            <a:r>
              <a:rPr lang="en-US" altLang="zh-CN" sz="2400" b="1" i="1" baseline="-25000" dirty="0" err="1">
                <a:latin typeface="Times New Roman" pitchFamily="18" charset="0"/>
                <a:ea typeface="楷体_GB2312" pitchFamily="49" charset="-122"/>
              </a:rPr>
              <a:t>G</a:t>
            </a:r>
            <a:r>
              <a:rPr lang="en-US" altLang="zh-CN" sz="2400" b="1" dirty="0">
                <a:latin typeface="Times New Roman" pitchFamily="18" charset="0"/>
                <a:ea typeface="楷体_GB2312" pitchFamily="49" charset="-122"/>
              </a:rPr>
              <a:t>, </a:t>
            </a:r>
            <a:r>
              <a:rPr lang="en-US" altLang="zh-CN" sz="2400" b="1" i="1" dirty="0">
                <a:latin typeface="Times New Roman" pitchFamily="18" charset="0"/>
                <a:ea typeface="楷体_GB2312" pitchFamily="49" charset="-122"/>
              </a:rPr>
              <a:t>X</a:t>
            </a:r>
            <a:r>
              <a:rPr lang="en-US" altLang="zh-CN" sz="2400" b="1" i="1" baseline="-25000" dirty="0">
                <a:latin typeface="Times New Roman" pitchFamily="18" charset="0"/>
                <a:ea typeface="楷体_GB2312" pitchFamily="49" charset="-122"/>
              </a:rPr>
              <a:t>in</a:t>
            </a:r>
            <a:r>
              <a:rPr lang="en-US" altLang="zh-CN" sz="2400" b="1" dirty="0">
                <a:latin typeface="Times New Roman" pitchFamily="18" charset="0"/>
                <a:ea typeface="楷体_GB2312" pitchFamily="49" charset="-122"/>
              </a:rPr>
              <a:t>=-</a:t>
            </a:r>
            <a:r>
              <a:rPr lang="en-US" altLang="zh-CN" sz="2400" b="1" i="1" dirty="0" err="1">
                <a:latin typeface="Times New Roman" pitchFamily="18" charset="0"/>
                <a:ea typeface="楷体_GB2312" pitchFamily="49" charset="-122"/>
              </a:rPr>
              <a:t>X</a:t>
            </a:r>
            <a:r>
              <a:rPr lang="en-US" altLang="zh-CN" sz="2400" b="1" i="1" baseline="-25000" dirty="0" err="1">
                <a:latin typeface="Times New Roman" pitchFamily="18" charset="0"/>
                <a:ea typeface="楷体_GB2312" pitchFamily="49" charset="-122"/>
              </a:rPr>
              <a:t>G</a:t>
            </a:r>
            <a:r>
              <a:rPr lang="en-US" altLang="zh-CN" sz="2400" b="1" dirty="0">
                <a:latin typeface="Times New Roman" pitchFamily="18" charset="0"/>
                <a:ea typeface="楷体_GB2312" pitchFamily="49" charset="-122"/>
              </a:rPr>
              <a:t>)</a:t>
            </a:r>
          </a:p>
          <a:p>
            <a:pPr algn="just" eaLnBrk="1" hangingPunct="1">
              <a:buFont typeface="Wingdings" pitchFamily="2" charset="2"/>
              <a:buNone/>
            </a:pPr>
            <a:r>
              <a:rPr lang="en-US" altLang="zh-CN" sz="2400" b="1" dirty="0">
                <a:latin typeface="Times New Roman" pitchFamily="18" charset="0"/>
                <a:ea typeface="楷体_GB2312" pitchFamily="49" charset="-122"/>
              </a:rPr>
              <a:t> (</a:t>
            </a:r>
            <a:r>
              <a:rPr lang="en-US" altLang="zh-CN" sz="2400" b="1" dirty="0">
                <a:solidFill>
                  <a:srgbClr val="6600CC"/>
                </a:solidFill>
                <a:latin typeface="Times New Roman" pitchFamily="18" charset="0"/>
                <a:ea typeface="楷体_GB2312" pitchFamily="49" charset="-122"/>
              </a:rPr>
              <a:t>2)</a:t>
            </a:r>
            <a:r>
              <a:rPr lang="zh-CN" altLang="en-US" sz="2400" b="1" dirty="0">
                <a:solidFill>
                  <a:srgbClr val="6600CC"/>
                </a:solidFill>
                <a:latin typeface="Times New Roman" pitchFamily="18" charset="0"/>
                <a:ea typeface="楷体_GB2312" pitchFamily="49" charset="-122"/>
              </a:rPr>
              <a:t>当信号源阻抗为实数时,信号源与负载的匹配和信号源共轭匹配产生的结果都相同: 传送给负载的功率最大。</a:t>
            </a:r>
          </a:p>
          <a:p>
            <a:pPr algn="just" eaLnBrk="1" hangingPunct="1">
              <a:buFont typeface="Wingdings" pitchFamily="2" charset="2"/>
              <a:buNone/>
            </a:pPr>
            <a:r>
              <a:rPr lang="en-US" altLang="zh-CN" sz="2400" b="1" dirty="0">
                <a:solidFill>
                  <a:srgbClr val="6600CC"/>
                </a:solidFill>
                <a:latin typeface="Times New Roman" pitchFamily="18" charset="0"/>
                <a:ea typeface="楷体_GB2312" pitchFamily="49" charset="-122"/>
              </a:rPr>
              <a:t> (3)</a:t>
            </a:r>
            <a:r>
              <a:rPr lang="zh-CN" altLang="en-US" sz="2400" b="1" dirty="0">
                <a:solidFill>
                  <a:srgbClr val="6600CC"/>
                </a:solidFill>
                <a:latin typeface="Times New Roman" pitchFamily="18" charset="0"/>
                <a:ea typeface="楷体_GB2312" pitchFamily="49" charset="-122"/>
              </a:rPr>
              <a:t>负载和传输线匹配,并不能保证传输给负载的功率最大。</a:t>
            </a:r>
          </a:p>
          <a:p>
            <a:pPr algn="just" eaLnBrk="1" hangingPunct="1">
              <a:buFont typeface="Wingdings" pitchFamily="2" charset="2"/>
              <a:buNone/>
            </a:pPr>
            <a:r>
              <a:rPr lang="en-US" altLang="zh-CN" sz="2400" b="1" dirty="0">
                <a:solidFill>
                  <a:srgbClr val="6600CC"/>
                </a:solidFill>
                <a:latin typeface="Times New Roman" pitchFamily="18" charset="0"/>
                <a:ea typeface="楷体_GB2312" pitchFamily="49" charset="-122"/>
              </a:rPr>
              <a:t> (4) </a:t>
            </a:r>
            <a:r>
              <a:rPr lang="zh-CN" altLang="en-US" sz="2400" b="1" dirty="0">
                <a:solidFill>
                  <a:srgbClr val="6600CC"/>
                </a:solidFill>
                <a:latin typeface="Times New Roman" pitchFamily="18" charset="0"/>
                <a:ea typeface="楷体_GB2312" pitchFamily="49" charset="-122"/>
              </a:rPr>
              <a:t>要获得最佳效率的传输系统</a:t>
            </a:r>
            <a:r>
              <a:rPr lang="zh-CN" altLang="en-US" sz="2400" b="1" dirty="0" smtClean="0">
                <a:solidFill>
                  <a:srgbClr val="6600CC"/>
                </a:solidFill>
                <a:latin typeface="Times New Roman" pitchFamily="18" charset="0"/>
                <a:ea typeface="楷体_GB2312" pitchFamily="49" charset="-122"/>
              </a:rPr>
              <a:t>,</a:t>
            </a:r>
            <a:r>
              <a:rPr lang="zh-CN" altLang="en-US" sz="2400" b="1" dirty="0">
                <a:solidFill>
                  <a:srgbClr val="6600CC"/>
                </a:solidFill>
                <a:latin typeface="Times New Roman" pitchFamily="18" charset="0"/>
                <a:ea typeface="楷体_GB2312" pitchFamily="49" charset="-122"/>
              </a:rPr>
              <a:t>往往</a:t>
            </a:r>
            <a:r>
              <a:rPr lang="zh-CN" altLang="en-US" sz="2400" b="1" dirty="0" smtClean="0">
                <a:solidFill>
                  <a:srgbClr val="6600CC"/>
                </a:solidFill>
                <a:latin typeface="Times New Roman" pitchFamily="18" charset="0"/>
                <a:ea typeface="楷体_GB2312" pitchFamily="49" charset="-122"/>
              </a:rPr>
              <a:t>并不</a:t>
            </a:r>
            <a:r>
              <a:rPr lang="zh-CN" altLang="en-US" sz="2400" b="1" dirty="0">
                <a:solidFill>
                  <a:srgbClr val="6600CC"/>
                </a:solidFill>
                <a:latin typeface="Times New Roman" pitchFamily="18" charset="0"/>
                <a:ea typeface="楷体_GB2312" pitchFamily="49" charset="-122"/>
              </a:rPr>
              <a:t>要求负载匹配和信号源共轭匹配。</a:t>
            </a:r>
          </a:p>
        </p:txBody>
      </p:sp>
    </p:spTree>
    <p:extLst>
      <p:ext uri="{BB962C8B-B14F-4D97-AF65-F5344CB8AC3E}">
        <p14:creationId xmlns:p14="http://schemas.microsoft.com/office/powerpoint/2010/main" val="35230661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91</a:t>
            </a:fld>
            <a:endParaRPr lang="zh-CN" altLang="en-US" dirty="0"/>
          </a:p>
        </p:txBody>
      </p:sp>
      <p:sp>
        <p:nvSpPr>
          <p:cNvPr id="5" name="Rectangle 2"/>
          <p:cNvSpPr>
            <a:spLocks noChangeArrowheads="1"/>
          </p:cNvSpPr>
          <p:nvPr/>
        </p:nvSpPr>
        <p:spPr bwMode="auto">
          <a:xfrm>
            <a:off x="468313" y="1916113"/>
            <a:ext cx="7704137"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buFont typeface="Wingdings" pitchFamily="2" charset="2"/>
              <a:buNone/>
            </a:pPr>
            <a:r>
              <a:rPr lang="en-US" altLang="zh-CN" sz="2800" b="1">
                <a:solidFill>
                  <a:srgbClr val="6600CC"/>
                </a:solidFill>
                <a:latin typeface="Times New Roman" pitchFamily="18" charset="0"/>
                <a:ea typeface="楷体_GB2312" pitchFamily="49" charset="-122"/>
              </a:rPr>
              <a:t>    </a:t>
            </a:r>
            <a:r>
              <a:rPr lang="en-US" altLang="zh-CN" sz="2800" b="1" u="sng">
                <a:solidFill>
                  <a:srgbClr val="6600CC"/>
                </a:solidFill>
                <a:latin typeface="Times New Roman" pitchFamily="18" charset="0"/>
                <a:ea typeface="楷体_GB2312" pitchFamily="49" charset="-122"/>
              </a:rPr>
              <a:t>For example:</a:t>
            </a:r>
            <a:r>
              <a:rPr lang="en-US" altLang="zh-CN" sz="2800" b="1">
                <a:solidFill>
                  <a:srgbClr val="6600CC"/>
                </a:solidFill>
                <a:latin typeface="Times New Roman" pitchFamily="18" charset="0"/>
                <a:ea typeface="楷体_GB2312" pitchFamily="49" charset="-122"/>
              </a:rPr>
              <a:t> </a:t>
            </a:r>
          </a:p>
          <a:p>
            <a:pPr algn="just" eaLnBrk="1" hangingPunct="1">
              <a:buFont typeface="Wingdings" pitchFamily="2" charset="2"/>
              <a:buNone/>
            </a:pPr>
            <a:r>
              <a:rPr lang="zh-CN" altLang="en-US" sz="2800" b="1">
                <a:solidFill>
                  <a:srgbClr val="0066FF"/>
                </a:solidFill>
                <a:latin typeface="Times New Roman" pitchFamily="18" charset="0"/>
                <a:ea typeface="楷体_GB2312" pitchFamily="49" charset="-122"/>
              </a:rPr>
              <a:t>    若</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G</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L</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0</a:t>
            </a:r>
            <a:r>
              <a:rPr lang="en-US" altLang="zh-CN" sz="2800" b="1">
                <a:solidFill>
                  <a:srgbClr val="0066FF"/>
                </a:solidFill>
                <a:latin typeface="Times New Roman" pitchFamily="18" charset="0"/>
                <a:ea typeface="楷体_GB2312" pitchFamily="49" charset="-122"/>
              </a:rPr>
              <a:t>, </a:t>
            </a:r>
            <a:r>
              <a:rPr lang="zh-CN" altLang="en-US" sz="2800" b="1">
                <a:solidFill>
                  <a:srgbClr val="0066FF"/>
                </a:solidFill>
                <a:latin typeface="Times New Roman" pitchFamily="18" charset="0"/>
                <a:ea typeface="楷体_GB2312" pitchFamily="49" charset="-122"/>
              </a:rPr>
              <a:t>则负载和信号源都匹配(无反射)</a:t>
            </a:r>
            <a:r>
              <a:rPr lang="en-US" altLang="zh-CN" sz="2800" b="1">
                <a:solidFill>
                  <a:srgbClr val="0066FF"/>
                </a:solidFill>
                <a:latin typeface="Times New Roman" pitchFamily="18" charset="0"/>
                <a:ea typeface="楷体_GB2312" pitchFamily="49" charset="-122"/>
              </a:rPr>
              <a:t>, </a:t>
            </a:r>
            <a:r>
              <a:rPr lang="zh-CN" altLang="en-US" sz="2800" b="1">
                <a:solidFill>
                  <a:srgbClr val="0066FF"/>
                </a:solidFill>
                <a:latin typeface="Times New Roman" pitchFamily="18" charset="0"/>
                <a:ea typeface="楷体_GB2312" pitchFamily="49" charset="-122"/>
              </a:rPr>
              <a:t>但此时信号源的功率只有一半传送到负载(另一半被消耗在</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G</a:t>
            </a:r>
            <a:r>
              <a:rPr lang="zh-CN" altLang="en-US" sz="2800" b="1">
                <a:solidFill>
                  <a:srgbClr val="0066FF"/>
                </a:solidFill>
                <a:latin typeface="Times New Roman" pitchFamily="18" charset="0"/>
                <a:ea typeface="楷体_GB2312" pitchFamily="49" charset="-122"/>
              </a:rPr>
              <a:t>中), 传输效率仅为50%. </a:t>
            </a:r>
          </a:p>
          <a:p>
            <a:pPr algn="just" eaLnBrk="1" hangingPunct="1">
              <a:buFont typeface="Wingdings" pitchFamily="2" charset="2"/>
              <a:buNone/>
            </a:pPr>
            <a:endParaRPr lang="zh-CN" altLang="en-US" sz="2800" b="1">
              <a:solidFill>
                <a:srgbClr val="0066FF"/>
              </a:solidFill>
              <a:latin typeface="Times New Roman" pitchFamily="18" charset="0"/>
              <a:ea typeface="楷体_GB2312" pitchFamily="49" charset="-122"/>
            </a:endParaRPr>
          </a:p>
          <a:p>
            <a:pPr algn="just" eaLnBrk="1" hangingPunct="1">
              <a:buFont typeface="Wingdings" pitchFamily="2" charset="2"/>
              <a:buNone/>
            </a:pPr>
            <a:r>
              <a:rPr lang="zh-CN" altLang="en-US" sz="2800" b="1">
                <a:solidFill>
                  <a:srgbClr val="0066FF"/>
                </a:solidFill>
                <a:latin typeface="Times New Roman" pitchFamily="18" charset="0"/>
                <a:ea typeface="楷体_GB2312" pitchFamily="49" charset="-122"/>
              </a:rPr>
              <a:t>    而此时提高效率只能以减小</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G</a:t>
            </a:r>
            <a:r>
              <a:rPr lang="zh-CN" altLang="en-US" sz="2800" b="1">
                <a:solidFill>
                  <a:srgbClr val="0066FF"/>
                </a:solidFill>
                <a:latin typeface="Times New Roman" pitchFamily="18" charset="0"/>
                <a:ea typeface="楷体_GB2312" pitchFamily="49" charset="-122"/>
              </a:rPr>
              <a:t>为前提,因而无法满足</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G</a:t>
            </a:r>
            <a:r>
              <a:rPr lang="en-US" altLang="zh-CN" sz="2800" b="1">
                <a:solidFill>
                  <a:srgbClr val="0066FF"/>
                </a:solidFill>
                <a:latin typeface="Times New Roman" pitchFamily="18" charset="0"/>
                <a:ea typeface="楷体_GB2312" pitchFamily="49" charset="-122"/>
              </a:rPr>
              <a:t>=Z</a:t>
            </a:r>
            <a:r>
              <a:rPr lang="en-US" altLang="zh-CN" sz="2800" b="1" baseline="-25000">
                <a:solidFill>
                  <a:srgbClr val="0066FF"/>
                </a:solidFill>
                <a:latin typeface="Times New Roman" pitchFamily="18" charset="0"/>
                <a:ea typeface="楷体_GB2312" pitchFamily="49" charset="-122"/>
              </a:rPr>
              <a:t>0</a:t>
            </a:r>
            <a:r>
              <a:rPr lang="en-US" altLang="zh-CN" sz="2800" b="1">
                <a:solidFill>
                  <a:srgbClr val="0066FF"/>
                </a:solidFill>
                <a:latin typeface="Times New Roman" pitchFamily="18" charset="0"/>
                <a:ea typeface="楷体_GB2312" pitchFamily="49" charset="-122"/>
              </a:rPr>
              <a:t>.</a:t>
            </a:r>
          </a:p>
        </p:txBody>
      </p:sp>
    </p:spTree>
    <p:extLst>
      <p:ext uri="{BB962C8B-B14F-4D97-AF65-F5344CB8AC3E}">
        <p14:creationId xmlns:p14="http://schemas.microsoft.com/office/powerpoint/2010/main" val="29722599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92</a:t>
            </a:fld>
            <a:endParaRPr lang="zh-CN" altLang="en-US" dirty="0"/>
          </a:p>
        </p:txBody>
      </p:sp>
      <p:sp>
        <p:nvSpPr>
          <p:cNvPr id="5" name="Rectangle 2"/>
          <p:cNvSpPr>
            <a:spLocks noGrp="1" noChangeArrowheads="1"/>
          </p:cNvSpPr>
          <p:nvPr>
            <p:ph type="title"/>
          </p:nvPr>
        </p:nvSpPr>
        <p:spPr>
          <a:xfrm>
            <a:off x="1066800" y="609600"/>
            <a:ext cx="7793038" cy="1143000"/>
          </a:xfrm>
        </p:spPr>
        <p:txBody>
          <a:bodyPr/>
          <a:lstStyle/>
          <a:p>
            <a:pPr eaLnBrk="1" hangingPunct="1"/>
            <a:r>
              <a:rPr lang="zh-CN" altLang="en-US" sz="3600" b="1" smtClean="0">
                <a:ea typeface="楷体_GB2312" pitchFamily="49" charset="-122"/>
              </a:rPr>
              <a:t>对阻抗匹配网络的要求</a:t>
            </a:r>
          </a:p>
        </p:txBody>
      </p:sp>
      <p:sp>
        <p:nvSpPr>
          <p:cNvPr id="6" name="Rectangle 3"/>
          <p:cNvSpPr txBox="1">
            <a:spLocks noChangeArrowheads="1"/>
          </p:cNvSpPr>
          <p:nvPr/>
        </p:nvSpPr>
        <p:spPr>
          <a:xfrm>
            <a:off x="1182688" y="2017713"/>
            <a:ext cx="7710487" cy="37877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b="1" dirty="0" smtClean="0">
                <a:solidFill>
                  <a:srgbClr val="6600CC"/>
                </a:solidFill>
                <a:ea typeface="楷体_GB2312" pitchFamily="49" charset="-122"/>
              </a:rPr>
              <a:t>简单容易</a:t>
            </a:r>
          </a:p>
          <a:p>
            <a:r>
              <a:rPr lang="zh-CN" altLang="en-US" sz="2800" b="1" dirty="0" smtClean="0">
                <a:solidFill>
                  <a:srgbClr val="6600CC"/>
                </a:solidFill>
                <a:ea typeface="楷体_GB2312" pitchFamily="49" charset="-122"/>
              </a:rPr>
              <a:t>附加损耗小</a:t>
            </a:r>
          </a:p>
          <a:p>
            <a:r>
              <a:rPr lang="zh-CN" altLang="en-US" sz="2800" b="1" dirty="0" smtClean="0">
                <a:solidFill>
                  <a:srgbClr val="6600CC"/>
                </a:solidFill>
                <a:ea typeface="楷体_GB2312" pitchFamily="49" charset="-122"/>
              </a:rPr>
              <a:t>频带宽</a:t>
            </a:r>
          </a:p>
          <a:p>
            <a:r>
              <a:rPr lang="zh-CN" altLang="en-US" sz="2800" b="1" dirty="0" smtClean="0">
                <a:solidFill>
                  <a:srgbClr val="6600CC"/>
                </a:solidFill>
                <a:ea typeface="楷体_GB2312" pitchFamily="49" charset="-122"/>
              </a:rPr>
              <a:t>匹配可调</a:t>
            </a:r>
          </a:p>
          <a:p>
            <a:pPr algn="just"/>
            <a:r>
              <a:rPr lang="zh-CN" altLang="en-US" sz="2800" b="1" dirty="0" smtClean="0">
                <a:solidFill>
                  <a:srgbClr val="FF0066"/>
                </a:solidFill>
                <a:latin typeface="TimesNewRoman" charset="0"/>
                <a:ea typeface="宋体" pitchFamily="2" charset="-122"/>
              </a:rPr>
              <a:t>一般而言，阻抗匹配使用无耗的电抗性元件 </a:t>
            </a:r>
            <a:r>
              <a:rPr lang="en-US" altLang="zh-CN" sz="2800" b="1" dirty="0" smtClean="0">
                <a:solidFill>
                  <a:srgbClr val="FF0066"/>
                </a:solidFill>
                <a:latin typeface="TimesNewRoman" charset="0"/>
                <a:ea typeface="宋体" pitchFamily="2" charset="-122"/>
              </a:rPr>
              <a:t>(</a:t>
            </a:r>
            <a:r>
              <a:rPr lang="zh-CN" altLang="en-US" sz="2800" b="1" dirty="0" smtClean="0">
                <a:solidFill>
                  <a:srgbClr val="FF0066"/>
                </a:solidFill>
                <a:latin typeface="TimesNewRoman" charset="0"/>
                <a:ea typeface="宋体" pitchFamily="2" charset="-122"/>
              </a:rPr>
              <a:t>电抗元件</a:t>
            </a:r>
            <a:r>
              <a:rPr lang="en-US" altLang="zh-CN" sz="2800" b="1" dirty="0" smtClean="0">
                <a:solidFill>
                  <a:srgbClr val="FF0066"/>
                </a:solidFill>
                <a:latin typeface="TimesNewRoman" charset="0"/>
                <a:ea typeface="宋体" pitchFamily="2" charset="-122"/>
              </a:rPr>
              <a:t>)</a:t>
            </a:r>
          </a:p>
          <a:p>
            <a:endParaRPr lang="en-US" altLang="zh-CN" sz="2800" b="1" dirty="0" smtClean="0">
              <a:solidFill>
                <a:srgbClr val="FF0066"/>
              </a:solidFill>
              <a:ea typeface="楷体_GB2312" pitchFamily="49" charset="-122"/>
            </a:endParaRPr>
          </a:p>
        </p:txBody>
      </p:sp>
    </p:spTree>
    <p:extLst>
      <p:ext uri="{BB962C8B-B14F-4D97-AF65-F5344CB8AC3E}">
        <p14:creationId xmlns:p14="http://schemas.microsoft.com/office/powerpoint/2010/main" val="3899657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93</a:t>
            </a:fld>
            <a:endParaRPr lang="zh-CN" altLang="en-US" dirty="0"/>
          </a:p>
        </p:txBody>
      </p:sp>
      <p:sp>
        <p:nvSpPr>
          <p:cNvPr id="5" name="Rectangle 3"/>
          <p:cNvSpPr txBox="1">
            <a:spLocks noChangeArrowheads="1"/>
          </p:cNvSpPr>
          <p:nvPr/>
        </p:nvSpPr>
        <p:spPr>
          <a:xfrm>
            <a:off x="1042988" y="3284538"/>
            <a:ext cx="7772400" cy="1281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endParaRPr lang="en-US" altLang="zh-CN" smtClean="0">
              <a:latin typeface="Times New Roman" pitchFamily="18" charset="0"/>
              <a:ea typeface="宋体" pitchFamily="2" charset="-122"/>
            </a:endParaRPr>
          </a:p>
          <a:p>
            <a:endParaRPr lang="zh-CN" altLang="en-US" smtClean="0">
              <a:latin typeface="Times New Roman" pitchFamily="18" charset="0"/>
              <a:ea typeface="宋体" pitchFamily="2" charset="-122"/>
            </a:endParaRPr>
          </a:p>
        </p:txBody>
      </p:sp>
      <p:sp>
        <p:nvSpPr>
          <p:cNvPr id="7" name="Rectangle 6"/>
          <p:cNvSpPr>
            <a:spLocks noChangeArrowheads="1"/>
          </p:cNvSpPr>
          <p:nvPr/>
        </p:nvSpPr>
        <p:spPr bwMode="auto">
          <a:xfrm>
            <a:off x="611188" y="2781300"/>
            <a:ext cx="7680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buFont typeface="Wingdings" pitchFamily="2" charset="2"/>
              <a:buNone/>
            </a:pPr>
            <a:r>
              <a:rPr lang="en-US" altLang="zh-CN" sz="2800" b="1" dirty="0">
                <a:solidFill>
                  <a:srgbClr val="6600CC"/>
                </a:solidFill>
                <a:latin typeface="Comic Sans MS" pitchFamily="66" charset="0"/>
                <a:ea typeface="楷体_GB2312" pitchFamily="49" charset="-122"/>
                <a:sym typeface="Symbol" pitchFamily="18" charset="2"/>
              </a:rPr>
              <a:t>          /4</a:t>
            </a:r>
            <a:r>
              <a:rPr lang="zh-CN" altLang="en-US" sz="2800" b="1" dirty="0">
                <a:solidFill>
                  <a:srgbClr val="6600CC"/>
                </a:solidFill>
                <a:latin typeface="Comic Sans MS" pitchFamily="66" charset="0"/>
                <a:ea typeface="楷体_GB2312" pitchFamily="49" charset="-122"/>
                <a:sym typeface="Symbol" pitchFamily="18" charset="2"/>
              </a:rPr>
              <a:t>阻抗变换器</a:t>
            </a:r>
          </a:p>
          <a:p>
            <a:pPr algn="just" eaLnBrk="1" hangingPunct="1">
              <a:buFont typeface="Wingdings" pitchFamily="2" charset="2"/>
              <a:buNone/>
            </a:pPr>
            <a:r>
              <a:rPr lang="zh-CN" altLang="en-US" sz="2800" b="1" dirty="0">
                <a:latin typeface="Comic Sans MS" pitchFamily="66" charset="0"/>
                <a:ea typeface="楷体_GB2312" pitchFamily="49" charset="-122"/>
                <a:sym typeface="Symbol" pitchFamily="18" charset="2"/>
              </a:rPr>
              <a:t> (</a:t>
            </a:r>
            <a:r>
              <a:rPr lang="en-US" altLang="zh-CN" sz="2800" b="1" dirty="0">
                <a:latin typeface="Comic Sans MS" pitchFamily="66" charset="0"/>
                <a:ea typeface="楷体_GB2312" pitchFamily="49" charset="-122"/>
                <a:sym typeface="Symbol" pitchFamily="18" charset="2"/>
              </a:rPr>
              <a:t>/4 impedance transformer)*</a:t>
            </a:r>
            <a:r>
              <a:rPr lang="en-US" altLang="zh-CN" sz="2400" b="1" dirty="0">
                <a:latin typeface="Comic Sans MS" pitchFamily="66" charset="0"/>
                <a:ea typeface="楷体_GB2312" pitchFamily="49" charset="-122"/>
                <a:sym typeface="Symbol" pitchFamily="18" charset="2"/>
              </a:rPr>
              <a:t>  </a:t>
            </a:r>
            <a:endParaRPr lang="en-US" altLang="zh-CN" sz="2400" b="1" dirty="0">
              <a:latin typeface="楷体_GB2312" pitchFamily="49" charset="-122"/>
              <a:ea typeface="楷体_GB2312" pitchFamily="49" charset="-122"/>
            </a:endParaRPr>
          </a:p>
        </p:txBody>
      </p:sp>
    </p:spTree>
    <p:extLst>
      <p:ext uri="{BB962C8B-B14F-4D97-AF65-F5344CB8AC3E}">
        <p14:creationId xmlns:p14="http://schemas.microsoft.com/office/powerpoint/2010/main" val="14721995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94</a:t>
            </a:fld>
            <a:endParaRPr lang="zh-CN" altLang="en-US" dirty="0"/>
          </a:p>
        </p:txBody>
      </p:sp>
      <p:sp>
        <p:nvSpPr>
          <p:cNvPr id="5" name="Rectangle 2"/>
          <p:cNvSpPr>
            <a:spLocks noGrp="1" noChangeArrowheads="1"/>
          </p:cNvSpPr>
          <p:nvPr>
            <p:ph type="title"/>
          </p:nvPr>
        </p:nvSpPr>
        <p:spPr>
          <a:xfrm>
            <a:off x="1143000" y="908720"/>
            <a:ext cx="7086600" cy="685800"/>
          </a:xfrm>
        </p:spPr>
        <p:txBody>
          <a:bodyPr/>
          <a:lstStyle/>
          <a:p>
            <a:pPr eaLnBrk="1" hangingPunct="1"/>
            <a:r>
              <a:rPr lang="zh-CN" altLang="en-US" b="1" dirty="0" smtClean="0">
                <a:ea typeface="宋体" pitchFamily="2" charset="-122"/>
              </a:rPr>
              <a:t>四分之一波长阻抗变换器</a:t>
            </a:r>
            <a:endParaRPr lang="en-US" altLang="zh-CN" b="1" dirty="0" smtClean="0">
              <a:ea typeface="宋体" pitchFamily="2" charset="-122"/>
            </a:endParaRPr>
          </a:p>
        </p:txBody>
      </p:sp>
      <p:sp>
        <p:nvSpPr>
          <p:cNvPr id="6" name="Rectangle 3"/>
          <p:cNvSpPr txBox="1">
            <a:spLocks noChangeArrowheads="1"/>
          </p:cNvSpPr>
          <p:nvPr/>
        </p:nvSpPr>
        <p:spPr>
          <a:xfrm>
            <a:off x="990600" y="1844824"/>
            <a:ext cx="7239000" cy="20321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b="1" dirty="0" smtClean="0">
                <a:solidFill>
                  <a:srgbClr val="FF33CC"/>
                </a:solidFill>
                <a:latin typeface="楷体_GB2312" pitchFamily="49" charset="-122"/>
                <a:ea typeface="楷体_GB2312" pitchFamily="49" charset="-122"/>
              </a:rPr>
              <a:t>该阻抗变换器的长度为四分之一波长，特性阻抗为</a:t>
            </a:r>
            <a:r>
              <a:rPr lang="en-US" altLang="zh-CN" sz="2400" b="1" dirty="0" smtClean="0">
                <a:solidFill>
                  <a:srgbClr val="FF33CC"/>
                </a:solidFill>
                <a:latin typeface="楷体_GB2312" pitchFamily="49" charset="-122"/>
                <a:ea typeface="楷体_GB2312" pitchFamily="49" charset="-122"/>
              </a:rPr>
              <a:t>Z</a:t>
            </a:r>
            <a:r>
              <a:rPr lang="en-US" altLang="zh-CN" sz="2400" b="1" baseline="-25000" dirty="0" smtClean="0">
                <a:solidFill>
                  <a:srgbClr val="FF33CC"/>
                </a:solidFill>
                <a:latin typeface="楷体_GB2312" pitchFamily="49" charset="-122"/>
                <a:ea typeface="楷体_GB2312" pitchFamily="49" charset="-122"/>
              </a:rPr>
              <a:t>1</a:t>
            </a:r>
            <a:endParaRPr lang="en-US" altLang="zh-CN" sz="2400" b="1" dirty="0" smtClean="0">
              <a:solidFill>
                <a:srgbClr val="FF33CC"/>
              </a:solidFill>
              <a:latin typeface="楷体_GB2312" pitchFamily="49" charset="-122"/>
              <a:ea typeface="楷体_GB2312" pitchFamily="49" charset="-122"/>
            </a:endParaRPr>
          </a:p>
          <a:p>
            <a:pPr algn="just"/>
            <a:endParaRPr lang="en-US" altLang="zh-CN" sz="2400" b="1" dirty="0" smtClean="0">
              <a:solidFill>
                <a:srgbClr val="FF33CC"/>
              </a:solidFill>
              <a:latin typeface="楷体_GB2312" pitchFamily="49" charset="-122"/>
              <a:ea typeface="楷体_GB2312" pitchFamily="49" charset="-122"/>
            </a:endParaRPr>
          </a:p>
          <a:p>
            <a:pPr algn="just"/>
            <a:r>
              <a:rPr lang="zh-CN" altLang="en-US" sz="2400" b="1" dirty="0" smtClean="0">
                <a:solidFill>
                  <a:srgbClr val="FF33CC"/>
                </a:solidFill>
                <a:latin typeface="TimesNewRoman" charset="0"/>
                <a:ea typeface="楷体_GB2312" pitchFamily="49" charset="-122"/>
              </a:rPr>
              <a:t>置于电阻性的终端负载和待匹配的传输线之间</a:t>
            </a:r>
          </a:p>
          <a:p>
            <a:pPr algn="just"/>
            <a:endParaRPr lang="zh-CN" altLang="en-US" sz="2400" b="1" dirty="0" smtClean="0">
              <a:solidFill>
                <a:srgbClr val="FF33CC"/>
              </a:solidFill>
              <a:latin typeface="TimesNewRoman" charset="0"/>
              <a:ea typeface="楷体_GB2312" pitchFamily="49" charset="-122"/>
            </a:endParaRPr>
          </a:p>
          <a:p>
            <a:pPr algn="just"/>
            <a:endParaRPr lang="zh-CN" altLang="en-US" sz="2800" b="1" dirty="0" smtClean="0">
              <a:solidFill>
                <a:srgbClr val="FF33CC"/>
              </a:solidFill>
              <a:ea typeface="楷体_GB2312" pitchFamily="49" charset="-122"/>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5968" y="3881900"/>
            <a:ext cx="62484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267744" y="5767536"/>
            <a:ext cx="453650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r>
              <a:rPr lang="zh-CN" altLang="en-US" sz="2000" b="1" dirty="0" smtClean="0">
                <a:latin typeface="Times New Roman" pitchFamily="18" charset="0"/>
                <a:ea typeface="宋体" pitchFamily="2" charset="-122"/>
              </a:rPr>
              <a:t>四分之波长阻抗变化器电路图</a:t>
            </a:r>
            <a:endParaRPr lang="en-US" altLang="zh-CN" sz="2000" b="1" dirty="0">
              <a:latin typeface="Times New Roman" pitchFamily="18" charset="0"/>
              <a:ea typeface="宋体" pitchFamily="2" charset="-122"/>
            </a:endParaRPr>
          </a:p>
        </p:txBody>
      </p:sp>
    </p:spTree>
    <p:extLst>
      <p:ext uri="{BB962C8B-B14F-4D97-AF65-F5344CB8AC3E}">
        <p14:creationId xmlns:p14="http://schemas.microsoft.com/office/powerpoint/2010/main" val="29315951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1060320" y="3515534"/>
            <a:ext cx="3367050" cy="1176388"/>
            <a:chOff x="5381414" y="2516360"/>
            <a:chExt cx="3367050"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381414" y="2516360"/>
              <a:ext cx="2376272" cy="1176388"/>
              <a:chOff x="4716008" y="2468628"/>
              <a:chExt cx="2376272"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1115002" y="4891428"/>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1092105" y="31662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934982" y="4942029"/>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2668782" y="4891428"/>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3029911" y="3145118"/>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3717660" y="4714572"/>
            <a:ext cx="1224136" cy="461665"/>
          </a:xfrm>
          <a:prstGeom prst="rect">
            <a:avLst/>
          </a:prstGeom>
          <a:noFill/>
        </p:spPr>
        <p:txBody>
          <a:bodyPr wrap="square" rtlCol="0">
            <a:spAutoFit/>
          </a:bodyPr>
          <a:lstStyle/>
          <a:p>
            <a:r>
              <a:rPr lang="en-US" altLang="zh-CN" i="1" dirty="0"/>
              <a:t>z'</a:t>
            </a:r>
            <a:endParaRPr lang="zh-CN" altLang="en-US" i="1" baseline="-25000" dirty="0"/>
          </a:p>
        </p:txBody>
      </p:sp>
      <mc:AlternateContent xmlns:mc="http://schemas.openxmlformats.org/markup-compatibility/2006" xmlns:a14="http://schemas.microsoft.com/office/drawing/2010/main">
        <mc:Choice Requires="a14">
          <p:sp>
            <p:nvSpPr>
              <p:cNvPr id="173" name="矩形 172">
                <a:extLst>
                  <a:ext uri="{FF2B5EF4-FFF2-40B4-BE49-F238E27FC236}">
                    <a16:creationId xmlns:a16="http://schemas.microsoft.com/office/drawing/2014/main" id="{8F89575D-8142-43D9-814C-31523A60A698}"/>
                  </a:ext>
                </a:extLst>
              </p:cNvPr>
              <p:cNvSpPr/>
              <p:nvPr/>
            </p:nvSpPr>
            <p:spPr>
              <a:xfrm>
                <a:off x="1547050" y="4083608"/>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73" name="矩形 172">
                <a:extLst>
                  <a:ext uri="{FF2B5EF4-FFF2-40B4-BE49-F238E27FC236}">
                    <a16:creationId xmlns:a16="http://schemas.microsoft.com/office/drawing/2014/main" id="{8F89575D-8142-43D9-814C-31523A60A698}"/>
                  </a:ext>
                </a:extLst>
              </p:cNvPr>
              <p:cNvSpPr>
                <a:spLocks noRot="1" noChangeAspect="1" noMove="1" noResize="1" noEditPoints="1" noAdjustHandles="1" noChangeArrowheads="1" noChangeShapeType="1" noTextEdit="1"/>
              </p:cNvSpPr>
              <p:nvPr/>
            </p:nvSpPr>
            <p:spPr>
              <a:xfrm>
                <a:off x="1547050" y="4083608"/>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矩形 173">
                <a:extLst>
                  <a:ext uri="{FF2B5EF4-FFF2-40B4-BE49-F238E27FC236}">
                    <a16:creationId xmlns:a16="http://schemas.microsoft.com/office/drawing/2014/main" id="{B0B8C9C2-3EAD-4D71-9E36-9F6737614238}"/>
                  </a:ext>
                </a:extLst>
              </p:cNvPr>
              <p:cNvSpPr/>
              <p:nvPr/>
            </p:nvSpPr>
            <p:spPr>
              <a:xfrm>
                <a:off x="1517744" y="3611802"/>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74" name="矩形 173">
                <a:extLst>
                  <a:ext uri="{FF2B5EF4-FFF2-40B4-BE49-F238E27FC236}">
                    <a16:creationId xmlns:a16="http://schemas.microsoft.com/office/drawing/2014/main" id="{B0B8C9C2-3EAD-4D71-9E36-9F6737614238}"/>
                  </a:ext>
                </a:extLst>
              </p:cNvPr>
              <p:cNvSpPr>
                <a:spLocks noRot="1" noChangeAspect="1" noMove="1" noResize="1" noEditPoints="1" noAdjustHandles="1" noChangeArrowheads="1" noChangeShapeType="1" noTextEdit="1"/>
              </p:cNvSpPr>
              <p:nvPr/>
            </p:nvSpPr>
            <p:spPr>
              <a:xfrm>
                <a:off x="1517744" y="3611802"/>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175" name="直接箭头连接符 174">
            <a:extLst>
              <a:ext uri="{FF2B5EF4-FFF2-40B4-BE49-F238E27FC236}">
                <a16:creationId xmlns:a16="http://schemas.microsoft.com/office/drawing/2014/main" id="{CEE9CD0B-B3BE-405F-8171-EC9442450FF2}"/>
              </a:ext>
            </a:extLst>
          </p:cNvPr>
          <p:cNvCxnSpPr/>
          <p:nvPr/>
        </p:nvCxnSpPr>
        <p:spPr bwMode="auto">
          <a:xfrm flipV="1">
            <a:off x="1493342" y="3620603"/>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箭头连接符 175">
            <a:extLst>
              <a:ext uri="{FF2B5EF4-FFF2-40B4-BE49-F238E27FC236}">
                <a16:creationId xmlns:a16="http://schemas.microsoft.com/office/drawing/2014/main" id="{7980A9A8-B7FC-414B-B8D4-96D3BF01BA0C}"/>
              </a:ext>
            </a:extLst>
          </p:cNvPr>
          <p:cNvCxnSpPr/>
          <p:nvPr/>
        </p:nvCxnSpPr>
        <p:spPr bwMode="auto">
          <a:xfrm flipH="1">
            <a:off x="1503413" y="4523971"/>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文本框 176">
            <a:extLst>
              <a:ext uri="{FF2B5EF4-FFF2-40B4-BE49-F238E27FC236}">
                <a16:creationId xmlns:a16="http://schemas.microsoft.com/office/drawing/2014/main" id="{1EBDF782-67B1-46AC-90D3-1642527495E9}"/>
              </a:ext>
            </a:extLst>
          </p:cNvPr>
          <p:cNvSpPr txBox="1"/>
          <p:nvPr/>
        </p:nvSpPr>
        <p:spPr>
          <a:xfrm>
            <a:off x="1517744" y="5613784"/>
            <a:ext cx="1944216" cy="461665"/>
          </a:xfrm>
          <a:prstGeom prst="rect">
            <a:avLst/>
          </a:prstGeom>
          <a:noFill/>
        </p:spPr>
        <p:txBody>
          <a:bodyPr wrap="square" rtlCol="0">
            <a:spAutoFit/>
          </a:bodyPr>
          <a:lstStyle/>
          <a:p>
            <a:r>
              <a:rPr lang="en-US" altLang="zh-CN" i="1" dirty="0" err="1"/>
              <a:t>z</a:t>
            </a:r>
            <a:r>
              <a:rPr lang="en-US" altLang="zh-CN" i="1" baseline="-25000" dirty="0" err="1"/>
              <a:t>l</a:t>
            </a:r>
            <a:r>
              <a:rPr lang="en-US" altLang="zh-CN" dirty="0"/>
              <a:t>=</a:t>
            </a:r>
            <a:r>
              <a:rPr lang="el-GR" altLang="zh-CN" dirty="0"/>
              <a:t>λ</a:t>
            </a:r>
            <a:r>
              <a:rPr lang="en-US" altLang="zh-CN" dirty="0"/>
              <a:t>/4</a:t>
            </a:r>
            <a:endParaRPr lang="zh-CN" altLang="en-US"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en-US" altLang="zh-CN" b="1" dirty="0" smtClean="0">
                <a:solidFill>
                  <a:srgbClr val="7030A0"/>
                </a:solidFill>
              </a:rPr>
              <a:t> </a:t>
            </a:r>
            <a:r>
              <a:rPr lang="en-US" altLang="zh-CN" b="1" dirty="0">
                <a:solidFill>
                  <a:srgbClr val="7030A0"/>
                </a:solidFill>
              </a:rPr>
              <a:t>¼</a:t>
            </a:r>
            <a:r>
              <a:rPr lang="zh-CN" altLang="en-US" b="1" dirty="0">
                <a:solidFill>
                  <a:srgbClr val="7030A0"/>
                </a:solidFill>
              </a:rPr>
              <a:t>波长传输线</a:t>
            </a: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C4E59313-CBAB-443A-A744-C1525717399A}"/>
                  </a:ext>
                </a:extLst>
              </p:cNvPr>
              <p:cNvSpPr/>
              <p:nvPr/>
            </p:nvSpPr>
            <p:spPr>
              <a:xfrm>
                <a:off x="4170491" y="3027819"/>
                <a:ext cx="5144760" cy="28167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b="0" i="1" smtClean="0">
                              <a:solidFill>
                                <a:srgbClr val="FF0000"/>
                              </a:solidFill>
                              <a:latin typeface="Cambria Math" panose="02040503050406030204" pitchFamily="18" charset="0"/>
                              <a:ea typeface="Cambria Math" panose="02040503050406030204" pitchFamily="18" charset="0"/>
                            </a:rPr>
                          </m:ctrlPr>
                        </m:dPr>
                        <m:e>
                          <m:sSup>
                            <m:sSupPr>
                              <m:ctrlPr>
                                <a:rPr lang="en-US" altLang="zh-CN" b="0" i="1" smtClean="0">
                                  <a:solidFill>
                                    <a:srgbClr val="FF0000"/>
                                  </a:solidFill>
                                  <a:latin typeface="Cambria Math" panose="02040503050406030204" pitchFamily="18" charset="0"/>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𝑧</m:t>
                              </m:r>
                            </m:e>
                            <m:sup>
                              <m:r>
                                <a:rPr lang="en-US" altLang="zh-CN" b="0" i="1" smtClean="0">
                                  <a:solidFill>
                                    <a:srgbClr val="FF0000"/>
                                  </a:solidFill>
                                  <a:latin typeface="Cambria Math" panose="02040503050406030204" pitchFamily="18" charset="0"/>
                                  <a:ea typeface="Cambria Math" panose="02040503050406030204" pitchFamily="18" charset="0"/>
                                </a:rPr>
                                <m:t>′</m:t>
                              </m:r>
                            </m:sup>
                          </m:sSup>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m:t>
                          </m:r>
                          <m:r>
                            <a:rPr lang="zh-CN" altLang="en-US" i="1" smtClean="0">
                              <a:solidFill>
                                <a:srgbClr val="FF0000"/>
                              </a:solidFill>
                              <a:latin typeface="Cambria Math" panose="02040503050406030204" pitchFamily="18" charset="0"/>
                              <a:ea typeface="Cambria Math" panose="02040503050406030204" pitchFamily="18" charset="0"/>
                            </a:rPr>
                            <m:t>𝜆</m:t>
                          </m:r>
                          <m:r>
                            <a:rPr lang="en-US" altLang="zh-CN" i="1">
                              <a:solidFill>
                                <a:srgbClr val="FF0000"/>
                              </a:solidFill>
                              <a:latin typeface="Cambria Math" panose="02040503050406030204" pitchFamily="18" charset="0"/>
                              <a:ea typeface="Cambria Math" panose="02040503050406030204" pitchFamily="18" charset="0"/>
                            </a:rPr>
                            <m:t>/4</m:t>
                          </m:r>
                        </m:e>
                      </m:d>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b="0" i="1" smtClean="0">
                              <a:solidFill>
                                <a:srgbClr val="FF0000"/>
                              </a:solidFill>
                              <a:latin typeface="Cambria Math" panose="02040503050406030204" pitchFamily="18" charset="0"/>
                            </a:rPr>
                            <m:t>1</m:t>
                          </m:r>
                        </m:sub>
                      </m:sSub>
                      <m:f>
                        <m:fPr>
                          <m:ctrlPr>
                            <a:rPr lang="en-US" altLang="zh-CN" i="1" dirty="0">
                              <a:solidFill>
                                <a:srgbClr val="FF0000"/>
                              </a:solidFill>
                              <a:latin typeface="Cambria Math" panose="02040503050406030204" pitchFamily="18" charset="0"/>
                            </a:rPr>
                          </m:ctrlPr>
                        </m:fPr>
                        <m:num>
                          <m:r>
                            <a:rPr lang="en-US" altLang="zh-CN" b="0" i="1" dirty="0" smtClean="0">
                              <a:solidFill>
                                <a:srgbClr val="FF0000"/>
                              </a:solidFill>
                              <a:latin typeface="Cambria Math" panose="02040503050406030204" pitchFamily="18" charset="0"/>
                            </a:rPr>
                            <m:t>𝑅</m:t>
                          </m:r>
                          <m:r>
                            <m:rPr>
                              <m:sty m:val="p"/>
                            </m:rPr>
                            <a:rPr lang="en-US" altLang="zh-CN" i="1" baseline="-25000">
                              <a:solidFill>
                                <a:srgbClr val="FF0000"/>
                              </a:solidFill>
                              <a:latin typeface="Cambria Math" panose="02040503050406030204" pitchFamily="18" charset="0"/>
                              <a:ea typeface="Cambria Math" panose="02040503050406030204" pitchFamily="18" charset="0"/>
                            </a:rPr>
                            <m:t>L</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𝑗𝑍</m:t>
                          </m:r>
                          <m:r>
                            <a:rPr lang="en-US" altLang="zh-CN" b="0" i="1" baseline="-25000" smtClean="0">
                              <a:solidFill>
                                <a:srgbClr val="FF0000"/>
                              </a:solidFill>
                              <a:latin typeface="Cambria Math" panose="02040503050406030204" pitchFamily="18" charset="0"/>
                              <a:ea typeface="Cambria Math" panose="02040503050406030204" pitchFamily="18" charset="0"/>
                            </a:rPr>
                            <m:t>1</m:t>
                          </m:r>
                          <m:r>
                            <a:rPr lang="en-US" altLang="zh-CN" i="1">
                              <a:solidFill>
                                <a:srgbClr val="FF0000"/>
                              </a:solidFill>
                              <a:latin typeface="Cambria Math" panose="02040503050406030204" pitchFamily="18" charset="0"/>
                              <a:ea typeface="Cambria Math" panose="02040503050406030204" pitchFamily="18" charset="0"/>
                            </a:rPr>
                            <m:t>𝑡𝑎𝑛</m:t>
                          </m:r>
                          <m:r>
                            <a:rPr lang="en-US" altLang="zh-CN" i="1">
                              <a:solidFill>
                                <a:srgbClr val="FF0000"/>
                              </a:solidFill>
                              <a:latin typeface="Cambria Math" panose="02040503050406030204" pitchFamily="18" charset="0"/>
                              <a:ea typeface="Cambria Math" panose="02040503050406030204" pitchFamily="18" charset="0"/>
                            </a:rPr>
                            <m:t>(</m:t>
                          </m:r>
                          <m:f>
                            <m:fPr>
                              <m:ctrlPr>
                                <a:rPr lang="en-US" altLang="zh-CN" i="1" smtClean="0">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2</m:t>
                              </m:r>
                              <m:r>
                                <a:rPr lang="zh-CN" altLang="en-US" i="1" smtClean="0">
                                  <a:solidFill>
                                    <a:srgbClr val="FF0000"/>
                                  </a:solidFill>
                                  <a:latin typeface="Cambria Math" panose="02040503050406030204" pitchFamily="18" charset="0"/>
                                  <a:ea typeface="Cambria Math" panose="02040503050406030204" pitchFamily="18" charset="0"/>
                                </a:rPr>
                                <m:t>𝜋</m:t>
                              </m:r>
                            </m:num>
                            <m:den>
                              <m:r>
                                <a:rPr lang="zh-CN" altLang="en-US" i="1">
                                  <a:solidFill>
                                    <a:srgbClr val="FF0000"/>
                                  </a:solidFill>
                                  <a:latin typeface="Cambria Math" panose="02040503050406030204" pitchFamily="18" charset="0"/>
                                  <a:ea typeface="Cambria Math" panose="02040503050406030204" pitchFamily="18" charset="0"/>
                                </a:rPr>
                                <m:t>𝜆</m:t>
                              </m:r>
                            </m:den>
                          </m:f>
                          <m:r>
                            <a:rPr lang="zh-CN" altLang="en-US" i="1" smtClean="0">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𝜆</m:t>
                          </m:r>
                          <m:r>
                            <a:rPr lang="en-US" altLang="zh-CN" i="1">
                              <a:solidFill>
                                <a:srgbClr val="FF0000"/>
                              </a:solidFill>
                              <a:latin typeface="Cambria Math" panose="02040503050406030204" pitchFamily="18" charset="0"/>
                              <a:ea typeface="Cambria Math" panose="02040503050406030204" pitchFamily="18" charset="0"/>
                            </a:rPr>
                            <m:t>/4)</m:t>
                          </m:r>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𝑗𝑅</m:t>
                          </m:r>
                          <m:r>
                            <m:rPr>
                              <m:sty m:val="p"/>
                            </m:rPr>
                            <a:rPr lang="en-US" altLang="zh-CN" i="1" baseline="-25000">
                              <a:solidFill>
                                <a:srgbClr val="FF0000"/>
                              </a:solidFill>
                              <a:latin typeface="Cambria Math" panose="02040503050406030204" pitchFamily="18" charset="0"/>
                              <a:ea typeface="Cambria Math" panose="02040503050406030204" pitchFamily="18" charset="0"/>
                            </a:rPr>
                            <m:t>L</m:t>
                          </m:r>
                          <m:r>
                            <a:rPr lang="en-US" altLang="zh-CN" b="0" i="1" smtClean="0">
                              <a:solidFill>
                                <a:srgbClr val="FF0000"/>
                              </a:solidFill>
                              <a:latin typeface="Cambria Math" panose="02040503050406030204" pitchFamily="18" charset="0"/>
                              <a:ea typeface="Cambria Math" panose="02040503050406030204" pitchFamily="18" charset="0"/>
                            </a:rPr>
                            <m:t>𝑡𝑎𝑛</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2</m:t>
                              </m:r>
                              <m:r>
                                <a:rPr lang="zh-CN" altLang="en-US" i="1">
                                  <a:solidFill>
                                    <a:srgbClr val="FF0000"/>
                                  </a:solidFill>
                                  <a:latin typeface="Cambria Math" panose="02040503050406030204" pitchFamily="18" charset="0"/>
                                  <a:ea typeface="Cambria Math" panose="02040503050406030204" pitchFamily="18" charset="0"/>
                                </a:rPr>
                                <m:t>𝜋</m:t>
                              </m:r>
                            </m:num>
                            <m:den>
                              <m:r>
                                <a:rPr lang="zh-CN" altLang="en-US" i="1">
                                  <a:solidFill>
                                    <a:srgbClr val="FF0000"/>
                                  </a:solidFill>
                                  <a:latin typeface="Cambria Math" panose="02040503050406030204" pitchFamily="18" charset="0"/>
                                  <a:ea typeface="Cambria Math" panose="02040503050406030204" pitchFamily="18" charset="0"/>
                                </a:rPr>
                                <m:t>𝜆</m:t>
                              </m:r>
                            </m:den>
                          </m:f>
                          <m:r>
                            <a:rPr lang="zh-CN" altLang="en-US"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𝜆</m:t>
                          </m:r>
                          <m:r>
                            <a:rPr lang="en-US" altLang="zh-CN" i="1">
                              <a:solidFill>
                                <a:srgbClr val="FF0000"/>
                              </a:solidFill>
                              <a:latin typeface="Cambria Math" panose="02040503050406030204" pitchFamily="18" charset="0"/>
                              <a:ea typeface="Cambria Math" panose="02040503050406030204" pitchFamily="18" charset="0"/>
                            </a:rPr>
                            <m:t>/4</m:t>
                          </m:r>
                          <m:r>
                            <a:rPr lang="en-US" altLang="zh-CN" b="0" i="1" smtClean="0">
                              <a:solidFill>
                                <a:srgbClr val="FF0000"/>
                              </a:solidFill>
                              <a:latin typeface="Cambria Math" panose="02040503050406030204" pitchFamily="18" charset="0"/>
                              <a:ea typeface="Cambria Math" panose="02040503050406030204" pitchFamily="18" charset="0"/>
                            </a:rPr>
                            <m:t>)</m:t>
                          </m:r>
                        </m:den>
                      </m:f>
                    </m:oMath>
                  </m:oMathPara>
                </a14:m>
                <a:endParaRPr lang="en-US" altLang="zh-CN" b="0" dirty="0">
                  <a:solidFill>
                    <a:srgbClr val="FF0000"/>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          </m:t>
                      </m:r>
                      <m:r>
                        <a:rPr lang="en-US" altLang="zh-CN" i="1" smtClean="0">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b="0" i="1" smtClean="0">
                                  <a:solidFill>
                                    <a:srgbClr val="FF0000"/>
                                  </a:solidFill>
                                  <a:latin typeface="Cambria Math" panose="02040503050406030204" pitchFamily="18" charset="0"/>
                                </a:rPr>
                                <m:t>1</m:t>
                              </m:r>
                            </m:sub>
                          </m:sSub>
                          <m:r>
                            <a:rPr lang="en-US" altLang="zh-CN" b="0" i="1" baseline="30000" smtClean="0">
                              <a:solidFill>
                                <a:srgbClr val="FF0000"/>
                              </a:solidFill>
                              <a:latin typeface="Cambria Math" panose="02040503050406030204" pitchFamily="18" charset="0"/>
                            </a:rPr>
                            <m:t>2</m:t>
                          </m:r>
                        </m:num>
                        <m:den>
                          <m:r>
                            <a:rPr lang="en-US" altLang="zh-CN" b="0" i="1" smtClean="0">
                              <a:solidFill>
                                <a:srgbClr val="FF0000"/>
                              </a:solidFill>
                              <a:latin typeface="Cambria Math" panose="02040503050406030204" pitchFamily="18" charset="0"/>
                            </a:rPr>
                            <m:t>𝑅</m:t>
                          </m:r>
                          <m:r>
                            <m:rPr>
                              <m:sty m:val="p"/>
                            </m:rPr>
                            <a:rPr lang="en-US" altLang="zh-CN" i="1" baseline="-25000">
                              <a:solidFill>
                                <a:srgbClr val="FF0000"/>
                              </a:solidFill>
                              <a:latin typeface="Cambria Math" panose="02040503050406030204" pitchFamily="18" charset="0"/>
                              <a:ea typeface="Cambria Math" panose="02040503050406030204" pitchFamily="18" charset="0"/>
                            </a:rPr>
                            <m:t>L</m:t>
                          </m:r>
                        </m:den>
                      </m:f>
                    </m:oMath>
                  </m:oMathPara>
                </a14:m>
                <a:endParaRPr lang="en-US" altLang="zh-CN" b="0" dirty="0">
                  <a:solidFill>
                    <a:srgbClr val="FF0000"/>
                  </a:solidFill>
                  <a:ea typeface="Cambria Math" panose="02040503050406030204" pitchFamily="18" charset="0"/>
                </a:endParaRPr>
              </a:p>
              <a:p>
                <a:endParaRPr lang="zh-CN" altLang="en-US" dirty="0">
                  <a:solidFill>
                    <a:srgbClr val="FF0000"/>
                  </a:solidFill>
                </a:endParaRPr>
              </a:p>
            </p:txBody>
          </p:sp>
        </mc:Choice>
        <mc:Fallback xmlns="">
          <p:sp>
            <p:nvSpPr>
              <p:cNvPr id="58" name="矩形 57">
                <a:extLst>
                  <a:ext uri="{FF2B5EF4-FFF2-40B4-BE49-F238E27FC236}">
                    <a16:creationId xmlns:a16="http://schemas.microsoft.com/office/drawing/2014/main" id="{C4E59313-CBAB-443A-A744-C1525717399A}"/>
                  </a:ext>
                </a:extLst>
              </p:cNvPr>
              <p:cNvSpPr>
                <a:spLocks noRot="1" noChangeAspect="1" noMove="1" noResize="1" noEditPoints="1" noAdjustHandles="1" noChangeArrowheads="1" noChangeShapeType="1" noTextEdit="1"/>
              </p:cNvSpPr>
              <p:nvPr/>
            </p:nvSpPr>
            <p:spPr>
              <a:xfrm>
                <a:off x="4170491" y="3027819"/>
                <a:ext cx="5144760" cy="2816797"/>
              </a:xfrm>
              <a:prstGeom prst="rect">
                <a:avLst/>
              </a:prstGeom>
              <a:blipFill>
                <a:blip r:embed="rId5"/>
                <a:stretch>
                  <a:fillRect/>
                </a:stretch>
              </a:blipFill>
            </p:spPr>
            <p:txBody>
              <a:bodyPr/>
              <a:lstStyle/>
              <a:p>
                <a:r>
                  <a:rPr lang="zh-CN" altLang="en-US">
                    <a:noFill/>
                  </a:rPr>
                  <a:t> </a:t>
                </a:r>
              </a:p>
            </p:txBody>
          </p:sp>
        </mc:Fallback>
      </mc:AlternateContent>
      <p:sp>
        <p:nvSpPr>
          <p:cNvPr id="59" name="文本框 58">
            <a:extLst>
              <a:ext uri="{FF2B5EF4-FFF2-40B4-BE49-F238E27FC236}">
                <a16:creationId xmlns:a16="http://schemas.microsoft.com/office/drawing/2014/main" id="{CDFA12EB-420E-4F83-B5AD-3887CB440791}"/>
              </a:ext>
            </a:extLst>
          </p:cNvPr>
          <p:cNvSpPr txBox="1"/>
          <p:nvPr/>
        </p:nvSpPr>
        <p:spPr>
          <a:xfrm>
            <a:off x="5805978" y="6075449"/>
            <a:ext cx="1944216" cy="461665"/>
          </a:xfrm>
          <a:prstGeom prst="rect">
            <a:avLst/>
          </a:prstGeom>
          <a:noFill/>
        </p:spPr>
        <p:txBody>
          <a:bodyPr wrap="square" rtlCol="0">
            <a:spAutoFit/>
          </a:bodyPr>
          <a:lstStyle/>
          <a:p>
            <a:r>
              <a:rPr lang="en-US" altLang="zh-CN" b="1" dirty="0">
                <a:solidFill>
                  <a:srgbClr val="7030A0"/>
                </a:solidFill>
              </a:rPr>
              <a:t>¼</a:t>
            </a:r>
            <a:r>
              <a:rPr lang="zh-CN" altLang="en-US" b="1" dirty="0">
                <a:solidFill>
                  <a:srgbClr val="7030A0"/>
                </a:solidFill>
              </a:rPr>
              <a:t>波长变换器</a:t>
            </a:r>
            <a:endParaRPr lang="zh-CN" altLang="en-US" baseline="-25000" dirty="0"/>
          </a:p>
        </p:txBody>
      </p:sp>
      <p:sp>
        <p:nvSpPr>
          <p:cNvPr id="30" name="Rectangle 3"/>
          <p:cNvSpPr txBox="1">
            <a:spLocks noChangeArrowheads="1"/>
          </p:cNvSpPr>
          <p:nvPr/>
        </p:nvSpPr>
        <p:spPr>
          <a:xfrm>
            <a:off x="251520" y="1698322"/>
            <a:ext cx="7772400" cy="13052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None/>
            </a:pPr>
            <a:endParaRPr lang="en-US" altLang="zh-CN" sz="2400" dirty="0" smtClean="0">
              <a:latin typeface="TimesNewRoman" charset="0"/>
              <a:ea typeface="宋体" pitchFamily="2" charset="-122"/>
            </a:endParaRPr>
          </a:p>
          <a:p>
            <a:pPr algn="just"/>
            <a:r>
              <a:rPr lang="zh-CN" altLang="en-US" sz="2400" dirty="0" smtClean="0">
                <a:latin typeface="TimesNewRoman" charset="0"/>
                <a:ea typeface="宋体" pitchFamily="2" charset="-122"/>
              </a:rPr>
              <a:t>负载阻抗及四分之一波长传输线的特征阻抗为纯实数，因此我们可以得到</a:t>
            </a:r>
            <a:r>
              <a:rPr lang="en-US" altLang="zh-CN" sz="2400" dirty="0" smtClean="0">
                <a:latin typeface="TimesNewRoman" charset="0"/>
                <a:ea typeface="宋体" pitchFamily="2" charset="-122"/>
              </a:rPr>
              <a:t>:</a:t>
            </a:r>
            <a:endParaRPr lang="en-US" altLang="zh-CN" dirty="0" smtClean="0">
              <a:ea typeface="宋体" pitchFamily="2" charset="-122"/>
            </a:endParaRPr>
          </a:p>
        </p:txBody>
      </p:sp>
    </p:spTree>
    <p:extLst>
      <p:ext uri="{BB962C8B-B14F-4D97-AF65-F5344CB8AC3E}">
        <p14:creationId xmlns:p14="http://schemas.microsoft.com/office/powerpoint/2010/main" val="103612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876300" y="765175"/>
            <a:ext cx="7391400" cy="838200"/>
          </a:xfrm>
        </p:spPr>
        <p:txBody>
          <a:bodyPr/>
          <a:lstStyle/>
          <a:p>
            <a:pPr algn="ctr" eaLnBrk="1" hangingPunct="1"/>
            <a:r>
              <a:rPr lang="zh-CN" altLang="en-US" sz="4800" dirty="0">
                <a:latin typeface="隶书" panose="02010509060101010101" pitchFamily="49" charset="-122"/>
              </a:rPr>
              <a:t>传输线理论</a:t>
            </a:r>
            <a:endParaRPr lang="zh-CN" altLang="en-US" dirty="0"/>
          </a:p>
        </p:txBody>
      </p:sp>
      <p:grpSp>
        <p:nvGrpSpPr>
          <p:cNvPr id="149" name="组合 148">
            <a:extLst>
              <a:ext uri="{FF2B5EF4-FFF2-40B4-BE49-F238E27FC236}">
                <a16:creationId xmlns:a16="http://schemas.microsoft.com/office/drawing/2014/main" id="{CAF65E67-F4B5-4332-B43F-7B3F12D266B8}"/>
              </a:ext>
            </a:extLst>
          </p:cNvPr>
          <p:cNvGrpSpPr/>
          <p:nvPr/>
        </p:nvGrpSpPr>
        <p:grpSpPr>
          <a:xfrm>
            <a:off x="906462" y="3533381"/>
            <a:ext cx="3367050" cy="1176388"/>
            <a:chOff x="5381414" y="2516360"/>
            <a:chExt cx="3367050" cy="1176388"/>
          </a:xfrm>
        </p:grpSpPr>
        <p:grpSp>
          <p:nvGrpSpPr>
            <p:cNvPr id="150" name="组合 149">
              <a:extLst>
                <a:ext uri="{FF2B5EF4-FFF2-40B4-BE49-F238E27FC236}">
                  <a16:creationId xmlns:a16="http://schemas.microsoft.com/office/drawing/2014/main" id="{58D2A932-AC00-459E-9A00-99354355BF8D}"/>
                </a:ext>
              </a:extLst>
            </p:cNvPr>
            <p:cNvGrpSpPr/>
            <p:nvPr/>
          </p:nvGrpSpPr>
          <p:grpSpPr>
            <a:xfrm>
              <a:off x="5381414" y="2516360"/>
              <a:ext cx="2376272" cy="1176388"/>
              <a:chOff x="4716008" y="2468628"/>
              <a:chExt cx="2376272" cy="1176388"/>
            </a:xfrm>
          </p:grpSpPr>
          <p:cxnSp>
            <p:nvCxnSpPr>
              <p:cNvPr id="155" name="直接连接符 154">
                <a:extLst>
                  <a:ext uri="{FF2B5EF4-FFF2-40B4-BE49-F238E27FC236}">
                    <a16:creationId xmlns:a16="http://schemas.microsoft.com/office/drawing/2014/main" id="{D9F92616-5A39-45E8-88E3-A58D686545ED}"/>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连接符 155">
                <a:extLst>
                  <a:ext uri="{FF2B5EF4-FFF2-40B4-BE49-F238E27FC236}">
                    <a16:creationId xmlns:a16="http://schemas.microsoft.com/office/drawing/2014/main" id="{F9A5B97E-D8E1-47C4-B00B-3B4C09BA6CE9}"/>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 name="椭圆 156">
                <a:extLst>
                  <a:ext uri="{FF2B5EF4-FFF2-40B4-BE49-F238E27FC236}">
                    <a16:creationId xmlns:a16="http://schemas.microsoft.com/office/drawing/2014/main" id="{917D8F30-255B-485D-BFAA-B785332B049D}"/>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8" name="椭圆 157">
                <a:extLst>
                  <a:ext uri="{FF2B5EF4-FFF2-40B4-BE49-F238E27FC236}">
                    <a16:creationId xmlns:a16="http://schemas.microsoft.com/office/drawing/2014/main" id="{73E46A2D-DF2B-4F90-9381-8975D01D65A1}"/>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59" name="直接连接符 158">
                <a:extLst>
                  <a:ext uri="{FF2B5EF4-FFF2-40B4-BE49-F238E27FC236}">
                    <a16:creationId xmlns:a16="http://schemas.microsoft.com/office/drawing/2014/main" id="{D7D6CC99-3EE8-4BFC-A843-DA48FD4F3B07}"/>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0" name="椭圆 159">
                <a:extLst>
                  <a:ext uri="{FF2B5EF4-FFF2-40B4-BE49-F238E27FC236}">
                    <a16:creationId xmlns:a16="http://schemas.microsoft.com/office/drawing/2014/main" id="{F05FE9C0-D61E-43E0-8F6D-F387E774A6C7}"/>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1" name="椭圆 160">
                <a:extLst>
                  <a:ext uri="{FF2B5EF4-FFF2-40B4-BE49-F238E27FC236}">
                    <a16:creationId xmlns:a16="http://schemas.microsoft.com/office/drawing/2014/main" id="{C7832054-1206-455A-889B-74B24A192E6C}"/>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62" name="直接连接符 161">
                <a:extLst>
                  <a:ext uri="{FF2B5EF4-FFF2-40B4-BE49-F238E27FC236}">
                    <a16:creationId xmlns:a16="http://schemas.microsoft.com/office/drawing/2014/main" id="{BCCCF92B-66DD-4DDC-A35F-90538E998C78}"/>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162">
                <a:extLst>
                  <a:ext uri="{FF2B5EF4-FFF2-40B4-BE49-F238E27FC236}">
                    <a16:creationId xmlns:a16="http://schemas.microsoft.com/office/drawing/2014/main" id="{06B276EF-FF72-4113-B259-A41CBA1EBE98}"/>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1" name="矩形 150">
              <a:extLst>
                <a:ext uri="{FF2B5EF4-FFF2-40B4-BE49-F238E27FC236}">
                  <a16:creationId xmlns:a16="http://schemas.microsoft.com/office/drawing/2014/main" id="{DA728F9C-0F99-4E45-BF94-E77497FDB85B}"/>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3" name="文本框 152">
              <a:extLst>
                <a:ext uri="{FF2B5EF4-FFF2-40B4-BE49-F238E27FC236}">
                  <a16:creationId xmlns:a16="http://schemas.microsoft.com/office/drawing/2014/main" id="{A0BA1D84-A787-4250-A9ED-2AFD7FD7D4C0}"/>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167" name="直接箭头连接符 166">
            <a:extLst>
              <a:ext uri="{FF2B5EF4-FFF2-40B4-BE49-F238E27FC236}">
                <a16:creationId xmlns:a16="http://schemas.microsoft.com/office/drawing/2014/main" id="{80E3AB8F-098A-4902-9CBC-53EC05879A41}"/>
              </a:ext>
            </a:extLst>
          </p:cNvPr>
          <p:cNvCxnSpPr/>
          <p:nvPr/>
        </p:nvCxnSpPr>
        <p:spPr bwMode="auto">
          <a:xfrm flipV="1">
            <a:off x="961144" y="4909275"/>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箭头连接符 167">
            <a:extLst>
              <a:ext uri="{FF2B5EF4-FFF2-40B4-BE49-F238E27FC236}">
                <a16:creationId xmlns:a16="http://schemas.microsoft.com/office/drawing/2014/main" id="{4F5FCD40-76B1-412C-8A59-98E3E8D4AF00}"/>
              </a:ext>
            </a:extLst>
          </p:cNvPr>
          <p:cNvCxnSpPr/>
          <p:nvPr/>
        </p:nvCxnSpPr>
        <p:spPr bwMode="auto">
          <a:xfrm flipH="1" flipV="1">
            <a:off x="1442303" y="249156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文本框 168">
            <a:extLst>
              <a:ext uri="{FF2B5EF4-FFF2-40B4-BE49-F238E27FC236}">
                <a16:creationId xmlns:a16="http://schemas.microsoft.com/office/drawing/2014/main" id="{86D5B2A6-9024-4708-B863-0C8B2FB46774}"/>
              </a:ext>
            </a:extLst>
          </p:cNvPr>
          <p:cNvSpPr txBox="1"/>
          <p:nvPr/>
        </p:nvSpPr>
        <p:spPr>
          <a:xfrm>
            <a:off x="781124" y="4959876"/>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170" name="文本框 169">
            <a:extLst>
              <a:ext uri="{FF2B5EF4-FFF2-40B4-BE49-F238E27FC236}">
                <a16:creationId xmlns:a16="http://schemas.microsoft.com/office/drawing/2014/main" id="{55CF0863-EAB9-4230-86D7-746DA70BDF57}"/>
              </a:ext>
            </a:extLst>
          </p:cNvPr>
          <p:cNvSpPr txBox="1"/>
          <p:nvPr/>
        </p:nvSpPr>
        <p:spPr>
          <a:xfrm>
            <a:off x="2514924" y="4909275"/>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171" name="直接箭头连接符 170">
            <a:extLst>
              <a:ext uri="{FF2B5EF4-FFF2-40B4-BE49-F238E27FC236}">
                <a16:creationId xmlns:a16="http://schemas.microsoft.com/office/drawing/2014/main" id="{51CD2E75-8B94-40D0-ABBE-6DB42FBAFE53}"/>
              </a:ext>
            </a:extLst>
          </p:cNvPr>
          <p:cNvCxnSpPr/>
          <p:nvPr/>
        </p:nvCxnSpPr>
        <p:spPr bwMode="auto">
          <a:xfrm flipH="1" flipV="1">
            <a:off x="3380109" y="2470390"/>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文本框 171">
            <a:extLst>
              <a:ext uri="{FF2B5EF4-FFF2-40B4-BE49-F238E27FC236}">
                <a16:creationId xmlns:a16="http://schemas.microsoft.com/office/drawing/2014/main" id="{2F909CE2-55CB-488C-993F-12FAAB972EAD}"/>
              </a:ext>
            </a:extLst>
          </p:cNvPr>
          <p:cNvSpPr txBox="1"/>
          <p:nvPr/>
        </p:nvSpPr>
        <p:spPr>
          <a:xfrm>
            <a:off x="3563802" y="4732419"/>
            <a:ext cx="1224136" cy="461665"/>
          </a:xfrm>
          <a:prstGeom prst="rect">
            <a:avLst/>
          </a:prstGeom>
          <a:noFill/>
        </p:spPr>
        <p:txBody>
          <a:bodyPr wrap="square" rtlCol="0">
            <a:spAutoFit/>
          </a:bodyPr>
          <a:lstStyle/>
          <a:p>
            <a:r>
              <a:rPr lang="en-US" altLang="zh-CN" i="1" dirty="0"/>
              <a:t>z'</a:t>
            </a:r>
            <a:endParaRPr lang="zh-CN" altLang="en-US" i="1" baseline="-25000" dirty="0"/>
          </a:p>
        </p:txBody>
      </p:sp>
      <mc:AlternateContent xmlns:mc="http://schemas.openxmlformats.org/markup-compatibility/2006" xmlns:a14="http://schemas.microsoft.com/office/drawing/2010/main">
        <mc:Choice Requires="a14">
          <p:sp>
            <p:nvSpPr>
              <p:cNvPr id="173" name="矩形 172">
                <a:extLst>
                  <a:ext uri="{FF2B5EF4-FFF2-40B4-BE49-F238E27FC236}">
                    <a16:creationId xmlns:a16="http://schemas.microsoft.com/office/drawing/2014/main" id="{8F89575D-8142-43D9-814C-31523A60A698}"/>
                  </a:ext>
                </a:extLst>
              </p:cNvPr>
              <p:cNvSpPr/>
              <p:nvPr/>
            </p:nvSpPr>
            <p:spPr>
              <a:xfrm>
                <a:off x="1393192" y="4101455"/>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73" name="矩形 172">
                <a:extLst>
                  <a:ext uri="{FF2B5EF4-FFF2-40B4-BE49-F238E27FC236}">
                    <a16:creationId xmlns:a16="http://schemas.microsoft.com/office/drawing/2014/main" id="{8F89575D-8142-43D9-814C-31523A60A698}"/>
                  </a:ext>
                </a:extLst>
              </p:cNvPr>
              <p:cNvSpPr>
                <a:spLocks noRot="1" noChangeAspect="1" noMove="1" noResize="1" noEditPoints="1" noAdjustHandles="1" noChangeArrowheads="1" noChangeShapeType="1" noTextEdit="1"/>
              </p:cNvSpPr>
              <p:nvPr/>
            </p:nvSpPr>
            <p:spPr>
              <a:xfrm>
                <a:off x="1393192" y="4101455"/>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矩形 173">
                <a:extLst>
                  <a:ext uri="{FF2B5EF4-FFF2-40B4-BE49-F238E27FC236}">
                    <a16:creationId xmlns:a16="http://schemas.microsoft.com/office/drawing/2014/main" id="{B0B8C9C2-3EAD-4D71-9E36-9F6737614238}"/>
                  </a:ext>
                </a:extLst>
              </p:cNvPr>
              <p:cNvSpPr/>
              <p:nvPr/>
            </p:nvSpPr>
            <p:spPr>
              <a:xfrm>
                <a:off x="1363886" y="3629649"/>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174" name="矩形 173">
                <a:extLst>
                  <a:ext uri="{FF2B5EF4-FFF2-40B4-BE49-F238E27FC236}">
                    <a16:creationId xmlns:a16="http://schemas.microsoft.com/office/drawing/2014/main" id="{B0B8C9C2-3EAD-4D71-9E36-9F6737614238}"/>
                  </a:ext>
                </a:extLst>
              </p:cNvPr>
              <p:cNvSpPr>
                <a:spLocks noRot="1" noChangeAspect="1" noMove="1" noResize="1" noEditPoints="1" noAdjustHandles="1" noChangeArrowheads="1" noChangeShapeType="1" noTextEdit="1"/>
              </p:cNvSpPr>
              <p:nvPr/>
            </p:nvSpPr>
            <p:spPr>
              <a:xfrm>
                <a:off x="1363886" y="3629649"/>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175" name="直接箭头连接符 174">
            <a:extLst>
              <a:ext uri="{FF2B5EF4-FFF2-40B4-BE49-F238E27FC236}">
                <a16:creationId xmlns:a16="http://schemas.microsoft.com/office/drawing/2014/main" id="{CEE9CD0B-B3BE-405F-8171-EC9442450FF2}"/>
              </a:ext>
            </a:extLst>
          </p:cNvPr>
          <p:cNvCxnSpPr/>
          <p:nvPr/>
        </p:nvCxnSpPr>
        <p:spPr bwMode="auto">
          <a:xfrm flipV="1">
            <a:off x="1339484" y="3638450"/>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箭头连接符 175">
            <a:extLst>
              <a:ext uri="{FF2B5EF4-FFF2-40B4-BE49-F238E27FC236}">
                <a16:creationId xmlns:a16="http://schemas.microsoft.com/office/drawing/2014/main" id="{7980A9A8-B7FC-414B-B8D4-96D3BF01BA0C}"/>
              </a:ext>
            </a:extLst>
          </p:cNvPr>
          <p:cNvCxnSpPr/>
          <p:nvPr/>
        </p:nvCxnSpPr>
        <p:spPr bwMode="auto">
          <a:xfrm flipH="1">
            <a:off x="1349555" y="4541818"/>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7" name="文本框 176">
            <a:extLst>
              <a:ext uri="{FF2B5EF4-FFF2-40B4-BE49-F238E27FC236}">
                <a16:creationId xmlns:a16="http://schemas.microsoft.com/office/drawing/2014/main" id="{1EBDF782-67B1-46AC-90D3-1642527495E9}"/>
              </a:ext>
            </a:extLst>
          </p:cNvPr>
          <p:cNvSpPr txBox="1"/>
          <p:nvPr/>
        </p:nvSpPr>
        <p:spPr>
          <a:xfrm>
            <a:off x="1363886" y="5631631"/>
            <a:ext cx="1944216" cy="461665"/>
          </a:xfrm>
          <a:prstGeom prst="rect">
            <a:avLst/>
          </a:prstGeom>
          <a:noFill/>
        </p:spPr>
        <p:txBody>
          <a:bodyPr wrap="square" rtlCol="0">
            <a:spAutoFit/>
          </a:bodyPr>
          <a:lstStyle/>
          <a:p>
            <a:r>
              <a:rPr lang="en-US" altLang="zh-CN" i="1" dirty="0" err="1"/>
              <a:t>z</a:t>
            </a:r>
            <a:r>
              <a:rPr lang="en-US" altLang="zh-CN" i="1" baseline="-25000" dirty="0" err="1"/>
              <a:t>l</a:t>
            </a:r>
            <a:r>
              <a:rPr lang="en-US" altLang="zh-CN" dirty="0"/>
              <a:t>=</a:t>
            </a:r>
            <a:r>
              <a:rPr lang="el-GR" altLang="zh-CN" dirty="0"/>
              <a:t>λ</a:t>
            </a:r>
            <a:r>
              <a:rPr lang="en-US" altLang="zh-CN" dirty="0"/>
              <a:t>/4</a:t>
            </a:r>
            <a:endParaRPr lang="zh-CN" altLang="en-US" baseline="-25000" dirty="0"/>
          </a:p>
        </p:txBody>
      </p:sp>
      <p:sp>
        <p:nvSpPr>
          <p:cNvPr id="57" name="文本框 56">
            <a:extLst>
              <a:ext uri="{FF2B5EF4-FFF2-40B4-BE49-F238E27FC236}">
                <a16:creationId xmlns:a16="http://schemas.microsoft.com/office/drawing/2014/main" id="{8422413D-C38A-4985-9C5E-85A25BA06B1C}"/>
              </a:ext>
            </a:extLst>
          </p:cNvPr>
          <p:cNvSpPr txBox="1"/>
          <p:nvPr/>
        </p:nvSpPr>
        <p:spPr>
          <a:xfrm>
            <a:off x="619159" y="1603375"/>
            <a:ext cx="3348375" cy="461665"/>
          </a:xfrm>
          <a:prstGeom prst="rect">
            <a:avLst/>
          </a:prstGeom>
          <a:noFill/>
        </p:spPr>
        <p:txBody>
          <a:bodyPr wrap="square" rtlCol="0">
            <a:spAutoFit/>
          </a:bodyPr>
          <a:lstStyle/>
          <a:p>
            <a:pPr marL="342900" indent="-342900">
              <a:buFont typeface="Wingdings" panose="05000000000000000000" pitchFamily="2" charset="2"/>
              <a:buChar char="p"/>
            </a:pPr>
            <a:r>
              <a:rPr lang="en-US" altLang="zh-CN" b="1" dirty="0" smtClean="0">
                <a:solidFill>
                  <a:srgbClr val="7030A0"/>
                </a:solidFill>
              </a:rPr>
              <a:t> </a:t>
            </a:r>
            <a:r>
              <a:rPr lang="en-US" altLang="zh-CN" b="1" dirty="0">
                <a:solidFill>
                  <a:srgbClr val="7030A0"/>
                </a:solidFill>
              </a:rPr>
              <a:t>¼</a:t>
            </a:r>
            <a:r>
              <a:rPr lang="zh-CN" altLang="en-US" b="1" dirty="0">
                <a:solidFill>
                  <a:srgbClr val="7030A0"/>
                </a:solidFill>
              </a:rPr>
              <a:t>波长传输线</a:t>
            </a: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C4E59313-CBAB-443A-A744-C1525717399A}"/>
                  </a:ext>
                </a:extLst>
              </p:cNvPr>
              <p:cNvSpPr/>
              <p:nvPr/>
            </p:nvSpPr>
            <p:spPr>
              <a:xfrm>
                <a:off x="3877973" y="2796326"/>
                <a:ext cx="5144760" cy="11507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0</m:t>
                      </m:r>
                      <m:r>
                        <a:rPr lang="en-US" altLang="zh-CN" i="1" smtClean="0">
                          <a:solidFill>
                            <a:srgbClr val="FF0000"/>
                          </a:solidFill>
                          <a:latin typeface="Cambria Math" panose="02040503050406030204" pitchFamily="18" charset="0"/>
                          <a:ea typeface="Cambria Math" panose="02040503050406030204" pitchFamily="18" charset="0"/>
                        </a:rPr>
                        <m:t>=</m:t>
                      </m:r>
                      <m:f>
                        <m:fPr>
                          <m:ctrlPr>
                            <a:rPr lang="en-US" altLang="zh-CN" i="1" dirty="0">
                              <a:solidFill>
                                <a:srgbClr val="FF0000"/>
                              </a:solidFill>
                              <a:latin typeface="Cambria Math" panose="02040503050406030204" pitchFamily="18" charset="0"/>
                            </a:rPr>
                          </m:ctrlPr>
                        </m:fPr>
                        <m:num>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b="0" i="1" smtClean="0">
                                  <a:solidFill>
                                    <a:srgbClr val="FF0000"/>
                                  </a:solidFill>
                                  <a:latin typeface="Cambria Math" panose="02040503050406030204" pitchFamily="18" charset="0"/>
                                </a:rPr>
                                <m:t>1</m:t>
                              </m:r>
                            </m:sub>
                          </m:sSub>
                          <m:r>
                            <a:rPr lang="en-US" altLang="zh-CN" b="0" i="1" baseline="30000" smtClean="0">
                              <a:solidFill>
                                <a:srgbClr val="FF0000"/>
                              </a:solidFill>
                              <a:latin typeface="Cambria Math" panose="02040503050406030204" pitchFamily="18" charset="0"/>
                            </a:rPr>
                            <m:t>2</m:t>
                          </m:r>
                        </m:num>
                        <m:den>
                          <m:r>
                            <a:rPr lang="en-US" altLang="zh-CN" b="0" i="1" smtClean="0">
                              <a:solidFill>
                                <a:srgbClr val="FF0000"/>
                              </a:solidFill>
                              <a:latin typeface="Cambria Math" panose="02040503050406030204" pitchFamily="18" charset="0"/>
                            </a:rPr>
                            <m:t>𝑅</m:t>
                          </m:r>
                          <m:r>
                            <m:rPr>
                              <m:sty m:val="p"/>
                            </m:rPr>
                            <a:rPr lang="en-US" altLang="zh-CN" i="1" baseline="-25000">
                              <a:solidFill>
                                <a:srgbClr val="FF0000"/>
                              </a:solidFill>
                              <a:latin typeface="Cambria Math" panose="02040503050406030204" pitchFamily="18" charset="0"/>
                              <a:ea typeface="Cambria Math" panose="02040503050406030204" pitchFamily="18" charset="0"/>
                            </a:rPr>
                            <m:t>L</m:t>
                          </m:r>
                        </m:den>
                      </m:f>
                    </m:oMath>
                  </m:oMathPara>
                </a14:m>
                <a:endParaRPr lang="en-US" altLang="zh-CN" b="0" dirty="0">
                  <a:solidFill>
                    <a:srgbClr val="FF0000"/>
                  </a:solidFill>
                  <a:ea typeface="Cambria Math" panose="02040503050406030204" pitchFamily="18" charset="0"/>
                </a:endParaRPr>
              </a:p>
              <a:p>
                <a:endParaRPr lang="zh-CN" altLang="en-US" dirty="0">
                  <a:solidFill>
                    <a:srgbClr val="FF0000"/>
                  </a:solidFill>
                </a:endParaRPr>
              </a:p>
            </p:txBody>
          </p:sp>
        </mc:Choice>
        <mc:Fallback xmlns="">
          <p:sp>
            <p:nvSpPr>
              <p:cNvPr id="58" name="矩形 57">
                <a:extLst>
                  <a:ext uri="{FF2B5EF4-FFF2-40B4-BE49-F238E27FC236}">
                    <a16:creationId xmlns:a16="http://schemas.microsoft.com/office/drawing/2014/main" id="{C4E59313-CBAB-443A-A744-C1525717399A}"/>
                  </a:ext>
                </a:extLst>
              </p:cNvPr>
              <p:cNvSpPr>
                <a:spLocks noRot="1" noChangeAspect="1" noMove="1" noResize="1" noEditPoints="1" noAdjustHandles="1" noChangeArrowheads="1" noChangeShapeType="1" noTextEdit="1"/>
              </p:cNvSpPr>
              <p:nvPr/>
            </p:nvSpPr>
            <p:spPr>
              <a:xfrm>
                <a:off x="3877973" y="2796326"/>
                <a:ext cx="5144760" cy="1150700"/>
              </a:xfrm>
              <a:prstGeom prst="rect">
                <a:avLst/>
              </a:prstGeom>
              <a:blipFill>
                <a:blip r:embed="rId5"/>
                <a:stretch>
                  <a:fillRect/>
                </a:stretch>
              </a:blipFill>
            </p:spPr>
            <p:txBody>
              <a:bodyPr/>
              <a:lstStyle/>
              <a:p>
                <a:r>
                  <a:rPr lang="zh-CN" altLang="en-US">
                    <a:noFill/>
                  </a:rPr>
                  <a:t> </a:t>
                </a:r>
              </a:p>
            </p:txBody>
          </p:sp>
        </mc:Fallback>
      </mc:AlternateContent>
      <p:sp>
        <p:nvSpPr>
          <p:cNvPr id="30" name="Rectangle 3"/>
          <p:cNvSpPr txBox="1">
            <a:spLocks noChangeArrowheads="1"/>
          </p:cNvSpPr>
          <p:nvPr/>
        </p:nvSpPr>
        <p:spPr>
          <a:xfrm>
            <a:off x="274892" y="1205081"/>
            <a:ext cx="8689872" cy="16257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None/>
            </a:pPr>
            <a:endParaRPr lang="en-US" altLang="zh-CN" sz="2400" dirty="0" smtClean="0">
              <a:latin typeface="TimesNewRoman" charset="0"/>
              <a:ea typeface="宋体" pitchFamily="2" charset="-122"/>
            </a:endParaRPr>
          </a:p>
          <a:p>
            <a:pPr algn="just"/>
            <a:endParaRPr lang="en-US" altLang="zh-CN" sz="2400" dirty="0" smtClean="0">
              <a:latin typeface="TimesNewRoman" charset="0"/>
              <a:ea typeface="宋体" pitchFamily="2" charset="-122"/>
            </a:endParaRPr>
          </a:p>
          <a:p>
            <a:pPr algn="just"/>
            <a:r>
              <a:rPr lang="zh-CN" altLang="en-US" sz="2400" dirty="0" smtClean="0">
                <a:latin typeface="TimesNewRoman" charset="0"/>
                <a:ea typeface="宋体" pitchFamily="2" charset="-122"/>
              </a:rPr>
              <a:t>为了阻抗匹配，其输入阻抗值应该等于</a:t>
            </a:r>
            <a:r>
              <a:rPr lang="en-US" altLang="zh-CN" sz="2400" dirty="0" smtClean="0">
                <a:latin typeface="TimesNewRoman,Italic" charset="0"/>
                <a:ea typeface="宋体" pitchFamily="2" charset="-122"/>
              </a:rPr>
              <a:t>Zo</a:t>
            </a:r>
            <a:r>
              <a:rPr lang="zh-CN" altLang="en-US" sz="2400" dirty="0" smtClean="0">
                <a:latin typeface="TimesNewRoman,Italic" charset="0"/>
                <a:ea typeface="宋体" pitchFamily="2" charset="-122"/>
              </a:rPr>
              <a:t>进一步化简可得</a:t>
            </a:r>
            <a:endParaRPr lang="en-US" altLang="zh-CN" dirty="0" smtClean="0">
              <a:ea typeface="宋体" pitchFamily="2" charset="-122"/>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4E59313-CBAB-443A-A744-C1525717399A}"/>
                  </a:ext>
                </a:extLst>
              </p:cNvPr>
              <p:cNvSpPr/>
              <p:nvPr/>
            </p:nvSpPr>
            <p:spPr>
              <a:xfrm>
                <a:off x="3894910" y="3910793"/>
                <a:ext cx="5144760" cy="8720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1</m:t>
                      </m:r>
                      <m:r>
                        <a:rPr lang="en-US" altLang="zh-CN"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i="1" smtClean="0">
                              <a:solidFill>
                                <a:srgbClr val="FF0000"/>
                              </a:solidFill>
                              <a:latin typeface="Cambria Math" panose="02040503050406030204" pitchFamily="18" charset="0"/>
                              <a:ea typeface="Cambria Math" panose="02040503050406030204" pitchFamily="18" charset="0"/>
                            </a:rPr>
                          </m:ctrlPr>
                        </m:radPr>
                        <m:deg/>
                        <m:e>
                          <m:r>
                            <a:rPr lang="en-US" altLang="zh-CN" b="0" i="1" smtClean="0">
                              <a:solidFill>
                                <a:srgbClr val="FF0000"/>
                              </a:solidFill>
                              <a:latin typeface="Cambria Math" panose="02040503050406030204" pitchFamily="18" charset="0"/>
                              <a:ea typeface="Cambria Math" panose="02040503050406030204" pitchFamily="18" charset="0"/>
                            </a:rPr>
                            <m:t>𝑅</m:t>
                          </m:r>
                          <m:r>
                            <a:rPr lang="en-US" altLang="zh-CN" b="0" i="1" baseline="-25000" smtClean="0">
                              <a:solidFill>
                                <a:srgbClr val="FF0000"/>
                              </a:solidFill>
                              <a:latin typeface="Cambria Math" panose="02040503050406030204" pitchFamily="18" charset="0"/>
                              <a:ea typeface="Cambria Math" panose="02040503050406030204" pitchFamily="18" charset="0"/>
                            </a:rPr>
                            <m:t>𝐿</m:t>
                          </m:r>
                          <m:r>
                            <a:rPr lang="en-US" altLang="zh-CN" b="0" i="1" smtClean="0">
                              <a:solidFill>
                                <a:srgbClr val="FF0000"/>
                              </a:solidFill>
                              <a:latin typeface="Cambria Math" panose="02040503050406030204" pitchFamily="18" charset="0"/>
                              <a:ea typeface="Cambria Math" panose="02040503050406030204" pitchFamily="18" charset="0"/>
                            </a:rPr>
                            <m:t>𝑍</m:t>
                          </m:r>
                          <m:r>
                            <a:rPr lang="en-US" altLang="zh-CN" b="0" i="1" baseline="-25000" smtClean="0">
                              <a:solidFill>
                                <a:srgbClr val="FF0000"/>
                              </a:solidFill>
                              <a:latin typeface="Cambria Math" panose="02040503050406030204" pitchFamily="18" charset="0"/>
                              <a:ea typeface="Cambria Math" panose="02040503050406030204" pitchFamily="18" charset="0"/>
                            </a:rPr>
                            <m:t>0</m:t>
                          </m:r>
                        </m:e>
                      </m:rad>
                    </m:oMath>
                  </m:oMathPara>
                </a14:m>
                <a:endParaRPr lang="en-US" altLang="zh-CN" b="0" dirty="0">
                  <a:solidFill>
                    <a:srgbClr val="FF0000"/>
                  </a:solidFill>
                  <a:ea typeface="Cambria Math" panose="02040503050406030204" pitchFamily="18" charset="0"/>
                </a:endParaRPr>
              </a:p>
              <a:p>
                <a:endParaRPr lang="zh-CN" altLang="en-US" dirty="0">
                  <a:solidFill>
                    <a:srgbClr val="FF0000"/>
                  </a:solidFill>
                </a:endParaRPr>
              </a:p>
            </p:txBody>
          </p:sp>
        </mc:Choice>
        <mc:Fallback xmlns="">
          <p:sp>
            <p:nvSpPr>
              <p:cNvPr id="31" name="矩形 30">
                <a:extLst>
                  <a:ext uri="{FF2B5EF4-FFF2-40B4-BE49-F238E27FC236}">
                    <a16:creationId xmlns:a16="http://schemas.microsoft.com/office/drawing/2014/main" id="{C4E59313-CBAB-443A-A744-C1525717399A}"/>
                  </a:ext>
                </a:extLst>
              </p:cNvPr>
              <p:cNvSpPr>
                <a:spLocks noRot="1" noChangeAspect="1" noMove="1" noResize="1" noEditPoints="1" noAdjustHandles="1" noChangeArrowheads="1" noChangeShapeType="1" noTextEdit="1"/>
              </p:cNvSpPr>
              <p:nvPr/>
            </p:nvSpPr>
            <p:spPr>
              <a:xfrm>
                <a:off x="3894910" y="3910793"/>
                <a:ext cx="5144760" cy="87209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921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97</a:t>
            </a:fld>
            <a:endParaRPr lang="zh-CN" altLang="en-US" dirty="0"/>
          </a:p>
        </p:txBody>
      </p:sp>
      <p:sp>
        <p:nvSpPr>
          <p:cNvPr id="5" name="Rectangle 2"/>
          <p:cNvSpPr txBox="1">
            <a:spLocks noChangeArrowheads="1"/>
          </p:cNvSpPr>
          <p:nvPr/>
        </p:nvSpPr>
        <p:spPr>
          <a:xfrm>
            <a:off x="838200" y="1600200"/>
            <a:ext cx="7772400" cy="28051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altLang="zh-CN" dirty="0" smtClean="0">
              <a:latin typeface="TimesNewRoman" charset="0"/>
              <a:ea typeface="宋体" pitchFamily="2" charset="-122"/>
            </a:endParaRPr>
          </a:p>
          <a:p>
            <a:pPr algn="just"/>
            <a:r>
              <a:rPr lang="zh-CN" altLang="en-US" dirty="0" smtClean="0">
                <a:latin typeface="TimesNewRoman" charset="0"/>
                <a:ea typeface="宋体" pitchFamily="2" charset="-122"/>
              </a:rPr>
              <a:t>通过这种方式，我们可以知道对于任意的负载电阻和已知的匹配特性阻抗</a:t>
            </a:r>
            <a:r>
              <a:rPr lang="en-US" altLang="zh-CN" dirty="0" smtClean="0">
                <a:latin typeface="TimesNewRoman" charset="0"/>
                <a:ea typeface="宋体" pitchFamily="2" charset="-122"/>
              </a:rPr>
              <a:t>Z</a:t>
            </a:r>
            <a:r>
              <a:rPr lang="en-US" altLang="zh-CN" baseline="-25000" dirty="0" smtClean="0">
                <a:latin typeface="TimesNewRoman" charset="0"/>
                <a:ea typeface="宋体" pitchFamily="2" charset="-122"/>
              </a:rPr>
              <a:t>0</a:t>
            </a:r>
            <a:r>
              <a:rPr lang="en-US" altLang="zh-CN" dirty="0" smtClean="0">
                <a:latin typeface="TimesNewRoman" charset="0"/>
                <a:ea typeface="宋体" pitchFamily="2" charset="-122"/>
              </a:rPr>
              <a:t>, </a:t>
            </a:r>
            <a:r>
              <a:rPr lang="zh-CN" altLang="en-US" dirty="0" smtClean="0">
                <a:latin typeface="TimesNewRoman" charset="0"/>
                <a:ea typeface="宋体" pitchFamily="2" charset="-122"/>
              </a:rPr>
              <a:t>匹配的传输线的特性阻抗为</a:t>
            </a:r>
            <a:r>
              <a:rPr lang="en-US" altLang="zh-CN" dirty="0" smtClean="0">
                <a:latin typeface="TimesNewRoman" charset="0"/>
                <a:ea typeface="宋体" pitchFamily="2" charset="-122"/>
              </a:rPr>
              <a:t>Z</a:t>
            </a:r>
            <a:r>
              <a:rPr lang="en-US" altLang="zh-CN" baseline="-25000" dirty="0" smtClean="0">
                <a:latin typeface="TimesNewRoman" charset="0"/>
                <a:ea typeface="宋体" pitchFamily="2" charset="-122"/>
              </a:rPr>
              <a:t>1</a:t>
            </a:r>
            <a:r>
              <a:rPr lang="zh-CN" altLang="en-US" dirty="0" smtClean="0">
                <a:latin typeface="TimesNewRoman" charset="0"/>
                <a:ea typeface="宋体" pitchFamily="2" charset="-122"/>
              </a:rPr>
              <a:t>。</a:t>
            </a:r>
            <a:endParaRPr lang="en-US" altLang="zh-CN" dirty="0" smtClean="0">
              <a:latin typeface="TimesNewRoman" charset="0"/>
              <a:ea typeface="宋体" pitchFamily="2" charset="-122"/>
            </a:endParaRPr>
          </a:p>
          <a:p>
            <a:pPr algn="just"/>
            <a:endParaRPr lang="en-US" altLang="zh-CN" dirty="0" smtClean="0">
              <a:latin typeface="TimesNewRoman" charset="0"/>
              <a:ea typeface="宋体" pitchFamily="2" charset="-122"/>
            </a:endParaRPr>
          </a:p>
          <a:p>
            <a:pPr>
              <a:buFont typeface="Wingdings" pitchFamily="2" charset="2"/>
              <a:buNone/>
            </a:pPr>
            <a:endParaRPr lang="zh-CN" altLang="en-US" dirty="0" smtClean="0">
              <a:ea typeface="宋体" pitchFamily="2" charset="-122"/>
            </a:endParaRPr>
          </a:p>
        </p:txBody>
      </p:sp>
    </p:spTree>
    <p:extLst>
      <p:ext uri="{BB962C8B-B14F-4D97-AF65-F5344CB8AC3E}">
        <p14:creationId xmlns:p14="http://schemas.microsoft.com/office/powerpoint/2010/main" val="21333856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98</a:t>
            </a:fld>
            <a:endParaRPr lang="zh-CN" altLang="en-US" dirty="0"/>
          </a:p>
        </p:txBody>
      </p:sp>
      <p:sp>
        <p:nvSpPr>
          <p:cNvPr id="7" name="Rectangle 2"/>
          <p:cNvSpPr>
            <a:spLocks noGrp="1" noChangeArrowheads="1"/>
          </p:cNvSpPr>
          <p:nvPr>
            <p:ph type="title"/>
          </p:nvPr>
        </p:nvSpPr>
        <p:spPr>
          <a:xfrm>
            <a:off x="250825" y="981075"/>
            <a:ext cx="9144000" cy="762000"/>
          </a:xfrm>
        </p:spPr>
        <p:txBody>
          <a:bodyPr/>
          <a:lstStyle/>
          <a:p>
            <a:pPr algn="just" eaLnBrk="1" hangingPunct="1"/>
            <a:r>
              <a:rPr lang="zh-CN" altLang="en-US" sz="3600" b="1" dirty="0" smtClean="0">
                <a:ea typeface="宋体" pitchFamily="2" charset="-122"/>
              </a:rPr>
              <a:t>例子</a:t>
            </a:r>
            <a:r>
              <a:rPr lang="en-US" altLang="zh-CN" sz="3600" b="1" dirty="0" smtClean="0">
                <a:ea typeface="宋体" pitchFamily="2" charset="-122"/>
              </a:rPr>
              <a:t> (</a:t>
            </a:r>
            <a:r>
              <a:rPr lang="zh-CN" altLang="en-US" sz="3600" b="1" dirty="0" smtClean="0">
                <a:ea typeface="宋体" pitchFamily="2" charset="-122"/>
              </a:rPr>
              <a:t>四分之一阻抗变换器</a:t>
            </a:r>
            <a:r>
              <a:rPr lang="en-US" altLang="zh-CN" sz="3600" b="1" dirty="0" smtClean="0">
                <a:ea typeface="宋体" pitchFamily="2" charset="-122"/>
              </a:rPr>
              <a:t>)</a:t>
            </a:r>
          </a:p>
        </p:txBody>
      </p:sp>
      <p:sp>
        <p:nvSpPr>
          <p:cNvPr id="8" name="Rectangle 3"/>
          <p:cNvSpPr txBox="1">
            <a:spLocks noChangeArrowheads="1"/>
          </p:cNvSpPr>
          <p:nvPr/>
        </p:nvSpPr>
        <p:spPr>
          <a:xfrm>
            <a:off x="539552" y="1832992"/>
            <a:ext cx="7391400" cy="3036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buFont typeface="Wingdings" pitchFamily="2" charset="2"/>
              <a:buNone/>
            </a:pPr>
            <a:endParaRPr lang="zh-CN" altLang="en-US" sz="2400" dirty="0" smtClean="0">
              <a:latin typeface="TimesNewRoman" charset="0"/>
              <a:ea typeface="宋体" pitchFamily="2" charset="-122"/>
            </a:endParaRPr>
          </a:p>
          <a:p>
            <a:pPr algn="just">
              <a:lnSpc>
                <a:spcPct val="90000"/>
              </a:lnSpc>
            </a:pPr>
            <a:r>
              <a:rPr lang="zh-CN" altLang="en-US" sz="2400" dirty="0" smtClean="0">
                <a:latin typeface="TimesNewRoman" charset="0"/>
                <a:ea typeface="宋体" pitchFamily="2" charset="-122"/>
              </a:rPr>
              <a:t>确定四分之一波长传输线匹配</a:t>
            </a:r>
            <a:r>
              <a:rPr lang="en-US" altLang="zh-CN" sz="2400" dirty="0">
                <a:latin typeface="TimesNewRoman" charset="0"/>
                <a:ea typeface="宋体" pitchFamily="2" charset="-122"/>
              </a:rPr>
              <a:t>300</a:t>
            </a:r>
            <a:r>
              <a:rPr lang="en-US" altLang="zh-CN" sz="2400" dirty="0">
                <a:latin typeface="TimesNewRoman" charset="0"/>
                <a:ea typeface="宋体" pitchFamily="2" charset="-122"/>
                <a:sym typeface="Symbol" pitchFamily="18" charset="2"/>
              </a:rPr>
              <a:t> </a:t>
            </a:r>
            <a:r>
              <a:rPr lang="zh-CN" altLang="en-US" sz="2400" dirty="0" smtClean="0">
                <a:latin typeface="TimesNewRoman" charset="0"/>
                <a:ea typeface="宋体" pitchFamily="2" charset="-122"/>
                <a:sym typeface="Symbol" pitchFamily="18" charset="2"/>
              </a:rPr>
              <a:t>的阻抗变换器到</a:t>
            </a:r>
            <a:r>
              <a:rPr lang="en-US" altLang="zh-CN" sz="2400" dirty="0" smtClean="0">
                <a:latin typeface="TimesNewRoman" charset="0"/>
                <a:ea typeface="宋体" pitchFamily="2" charset="-122"/>
              </a:rPr>
              <a:t> 50</a:t>
            </a:r>
            <a:r>
              <a:rPr lang="en-US" altLang="zh-CN" sz="2400" dirty="0" smtClean="0">
                <a:latin typeface="TimesNewRoman" charset="0"/>
                <a:ea typeface="宋体" pitchFamily="2" charset="-122"/>
                <a:sym typeface="Symbol" pitchFamily="18" charset="2"/>
              </a:rPr>
              <a:t></a:t>
            </a:r>
            <a:r>
              <a:rPr lang="zh-CN" altLang="en-US" sz="2400" dirty="0" smtClean="0">
                <a:latin typeface="TimesNewRoman" charset="0"/>
                <a:ea typeface="宋体" pitchFamily="2" charset="-122"/>
                <a:sym typeface="Symbol" pitchFamily="18" charset="2"/>
              </a:rPr>
              <a:t>传输线</a:t>
            </a:r>
            <a:r>
              <a:rPr lang="en-US" altLang="zh-CN" sz="2400" dirty="0" smtClean="0">
                <a:latin typeface="TimesNewRoman" charset="0"/>
                <a:ea typeface="宋体" pitchFamily="2" charset="-122"/>
              </a:rPr>
              <a:t>.</a:t>
            </a:r>
          </a:p>
          <a:p>
            <a:pPr algn="just">
              <a:lnSpc>
                <a:spcPct val="90000"/>
              </a:lnSpc>
              <a:buFont typeface="Wingdings" pitchFamily="2" charset="2"/>
              <a:buNone/>
            </a:pPr>
            <a:endParaRPr lang="en-US" altLang="zh-CN" sz="2400" dirty="0" smtClean="0">
              <a:latin typeface="TimesNewRoman" charset="0"/>
              <a:ea typeface="宋体" pitchFamily="2" charset="-122"/>
            </a:endParaRPr>
          </a:p>
          <a:p>
            <a:pPr algn="just">
              <a:lnSpc>
                <a:spcPct val="90000"/>
              </a:lnSpc>
              <a:buFont typeface="Wingdings" pitchFamily="2" charset="2"/>
              <a:buNone/>
            </a:pPr>
            <a:r>
              <a:rPr lang="en-US" altLang="zh-CN" sz="2400" dirty="0" smtClean="0">
                <a:latin typeface="TimesNewRoman" charset="0"/>
                <a:ea typeface="宋体" pitchFamily="2" charset="-122"/>
              </a:rPr>
              <a:t>    </a:t>
            </a:r>
            <a:endParaRPr lang="zh-CN" altLang="en-US" sz="2400" b="1" u="sng" dirty="0" smtClean="0">
              <a:ea typeface="宋体" pitchFamily="2" charset="-122"/>
            </a:endParaRPr>
          </a:p>
        </p:txBody>
      </p:sp>
      <p:sp>
        <p:nvSpPr>
          <p:cNvPr id="2" name="矩形 1"/>
          <p:cNvSpPr/>
          <p:nvPr/>
        </p:nvSpPr>
        <p:spPr>
          <a:xfrm>
            <a:off x="1115616" y="3645024"/>
            <a:ext cx="7344816" cy="2751522"/>
          </a:xfrm>
          <a:prstGeom prst="rect">
            <a:avLst/>
          </a:prstGeom>
        </p:spPr>
        <p:txBody>
          <a:bodyPr wrap="square">
            <a:spAutoFit/>
          </a:bodyPr>
          <a:lstStyle/>
          <a:p>
            <a:pPr algn="just">
              <a:lnSpc>
                <a:spcPct val="90000"/>
              </a:lnSpc>
            </a:pPr>
            <a:r>
              <a:rPr lang="zh-CN" altLang="en-US" b="1" u="sng" dirty="0" smtClean="0">
                <a:solidFill>
                  <a:srgbClr val="6600FF"/>
                </a:solidFill>
                <a:latin typeface="TimesNewRoman" charset="0"/>
                <a:ea typeface="宋体" pitchFamily="2" charset="-122"/>
              </a:rPr>
              <a:t>解决思路</a:t>
            </a:r>
            <a:endParaRPr lang="en-US" altLang="zh-CN" b="1" u="sng" dirty="0">
              <a:solidFill>
                <a:srgbClr val="6600FF"/>
              </a:solidFill>
              <a:latin typeface="TimesNewRoman" charset="0"/>
              <a:ea typeface="宋体" pitchFamily="2" charset="-122"/>
            </a:endParaRPr>
          </a:p>
          <a:p>
            <a:pPr algn="just">
              <a:lnSpc>
                <a:spcPct val="90000"/>
              </a:lnSpc>
            </a:pPr>
            <a:r>
              <a:rPr lang="en-US" altLang="zh-CN" dirty="0">
                <a:latin typeface="TimesNewRoman" charset="0"/>
                <a:ea typeface="宋体" pitchFamily="2" charset="-122"/>
              </a:rPr>
              <a:t>   </a:t>
            </a:r>
            <a:r>
              <a:rPr lang="zh-CN" altLang="en-US" dirty="0" smtClean="0">
                <a:latin typeface="TimesNewRoman" charset="0"/>
                <a:ea typeface="宋体" pitchFamily="2" charset="-122"/>
              </a:rPr>
              <a:t>通过之前推倒的四分之波长的阻抗变换器，我么可以得出其阻抗的计算为</a:t>
            </a:r>
            <a:r>
              <a:rPr lang="en-US" altLang="zh-CN" dirty="0" smtClean="0">
                <a:latin typeface="TimesNewRoman" charset="0"/>
                <a:ea typeface="宋体" pitchFamily="2" charset="-122"/>
              </a:rPr>
              <a:t> :</a:t>
            </a:r>
            <a:endParaRPr lang="en-US" altLang="zh-CN" dirty="0">
              <a:latin typeface="TimesNewRoman" charset="0"/>
              <a:ea typeface="宋体" pitchFamily="2" charset="-122"/>
            </a:endParaRPr>
          </a:p>
          <a:p>
            <a:pPr algn="just">
              <a:lnSpc>
                <a:spcPct val="90000"/>
              </a:lnSpc>
            </a:pPr>
            <a:endParaRPr lang="en-US" altLang="zh-CN" dirty="0">
              <a:latin typeface="TimesNewRoman" charset="0"/>
              <a:ea typeface="宋体" pitchFamily="2" charset="-122"/>
            </a:endParaRPr>
          </a:p>
          <a:p>
            <a:pPr algn="just">
              <a:lnSpc>
                <a:spcPct val="90000"/>
              </a:lnSpc>
            </a:pPr>
            <a:endParaRPr lang="en-US" altLang="zh-CN" dirty="0">
              <a:latin typeface="TimesNewRoman" charset="0"/>
              <a:ea typeface="宋体" pitchFamily="2" charset="-122"/>
            </a:endParaRPr>
          </a:p>
          <a:p>
            <a:pPr algn="just">
              <a:lnSpc>
                <a:spcPct val="90000"/>
              </a:lnSpc>
            </a:pPr>
            <a:endParaRPr lang="en-US" altLang="zh-CN" dirty="0">
              <a:latin typeface="TimesNewRoman" charset="0"/>
              <a:ea typeface="宋体" pitchFamily="2" charset="-122"/>
            </a:endParaRPr>
          </a:p>
          <a:p>
            <a:pPr algn="just">
              <a:lnSpc>
                <a:spcPct val="90000"/>
              </a:lnSpc>
            </a:pPr>
            <a:endParaRPr lang="en-US" altLang="zh-CN" dirty="0">
              <a:latin typeface="TimesNewRoman" charset="0"/>
              <a:ea typeface="宋体" pitchFamily="2" charset="-122"/>
            </a:endParaRPr>
          </a:p>
          <a:p>
            <a:pPr algn="just">
              <a:lnSpc>
                <a:spcPct val="90000"/>
              </a:lnSpc>
              <a:buFontTx/>
              <a:buChar char="•"/>
            </a:pPr>
            <a:endParaRPr lang="zh-CN" altLang="en-US" b="1" u="sng" dirty="0">
              <a:ea typeface="宋体" pitchFamily="2" charset="-122"/>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217" y="4854436"/>
            <a:ext cx="4611216" cy="57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9020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99</a:t>
            </a:fld>
            <a:endParaRPr lang="zh-CN" altLang="en-US" dirty="0"/>
          </a:p>
        </p:txBody>
      </p:sp>
      <p:sp>
        <p:nvSpPr>
          <p:cNvPr id="5" name="Rectangle 2"/>
          <p:cNvSpPr>
            <a:spLocks noChangeArrowheads="1"/>
          </p:cNvSpPr>
          <p:nvPr/>
        </p:nvSpPr>
        <p:spPr bwMode="auto">
          <a:xfrm>
            <a:off x="990600" y="1335360"/>
            <a:ext cx="7239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lnSpc>
                <a:spcPct val="90000"/>
              </a:lnSpc>
              <a:buClrTx/>
              <a:buSzTx/>
              <a:buFontTx/>
              <a:buNone/>
            </a:pPr>
            <a:endParaRPr lang="en-US" altLang="zh-CN" b="1" dirty="0">
              <a:solidFill>
                <a:srgbClr val="6600FF"/>
              </a:solidFill>
              <a:latin typeface="TimesNewRoman" charset="0"/>
              <a:ea typeface="宋体" pitchFamily="2" charset="-122"/>
            </a:endParaRPr>
          </a:p>
          <a:p>
            <a:pPr algn="just" eaLnBrk="1" hangingPunct="1">
              <a:lnSpc>
                <a:spcPct val="90000"/>
              </a:lnSpc>
              <a:buClrTx/>
              <a:buSzTx/>
              <a:buFontTx/>
              <a:buBlip>
                <a:blip r:embed="rId2"/>
              </a:buBlip>
            </a:pPr>
            <a:r>
              <a:rPr lang="zh-CN" altLang="en-US" sz="2400" b="1" dirty="0" smtClean="0">
                <a:solidFill>
                  <a:srgbClr val="FF33CC"/>
                </a:solidFill>
                <a:latin typeface="TimesNewRoman" charset="0"/>
                <a:ea typeface="楷体_GB2312" pitchFamily="49" charset="-122"/>
              </a:rPr>
              <a:t>注意</a:t>
            </a:r>
            <a:r>
              <a:rPr lang="zh-CN" altLang="en-US" sz="2400" b="1" dirty="0">
                <a:solidFill>
                  <a:srgbClr val="FF33CC"/>
                </a:solidFill>
                <a:latin typeface="TimesNewRoman" charset="0"/>
                <a:ea typeface="楷体_GB2312" pitchFamily="49" charset="-122"/>
              </a:rPr>
              <a:t>：负载一定要为纯</a:t>
            </a:r>
            <a:r>
              <a:rPr lang="zh-CN" altLang="en-US" sz="2400" b="1" dirty="0" smtClean="0">
                <a:solidFill>
                  <a:srgbClr val="FF33CC"/>
                </a:solidFill>
                <a:latin typeface="TimesNewRoman" charset="0"/>
                <a:ea typeface="楷体_GB2312" pitchFamily="49" charset="-122"/>
              </a:rPr>
              <a:t>电阻</a:t>
            </a:r>
            <a:endParaRPr lang="en-US" altLang="zh-CN" sz="2400" b="1" dirty="0">
              <a:solidFill>
                <a:srgbClr val="FF33CC"/>
              </a:solidFill>
              <a:latin typeface="TimesNewRoman" charset="0"/>
              <a:ea typeface="楷体_GB2312" pitchFamily="49" charset="-122"/>
            </a:endParaRPr>
          </a:p>
          <a:p>
            <a:pPr algn="just" eaLnBrk="1" hangingPunct="1">
              <a:lnSpc>
                <a:spcPct val="90000"/>
              </a:lnSpc>
              <a:buClrTx/>
              <a:buSzTx/>
              <a:buFontTx/>
              <a:buBlip>
                <a:blip r:embed="rId2"/>
              </a:buBlip>
            </a:pPr>
            <a:endParaRPr lang="zh-CN" altLang="en-US" sz="2400" b="1" dirty="0">
              <a:solidFill>
                <a:srgbClr val="FF33CC"/>
              </a:solidFill>
              <a:latin typeface="TimesNewRoman" charset="0"/>
              <a:ea typeface="楷体_GB2312" pitchFamily="49" charset="-122"/>
            </a:endParaRPr>
          </a:p>
          <a:p>
            <a:pPr algn="just">
              <a:spcBef>
                <a:spcPct val="0"/>
              </a:spcBef>
              <a:buClrTx/>
              <a:buSzTx/>
              <a:buFontTx/>
              <a:buBlip>
                <a:blip r:embed="rId2"/>
              </a:buBlip>
            </a:pPr>
            <a:r>
              <a:rPr lang="zh-CN" altLang="en-US" sz="2400" b="1" dirty="0">
                <a:latin typeface="TimesNewRoman" charset="0"/>
                <a:ea typeface="楷体_GB2312" pitchFamily="49" charset="-122"/>
              </a:rPr>
              <a:t>如果负载为复阻抗，仍要采用四分之一波长变换器来匹配，则可采取以下措施：</a:t>
            </a:r>
          </a:p>
          <a:p>
            <a:pPr algn="just">
              <a:spcBef>
                <a:spcPct val="0"/>
              </a:spcBef>
              <a:buClrTx/>
              <a:buSzTx/>
              <a:buFontTx/>
              <a:buNone/>
            </a:pPr>
            <a:r>
              <a:rPr lang="en-US" altLang="zh-CN" sz="2400" b="1" dirty="0">
                <a:solidFill>
                  <a:srgbClr val="FF00FF"/>
                </a:solidFill>
                <a:latin typeface="楷体_GB2312" pitchFamily="49" charset="-122"/>
                <a:ea typeface="楷体_GB2312" pitchFamily="49" charset="-122"/>
              </a:rPr>
              <a:t>   a. </a:t>
            </a:r>
            <a:r>
              <a:rPr lang="zh-CN" altLang="en-US" sz="2400" b="1" dirty="0">
                <a:solidFill>
                  <a:srgbClr val="FF00FF"/>
                </a:solidFill>
                <a:latin typeface="楷体_GB2312" pitchFamily="49" charset="-122"/>
                <a:ea typeface="楷体_GB2312" pitchFamily="49" charset="-122"/>
              </a:rPr>
              <a:t>在负载与变换器之间加一段移相线段，把负载变成实阻抗；</a:t>
            </a:r>
          </a:p>
          <a:p>
            <a:pPr algn="just">
              <a:spcBef>
                <a:spcPct val="0"/>
              </a:spcBef>
              <a:buClrTx/>
              <a:buSzTx/>
              <a:buFontTx/>
              <a:buNone/>
            </a:pPr>
            <a:r>
              <a:rPr lang="en-US" altLang="zh-CN" sz="2400" b="1" dirty="0">
                <a:solidFill>
                  <a:srgbClr val="FF00FF"/>
                </a:solidFill>
                <a:latin typeface="楷体_GB2312" pitchFamily="49" charset="-122"/>
                <a:ea typeface="楷体_GB2312" pitchFamily="49" charset="-122"/>
              </a:rPr>
              <a:t>   b. </a:t>
            </a:r>
            <a:r>
              <a:rPr lang="zh-CN" altLang="en-US" sz="2400" b="1" dirty="0">
                <a:solidFill>
                  <a:srgbClr val="FF00FF"/>
                </a:solidFill>
                <a:latin typeface="楷体_GB2312" pitchFamily="49" charset="-122"/>
                <a:ea typeface="楷体_GB2312" pitchFamily="49" charset="-122"/>
              </a:rPr>
              <a:t>在负载处并联或串联适当的电抗短截线把负载变成实阻抗。</a:t>
            </a:r>
            <a:r>
              <a:rPr lang="zh-CN" altLang="en-US" sz="2800" dirty="0">
                <a:latin typeface="TimesNewRoman" charset="0"/>
                <a:ea typeface="宋体" pitchFamily="2" charset="-122"/>
              </a:rPr>
              <a:t> </a:t>
            </a:r>
          </a:p>
          <a:p>
            <a:pPr algn="just">
              <a:spcBef>
                <a:spcPct val="0"/>
              </a:spcBef>
              <a:buClrTx/>
              <a:buSzTx/>
              <a:buFontTx/>
              <a:buBlip>
                <a:blip r:embed="rId2"/>
              </a:buBlip>
            </a:pPr>
            <a:r>
              <a:rPr lang="zh-CN" altLang="en-US" sz="2400" b="1" dirty="0">
                <a:solidFill>
                  <a:srgbClr val="6600FF"/>
                </a:solidFill>
                <a:latin typeface="楷体_GB2312" pitchFamily="49" charset="-122"/>
                <a:ea typeface="楷体_GB2312" pitchFamily="49" charset="-122"/>
              </a:rPr>
              <a:t>但是这种方法将改变等效负载的频率特性，减小匹配的带宽</a:t>
            </a:r>
            <a:r>
              <a:rPr lang="zh-CN" altLang="en-US" sz="2400" b="1" dirty="0">
                <a:solidFill>
                  <a:srgbClr val="6600FF"/>
                </a:solidFill>
                <a:latin typeface="TimesNewRoman" charset="0"/>
                <a:ea typeface="楷体_GB2312" pitchFamily="49" charset="-122"/>
              </a:rPr>
              <a:t>。</a:t>
            </a:r>
            <a:endParaRPr lang="en-US" altLang="zh-CN" sz="2400" b="1" dirty="0">
              <a:solidFill>
                <a:srgbClr val="6600FF"/>
              </a:solidFill>
              <a:latin typeface="TimesNewRoman" charset="0"/>
              <a:ea typeface="楷体_GB2312" pitchFamily="49" charset="-122"/>
            </a:endParaRPr>
          </a:p>
          <a:p>
            <a:pPr algn="just" eaLnBrk="1" hangingPunct="1">
              <a:lnSpc>
                <a:spcPct val="90000"/>
              </a:lnSpc>
              <a:buClrTx/>
              <a:buSzTx/>
              <a:buFontTx/>
              <a:buChar char="•"/>
            </a:pPr>
            <a:endParaRPr lang="en-US" altLang="zh-CN" sz="1800" dirty="0">
              <a:latin typeface="TimesNewRoman" charset="0"/>
              <a:ea typeface="宋体" pitchFamily="2" charset="-122"/>
            </a:endParaRPr>
          </a:p>
          <a:p>
            <a:pPr eaLnBrk="1" hangingPunct="1">
              <a:lnSpc>
                <a:spcPct val="90000"/>
              </a:lnSpc>
              <a:buClrTx/>
              <a:buSzTx/>
              <a:buFontTx/>
              <a:buChar char="•"/>
            </a:pPr>
            <a:endParaRPr lang="zh-CN" altLang="en-US" sz="2000" dirty="0">
              <a:ea typeface="宋体" pitchFamily="2" charset="-122"/>
            </a:endParaRPr>
          </a:p>
        </p:txBody>
      </p:sp>
      <p:sp>
        <p:nvSpPr>
          <p:cNvPr id="6" name="Rectangle 3"/>
          <p:cNvSpPr>
            <a:spLocks noChangeArrowheads="1"/>
          </p:cNvSpPr>
          <p:nvPr/>
        </p:nvSpPr>
        <p:spPr bwMode="auto">
          <a:xfrm>
            <a:off x="3886200" y="762000"/>
            <a:ext cx="2057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4400" b="1" u="sng">
                <a:solidFill>
                  <a:srgbClr val="6600FF"/>
                </a:solidFill>
                <a:latin typeface="Times New Roman" pitchFamily="18" charset="0"/>
                <a:ea typeface="宋体" pitchFamily="2" charset="-122"/>
              </a:rPr>
              <a:t>NOTE</a:t>
            </a:r>
            <a:endParaRPr lang="en-US" altLang="zh-CN" sz="4000" b="1" u="sng">
              <a:solidFill>
                <a:srgbClr val="6600FF"/>
              </a:solidFill>
              <a:latin typeface="Times New Roman" pitchFamily="18" charset="0"/>
              <a:ea typeface="楷体_GB2312" pitchFamily="49" charset="-122"/>
            </a:endParaRPr>
          </a:p>
        </p:txBody>
      </p:sp>
    </p:spTree>
    <p:extLst>
      <p:ext uri="{BB962C8B-B14F-4D97-AF65-F5344CB8AC3E}">
        <p14:creationId xmlns:p14="http://schemas.microsoft.com/office/powerpoint/2010/main" val="531776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22180</TotalTime>
  <Words>7997</Words>
  <Application>Microsoft Office PowerPoint</Application>
  <PresentationFormat>全屏显示(4:3)</PresentationFormat>
  <Paragraphs>1043</Paragraphs>
  <Slides>112</Slides>
  <Notes>60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112</vt:i4>
      </vt:variant>
    </vt:vector>
  </HeadingPairs>
  <TitlesOfParts>
    <vt:vector size="133" baseType="lpstr">
      <vt:lpstr>Helvetica Neue</vt:lpstr>
      <vt:lpstr>TimesNewRoman</vt:lpstr>
      <vt:lpstr>TimesNewRoman,Italic</vt:lpstr>
      <vt:lpstr>WPGreekCentury</vt:lpstr>
      <vt:lpstr>WPMathA</vt:lpstr>
      <vt:lpstr>等线</vt:lpstr>
      <vt:lpstr>黑体</vt:lpstr>
      <vt:lpstr>楷体_GB2312</vt:lpstr>
      <vt:lpstr>隶书</vt:lpstr>
      <vt:lpstr>宋体</vt:lpstr>
      <vt:lpstr>Arial</vt:lpstr>
      <vt:lpstr>Arial Black</vt:lpstr>
      <vt:lpstr>Cambria Math</vt:lpstr>
      <vt:lpstr>Comic Sans MS</vt:lpstr>
      <vt:lpstr>Symbol</vt:lpstr>
      <vt:lpstr>Tahoma</vt:lpstr>
      <vt:lpstr>Times New Roman</vt:lpstr>
      <vt:lpstr>Wingdings</vt:lpstr>
      <vt:lpstr>默认设计模板</vt:lpstr>
      <vt:lpstr>Equation</vt:lpstr>
      <vt:lpstr>Equation.3</vt:lpstr>
      <vt:lpstr>PowerPoint 演示文稿</vt:lpstr>
      <vt:lpstr>PowerPoint 演示文稿</vt:lpstr>
      <vt:lpstr>PowerPoint 演示文稿</vt:lpstr>
      <vt:lpstr>电磁理论</vt:lpstr>
      <vt:lpstr>电磁理论</vt:lpstr>
      <vt:lpstr>电磁理论</vt:lpstr>
      <vt:lpstr>电磁理论</vt:lpstr>
      <vt:lpstr>电磁理论</vt:lpstr>
      <vt:lpstr>电磁理论</vt:lpstr>
      <vt:lpstr>电磁理论</vt:lpstr>
      <vt:lpstr>电磁理论</vt:lpstr>
      <vt:lpstr>电磁理论</vt:lpstr>
      <vt:lpstr>电磁理论</vt:lpstr>
      <vt:lpstr>电磁理论</vt:lpstr>
      <vt:lpstr>电磁理论</vt:lpstr>
      <vt:lpstr>总结</vt:lpstr>
      <vt:lpstr>电磁理论</vt:lpstr>
      <vt:lpstr>传输线与波导</vt:lpstr>
      <vt:lpstr>传输线与波导</vt:lpstr>
      <vt:lpstr>传输线及波导</vt:lpstr>
      <vt:lpstr>传输线及波导</vt:lpstr>
      <vt:lpstr>传输线及波导</vt:lpstr>
      <vt:lpstr>传输线及波导</vt:lpstr>
      <vt:lpstr>传输线及波导</vt:lpstr>
      <vt:lpstr>传输线及波导</vt:lpstr>
      <vt:lpstr>传输线及波导</vt:lpstr>
      <vt:lpstr>传输线理论</vt:lpstr>
      <vt:lpstr>传输线理论</vt:lpstr>
      <vt:lpstr>电路理论与传输线理论的不同</vt:lpstr>
      <vt:lpstr>分布参数</vt:lpstr>
      <vt:lpstr>传输线理论</vt:lpstr>
      <vt:lpstr>PowerPoint 演示文稿</vt:lpstr>
      <vt:lpstr>PowerPoint 演示文稿</vt:lpstr>
      <vt:lpstr>传输线理论</vt:lpstr>
      <vt:lpstr>传输线理论</vt:lpstr>
      <vt:lpstr>传输线理论</vt:lpstr>
      <vt:lpstr>PowerPoint 演示文稿</vt:lpstr>
      <vt:lpstr>PowerPoint 演示文稿</vt:lpstr>
      <vt:lpstr>传输线理论</vt:lpstr>
      <vt:lpstr>传输线理论</vt:lpstr>
      <vt:lpstr>PowerPoint 演示文稿</vt:lpstr>
      <vt:lpstr> 特性阻抗Z0的相关特性 </vt:lpstr>
      <vt:lpstr>传输线理论</vt:lpstr>
      <vt:lpstr>传输线理论</vt:lpstr>
      <vt:lpstr>传输线理论</vt:lpstr>
      <vt:lpstr>传输线理论</vt:lpstr>
      <vt:lpstr>PowerPoint 演示文稿</vt:lpstr>
      <vt:lpstr>终端负载的无耗传输线</vt:lpstr>
      <vt:lpstr>传输线理论</vt:lpstr>
      <vt:lpstr>传输线理论</vt:lpstr>
      <vt:lpstr>传输线理论</vt:lpstr>
      <vt:lpstr>传输线理论</vt:lpstr>
      <vt:lpstr>PowerPoint 演示文稿</vt:lpstr>
      <vt:lpstr>PowerPoint 演示文稿</vt:lpstr>
      <vt:lpstr>驻波比系数  (Voltage standing wave ratio -VSWR)</vt:lpstr>
      <vt:lpstr>传输线理论</vt:lpstr>
      <vt:lpstr>传输线理论</vt:lpstr>
      <vt:lpstr>传输线理论</vt:lpstr>
      <vt:lpstr>传输线理论</vt:lpstr>
      <vt:lpstr>PowerPoint 演示文稿</vt:lpstr>
      <vt:lpstr>传输线理论</vt:lpstr>
      <vt:lpstr>传输线理论</vt:lpstr>
      <vt:lpstr>传输线理论</vt:lpstr>
      <vt:lpstr>传输线理论</vt:lpstr>
      <vt:lpstr>输入阻抗</vt:lpstr>
      <vt:lpstr>PowerPoint 演示文稿</vt:lpstr>
      <vt:lpstr>传输线理论</vt:lpstr>
      <vt:lpstr>PowerPoint 演示文稿</vt:lpstr>
      <vt:lpstr>传输线理论</vt:lpstr>
      <vt:lpstr>PowerPoint 演示文稿</vt:lpstr>
      <vt:lpstr>传输线理论</vt:lpstr>
      <vt:lpstr>PowerPoint 演示文稿</vt:lpstr>
      <vt:lpstr>传输功率</vt:lpstr>
      <vt:lpstr>PowerPoint 演示文稿</vt:lpstr>
      <vt:lpstr>PowerPoint 演示文稿</vt:lpstr>
      <vt:lpstr>PowerPoint 演示文稿</vt:lpstr>
      <vt:lpstr>PowerPoint 演示文稿</vt:lpstr>
      <vt:lpstr>什么是阻抗匹配?</vt:lpstr>
      <vt:lpstr>阻抗匹配的重要性</vt:lpstr>
      <vt:lpstr>传输线理论</vt:lpstr>
      <vt:lpstr>阻抗匹配问题</vt:lpstr>
      <vt:lpstr>阻抗匹配问题----cont1</vt:lpstr>
      <vt:lpstr>PowerPoint 演示文稿</vt:lpstr>
      <vt:lpstr>PowerPoint 演示文稿</vt:lpstr>
      <vt:lpstr>传输线理论</vt:lpstr>
      <vt:lpstr>传输线理论</vt:lpstr>
      <vt:lpstr>传输线理论</vt:lpstr>
      <vt:lpstr>传输线理论</vt:lpstr>
      <vt:lpstr>传输线理论</vt:lpstr>
      <vt:lpstr>PowerPoint 演示文稿</vt:lpstr>
      <vt:lpstr>PowerPoint 演示文稿</vt:lpstr>
      <vt:lpstr>对阻抗匹配网络的要求</vt:lpstr>
      <vt:lpstr>PowerPoint 演示文稿</vt:lpstr>
      <vt:lpstr>四分之一波长阻抗变换器</vt:lpstr>
      <vt:lpstr>传输线理论</vt:lpstr>
      <vt:lpstr>传输线理论</vt:lpstr>
      <vt:lpstr>PowerPoint 演示文稿</vt:lpstr>
      <vt:lpstr>例子 (四分之一阻抗变换器)</vt:lpstr>
      <vt:lpstr>PowerPoint 演示文稿</vt:lpstr>
      <vt:lpstr>小反射理论</vt:lpstr>
      <vt:lpstr>PowerPoint 演示文稿</vt:lpstr>
      <vt:lpstr>  理论分析</vt:lpstr>
      <vt:lpstr>PowerPoint 演示文稿</vt:lpstr>
      <vt:lpstr>PowerPoint 演示文稿</vt:lpstr>
      <vt:lpstr>PowerPoint 演示文稿</vt:lpstr>
      <vt:lpstr>总的反射系数</vt:lpstr>
      <vt:lpstr>结论</vt:lpstr>
      <vt:lpstr>第传输线理论</vt:lpstr>
      <vt:lpstr>传输线理论</vt:lpstr>
      <vt:lpstr>传输线理论</vt:lpstr>
      <vt:lpstr>传输线理论</vt:lpstr>
      <vt:lpstr>传输线理论</vt:lpstr>
    </vt:vector>
  </TitlesOfParts>
  <Company>BIT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Renwu</dc:creator>
  <cp:lastModifiedBy>liao yiming</cp:lastModifiedBy>
  <cp:revision>292</cp:revision>
  <dcterms:created xsi:type="dcterms:W3CDTF">2003-10-29T14:23:11Z</dcterms:created>
  <dcterms:modified xsi:type="dcterms:W3CDTF">2023-05-15T13:50:55Z</dcterms:modified>
</cp:coreProperties>
</file>